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113.xml" ContentType="application/vnd.openxmlformats-officedocument.presentationml.slide+xml"/>
  <Override PartName="/ppt/diagrams/drawing2.xml" ContentType="application/vnd.ms-office.drawingml.diagramDrawing+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ppt/slides/slide129.xml" ContentType="application/vnd.openxmlformats-officedocument.presentationml.slide+xml"/>
  <Override PartName="/ppt/slides/slide99.xml" ContentType="application/vnd.openxmlformats-officedocument.presentationml.slide+xml"/>
  <Override PartName="/ppt/slides/slide118.xml" ContentType="application/vnd.openxmlformats-officedocument.presentationml.slide+xml"/>
  <Override PartName="/ppt/slides/slide136.xml" ContentType="application/vnd.openxmlformats-officedocument.presentationml.slide+xml"/>
  <Override PartName="/ppt/diagrams/layout1.xml" ContentType="application/vnd.openxmlformats-officedocument.drawingml.diagramLayout+xml"/>
  <Override PartName="/ppt/diagrams/data2.xml" ContentType="application/vnd.openxmlformats-officedocument.drawingml.diagramData+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slides/slide125.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32.xml" ContentType="application/vnd.openxmlformats-officedocument.presentationml.slide+xml"/>
  <Override PartName="/ppt/slideLayouts/slideLayout7.xml" ContentType="application/vnd.openxmlformats-officedocument.presentationml.slideLayout+xml"/>
  <Override PartName="/ppt/diagrams/drawing3.xml" ContentType="application/vnd.ms-office.drawingml.diagramDrawing+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s/slide119.xml" ContentType="application/vnd.openxmlformats-officedocument.presentationml.slide+xml"/>
  <Override PartName="/ppt/slideLayouts/slideLayout10.xml" ContentType="application/vnd.openxmlformats-officedocument.presentationml.slideLayout+xml"/>
  <Override PartName="/ppt/diagrams/layout2.xml" ContentType="application/vnd.openxmlformats-officedocument.drawingml.diagramLayout+xml"/>
  <Override PartName="/ppt/slides/slide89.xml" ContentType="application/vnd.openxmlformats-officedocument.presentationml.slide+xml"/>
  <Override PartName="/ppt/slides/slide108.xml" ContentType="application/vnd.openxmlformats-officedocument.presentationml.slide+xml"/>
  <Override PartName="/ppt/slides/slide126.xml" ContentType="application/vnd.openxmlformats-officedocument.presentationml.slide+xml"/>
  <Override PartName="/ppt/diagrams/data3.xml" ContentType="application/vnd.openxmlformats-officedocument.drawingml.diagramData+xml"/>
  <Override PartName="/ppt/diagrams/colors5.xml" ContentType="application/vnd.openxmlformats-officedocument.drawingml.diagramColors+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diagrams/drawing4.xml" ContentType="application/vnd.ms-office.drawingml.diagramDrawing+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diagrams/colors6.xml" ContentType="application/vnd.openxmlformats-officedocument.drawingml.diagramColors+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Layouts/slideLayout9.xml" ContentType="application/vnd.openxmlformats-officedocument.presentationml.slideLayout+xml"/>
  <Override PartName="/ppt/diagrams/drawing5.xml" ContentType="application/vnd.ms-office.drawingml.diagramDrawing+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diagrams/quickStyle1.xml" ContentType="application/vnd.openxmlformats-officedocument.drawingml.diagramStyl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s/slide20.xml" ContentType="application/vnd.openxmlformats-officedocument.presentationml.slide+xml"/>
  <Override PartName="/ppt/diagrams/layout4.xml" ContentType="application/vnd.openxmlformats-officedocument.drawingml.diagramLayout+xml"/>
  <Override PartName="/ppt/diagrams/data5.xml" ContentType="application/vnd.openxmlformats-officedocument.drawingml.diagramData+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diagrams/drawing6.xml" ContentType="application/vnd.ms-office.drawingml.diagramDrawing+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bookmarkIdSeed="2">
  <p:sldMasterIdLst>
    <p:sldMasterId id="2147483768" r:id="rId1"/>
  </p:sldMasterIdLst>
  <p:notesMasterIdLst>
    <p:notesMasterId r:id="rId138"/>
  </p:notesMasterIdLst>
  <p:sldIdLst>
    <p:sldId id="257" r:id="rId2"/>
    <p:sldId id="261" r:id="rId3"/>
    <p:sldId id="305" r:id="rId4"/>
    <p:sldId id="262" r:id="rId5"/>
    <p:sldId id="267" r:id="rId6"/>
    <p:sldId id="270" r:id="rId7"/>
    <p:sldId id="269" r:id="rId8"/>
    <p:sldId id="273" r:id="rId9"/>
    <p:sldId id="274" r:id="rId10"/>
    <p:sldId id="277" r:id="rId11"/>
    <p:sldId id="276" r:id="rId12"/>
    <p:sldId id="278" r:id="rId13"/>
    <p:sldId id="284" r:id="rId14"/>
    <p:sldId id="286" r:id="rId15"/>
    <p:sldId id="287" r:id="rId16"/>
    <p:sldId id="289" r:id="rId17"/>
    <p:sldId id="288" r:id="rId18"/>
    <p:sldId id="283" r:id="rId19"/>
    <p:sldId id="292" r:id="rId20"/>
    <p:sldId id="291" r:id="rId21"/>
    <p:sldId id="290" r:id="rId22"/>
    <p:sldId id="293" r:id="rId23"/>
    <p:sldId id="297" r:id="rId24"/>
    <p:sldId id="280" r:id="rId25"/>
    <p:sldId id="296" r:id="rId26"/>
    <p:sldId id="298" r:id="rId27"/>
    <p:sldId id="295" r:id="rId28"/>
    <p:sldId id="282" r:id="rId29"/>
    <p:sldId id="306" r:id="rId30"/>
    <p:sldId id="281" r:id="rId31"/>
    <p:sldId id="285" r:id="rId32"/>
    <p:sldId id="301" r:id="rId33"/>
    <p:sldId id="307" r:id="rId34"/>
    <p:sldId id="303" r:id="rId35"/>
    <p:sldId id="302" r:id="rId36"/>
    <p:sldId id="304" r:id="rId37"/>
    <p:sldId id="308" r:id="rId38"/>
    <p:sldId id="309" r:id="rId39"/>
    <p:sldId id="310" r:id="rId40"/>
    <p:sldId id="316" r:id="rId41"/>
    <p:sldId id="315" r:id="rId42"/>
    <p:sldId id="314" r:id="rId43"/>
    <p:sldId id="313" r:id="rId44"/>
    <p:sldId id="362" r:id="rId45"/>
    <p:sldId id="312" r:id="rId46"/>
    <p:sldId id="325" r:id="rId47"/>
    <p:sldId id="324" r:id="rId48"/>
    <p:sldId id="329" r:id="rId49"/>
    <p:sldId id="328" r:id="rId50"/>
    <p:sldId id="327" r:id="rId51"/>
    <p:sldId id="326" r:id="rId52"/>
    <p:sldId id="336" r:id="rId53"/>
    <p:sldId id="342" r:id="rId54"/>
    <p:sldId id="335" r:id="rId55"/>
    <p:sldId id="341" r:id="rId56"/>
    <p:sldId id="340" r:id="rId57"/>
    <p:sldId id="339" r:id="rId58"/>
    <p:sldId id="338" r:id="rId59"/>
    <p:sldId id="343" r:id="rId60"/>
    <p:sldId id="337" r:id="rId61"/>
    <p:sldId id="344" r:id="rId62"/>
    <p:sldId id="350" r:id="rId63"/>
    <p:sldId id="351" r:id="rId64"/>
    <p:sldId id="349" r:id="rId65"/>
    <p:sldId id="348" r:id="rId66"/>
    <p:sldId id="355" r:id="rId67"/>
    <p:sldId id="354" r:id="rId68"/>
    <p:sldId id="352" r:id="rId69"/>
    <p:sldId id="353" r:id="rId70"/>
    <p:sldId id="357" r:id="rId71"/>
    <p:sldId id="361" r:id="rId72"/>
    <p:sldId id="360" r:id="rId73"/>
    <p:sldId id="359" r:id="rId74"/>
    <p:sldId id="358" r:id="rId75"/>
    <p:sldId id="383" r:id="rId76"/>
    <p:sldId id="364" r:id="rId77"/>
    <p:sldId id="363" r:id="rId78"/>
    <p:sldId id="366" r:id="rId79"/>
    <p:sldId id="370" r:id="rId80"/>
    <p:sldId id="369" r:id="rId81"/>
    <p:sldId id="368" r:id="rId82"/>
    <p:sldId id="367" r:id="rId83"/>
    <p:sldId id="373" r:id="rId84"/>
    <p:sldId id="372" r:id="rId85"/>
    <p:sldId id="376" r:id="rId86"/>
    <p:sldId id="375" r:id="rId87"/>
    <p:sldId id="374" r:id="rId88"/>
    <p:sldId id="378" r:id="rId89"/>
    <p:sldId id="377" r:id="rId90"/>
    <p:sldId id="371" r:id="rId91"/>
    <p:sldId id="379" r:id="rId92"/>
    <p:sldId id="381" r:id="rId93"/>
    <p:sldId id="382" r:id="rId94"/>
    <p:sldId id="388" r:id="rId95"/>
    <p:sldId id="387" r:id="rId96"/>
    <p:sldId id="386" r:id="rId97"/>
    <p:sldId id="391" r:id="rId98"/>
    <p:sldId id="390" r:id="rId99"/>
    <p:sldId id="389" r:id="rId100"/>
    <p:sldId id="393" r:id="rId101"/>
    <p:sldId id="394" r:id="rId102"/>
    <p:sldId id="397" r:id="rId103"/>
    <p:sldId id="396" r:id="rId104"/>
    <p:sldId id="399" r:id="rId105"/>
    <p:sldId id="398" r:id="rId106"/>
    <p:sldId id="395" r:id="rId107"/>
    <p:sldId id="401" r:id="rId108"/>
    <p:sldId id="400" r:id="rId109"/>
    <p:sldId id="403" r:id="rId110"/>
    <p:sldId id="407" r:id="rId111"/>
    <p:sldId id="406" r:id="rId112"/>
    <p:sldId id="405" r:id="rId113"/>
    <p:sldId id="412" r:id="rId114"/>
    <p:sldId id="411" r:id="rId115"/>
    <p:sldId id="410" r:id="rId116"/>
    <p:sldId id="409" r:id="rId117"/>
    <p:sldId id="415" r:id="rId118"/>
    <p:sldId id="414" r:id="rId119"/>
    <p:sldId id="413" r:id="rId120"/>
    <p:sldId id="418" r:id="rId121"/>
    <p:sldId id="417" r:id="rId122"/>
    <p:sldId id="422" r:id="rId123"/>
    <p:sldId id="421" r:id="rId124"/>
    <p:sldId id="420" r:id="rId125"/>
    <p:sldId id="425" r:id="rId126"/>
    <p:sldId id="424" r:id="rId127"/>
    <p:sldId id="423" r:id="rId128"/>
    <p:sldId id="419" r:id="rId129"/>
    <p:sldId id="426" r:id="rId130"/>
    <p:sldId id="427" r:id="rId131"/>
    <p:sldId id="431" r:id="rId132"/>
    <p:sldId id="430" r:id="rId133"/>
    <p:sldId id="429" r:id="rId134"/>
    <p:sldId id="428" r:id="rId135"/>
    <p:sldId id="432" r:id="rId136"/>
    <p:sldId id="433" r:id="rId13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750" autoAdjust="0"/>
    <p:restoredTop sz="86410" autoAdjust="0"/>
  </p:normalViewPr>
  <p:slideViewPr>
    <p:cSldViewPr snapToGrid="0">
      <p:cViewPr varScale="1">
        <p:scale>
          <a:sx n="96" d="100"/>
          <a:sy n="96" d="100"/>
        </p:scale>
        <p:origin x="-852" y="-102"/>
      </p:cViewPr>
      <p:guideLst>
        <p:guide orient="horz" pos="2160"/>
        <p:guide pos="3840"/>
      </p:guideLst>
    </p:cSldViewPr>
  </p:slideViewPr>
  <p:outlineViewPr>
    <p:cViewPr>
      <p:scale>
        <a:sx n="33" d="100"/>
        <a:sy n="33" d="100"/>
      </p:scale>
      <p:origin x="0" y="-102642"/>
    </p:cViewPr>
  </p:outlineViewPr>
  <p:notesTextViewPr>
    <p:cViewPr>
      <p:scale>
        <a:sx n="1" d="1"/>
        <a:sy n="1" d="1"/>
      </p:scale>
      <p:origin x="0" y="0"/>
    </p:cViewPr>
  </p:notesTextViewPr>
  <p:sorterViewPr>
    <p:cViewPr>
      <p:scale>
        <a:sx n="66" d="100"/>
        <a:sy n="66" d="100"/>
      </p:scale>
      <p:origin x="0" y="-24750"/>
    </p:cViewPr>
  </p:sorterViewPr>
  <p:notesViewPr>
    <p:cSldViewPr snapToGrid="0">
      <p:cViewPr varScale="1">
        <p:scale>
          <a:sx n="52" d="100"/>
          <a:sy n="52" d="100"/>
        </p:scale>
        <p:origin x="2862" y="84"/>
      </p:cViewPr>
      <p:guideLst/>
    </p:cSldViewPr>
  </p:notes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notesMaster" Target="notesMasters/notes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026833E-68C6-4857-A1BC-CEE45FDB6CB2}" type="doc">
      <dgm:prSet loTypeId="urn:microsoft.com/office/officeart/2008/layout/HorizontalMultiLevelHierarchy" loCatId="hierarchy" qsTypeId="urn:microsoft.com/office/officeart/2005/8/quickstyle/simple1" qsCatId="simple" csTypeId="urn:microsoft.com/office/officeart/2005/8/colors/accent2_2" csCatId="accent2" phldr="1"/>
      <dgm:spPr/>
      <dgm:t>
        <a:bodyPr/>
        <a:lstStyle/>
        <a:p>
          <a:endParaRPr lang="tr-TR"/>
        </a:p>
      </dgm:t>
    </dgm:pt>
    <dgm:pt modelId="{5389B85E-323A-44D5-AF15-77FCB5A8B093}">
      <dgm:prSet phldrT="[Metin]" custT="1"/>
      <dgm:spPr/>
      <dgm:t>
        <a:bodyPr/>
        <a:lstStyle/>
        <a:p>
          <a:r>
            <a:rPr lang="tr-TR" sz="3200" b="1" dirty="0">
              <a:latin typeface="Garamond" panose="02020404030301010803" pitchFamily="18" charset="0"/>
            </a:rPr>
            <a:t>Felsefe Tarihi II</a:t>
          </a:r>
        </a:p>
      </dgm:t>
    </dgm:pt>
    <dgm:pt modelId="{CC3E4CF2-5A4B-42D6-9EC2-5FE189B323E7}" type="parTrans" cxnId="{3A871B9D-E567-4E32-A84A-D51F8B24F2A1}">
      <dgm:prSet/>
      <dgm:spPr/>
      <dgm:t>
        <a:bodyPr/>
        <a:lstStyle/>
        <a:p>
          <a:endParaRPr lang="tr-TR" sz="3200" b="1">
            <a:latin typeface="Garamond" panose="02020404030301010803" pitchFamily="18" charset="0"/>
          </a:endParaRPr>
        </a:p>
      </dgm:t>
    </dgm:pt>
    <dgm:pt modelId="{5365D721-FE59-4834-91C5-50D40FEEFD8D}" type="sibTrans" cxnId="{3A871B9D-E567-4E32-A84A-D51F8B24F2A1}">
      <dgm:prSet/>
      <dgm:spPr/>
      <dgm:t>
        <a:bodyPr/>
        <a:lstStyle/>
        <a:p>
          <a:endParaRPr lang="tr-TR" sz="3200" b="1">
            <a:latin typeface="Garamond" panose="02020404030301010803" pitchFamily="18" charset="0"/>
          </a:endParaRPr>
        </a:p>
      </dgm:t>
    </dgm:pt>
    <dgm:pt modelId="{54E4AC12-0F16-464A-BA4A-A659B4B15FF0}">
      <dgm:prSet phldrT="[Metin]" custT="1"/>
      <dgm:spPr/>
      <dgm:t>
        <a:bodyPr/>
        <a:lstStyle/>
        <a:p>
          <a:r>
            <a:rPr lang="tr-TR" sz="3200" b="1" dirty="0">
              <a:latin typeface="Garamond" panose="02020404030301010803" pitchFamily="18" charset="0"/>
            </a:rPr>
            <a:t>Ortaçağ Felsefesi</a:t>
          </a:r>
        </a:p>
      </dgm:t>
    </dgm:pt>
    <dgm:pt modelId="{63379140-BA7D-4CB3-A01A-57A3812090A4}" type="parTrans" cxnId="{B0BFEE28-0520-4675-A95F-E10CC95A91F0}">
      <dgm:prSet custT="1"/>
      <dgm:spPr/>
      <dgm:t>
        <a:bodyPr/>
        <a:lstStyle/>
        <a:p>
          <a:endParaRPr lang="tr-TR" sz="3200" b="1" dirty="0">
            <a:latin typeface="Garamond" panose="02020404030301010803" pitchFamily="18" charset="0"/>
          </a:endParaRPr>
        </a:p>
      </dgm:t>
    </dgm:pt>
    <dgm:pt modelId="{04A9BA39-AD38-4AD1-99C3-86D3BACC2925}" type="sibTrans" cxnId="{B0BFEE28-0520-4675-A95F-E10CC95A91F0}">
      <dgm:prSet/>
      <dgm:spPr/>
      <dgm:t>
        <a:bodyPr/>
        <a:lstStyle/>
        <a:p>
          <a:endParaRPr lang="tr-TR" sz="3200" b="1">
            <a:latin typeface="Garamond" panose="02020404030301010803" pitchFamily="18" charset="0"/>
          </a:endParaRPr>
        </a:p>
      </dgm:t>
    </dgm:pt>
    <dgm:pt modelId="{08C12645-55A1-4D75-BAD3-B16C8E6E1ADA}">
      <dgm:prSet phldrT="[Metin]" custT="1"/>
      <dgm:spPr/>
      <dgm:t>
        <a:bodyPr/>
        <a:lstStyle/>
        <a:p>
          <a:r>
            <a:rPr lang="tr-TR" sz="3200" b="1" dirty="0">
              <a:latin typeface="Garamond" panose="02020404030301010803" pitchFamily="18" charset="0"/>
            </a:rPr>
            <a:t>Rönesans Felsefesi</a:t>
          </a:r>
        </a:p>
      </dgm:t>
    </dgm:pt>
    <dgm:pt modelId="{B5473E9F-A47B-4A5F-8C67-D4752C11C383}" type="parTrans" cxnId="{385C1C35-4A7F-41EE-B7DF-AE2A8A899519}">
      <dgm:prSet custT="1"/>
      <dgm:spPr/>
      <dgm:t>
        <a:bodyPr/>
        <a:lstStyle/>
        <a:p>
          <a:endParaRPr lang="tr-TR" sz="3200" b="1" dirty="0">
            <a:latin typeface="Garamond" panose="02020404030301010803" pitchFamily="18" charset="0"/>
          </a:endParaRPr>
        </a:p>
      </dgm:t>
    </dgm:pt>
    <dgm:pt modelId="{9F4A0C0C-9FBB-4990-8035-E12CA2935B75}" type="sibTrans" cxnId="{385C1C35-4A7F-41EE-B7DF-AE2A8A899519}">
      <dgm:prSet/>
      <dgm:spPr/>
      <dgm:t>
        <a:bodyPr/>
        <a:lstStyle/>
        <a:p>
          <a:endParaRPr lang="tr-TR" sz="3200" b="1">
            <a:latin typeface="Garamond" panose="02020404030301010803" pitchFamily="18" charset="0"/>
          </a:endParaRPr>
        </a:p>
      </dgm:t>
    </dgm:pt>
    <dgm:pt modelId="{09555010-8C82-469D-B014-C648B131E364}">
      <dgm:prSet phldrT="[Metin]" custT="1"/>
      <dgm:spPr/>
      <dgm:t>
        <a:bodyPr/>
        <a:lstStyle/>
        <a:p>
          <a:r>
            <a:rPr lang="tr-TR" sz="3200" b="1" dirty="0">
              <a:latin typeface="Garamond" panose="02020404030301010803" pitchFamily="18" charset="0"/>
            </a:rPr>
            <a:t>XVII. Yüzyıl Felsefesi</a:t>
          </a:r>
        </a:p>
      </dgm:t>
    </dgm:pt>
    <dgm:pt modelId="{2DD71555-63CE-4A35-B151-63BDAEA3011C}" type="parTrans" cxnId="{0565FAE8-C5C0-41B0-9C80-A09522626E24}">
      <dgm:prSet custT="1"/>
      <dgm:spPr/>
      <dgm:t>
        <a:bodyPr/>
        <a:lstStyle/>
        <a:p>
          <a:endParaRPr lang="tr-TR" sz="3200" b="1" dirty="0">
            <a:latin typeface="Garamond" panose="02020404030301010803" pitchFamily="18" charset="0"/>
          </a:endParaRPr>
        </a:p>
      </dgm:t>
    </dgm:pt>
    <dgm:pt modelId="{59628B86-D910-4FD9-9C5B-3D88C3B513B3}" type="sibTrans" cxnId="{0565FAE8-C5C0-41B0-9C80-A09522626E24}">
      <dgm:prSet/>
      <dgm:spPr/>
      <dgm:t>
        <a:bodyPr/>
        <a:lstStyle/>
        <a:p>
          <a:endParaRPr lang="tr-TR" sz="3200" b="1">
            <a:latin typeface="Garamond" panose="02020404030301010803" pitchFamily="18" charset="0"/>
          </a:endParaRPr>
        </a:p>
      </dgm:t>
    </dgm:pt>
    <dgm:pt modelId="{A8708126-670E-448B-BB71-5240DB73664C}">
      <dgm:prSet custT="1"/>
      <dgm:spPr/>
      <dgm:t>
        <a:bodyPr/>
        <a:lstStyle/>
        <a:p>
          <a:r>
            <a:rPr lang="tr-TR" sz="3200" b="1" dirty="0">
              <a:latin typeface="Garamond" panose="02020404030301010803" pitchFamily="18" charset="0"/>
            </a:rPr>
            <a:t>Patristik Felsefe</a:t>
          </a:r>
        </a:p>
      </dgm:t>
    </dgm:pt>
    <dgm:pt modelId="{C9A728F0-BA9B-4BC6-A4F7-77AC55C7C4D1}" type="parTrans" cxnId="{77055E56-9DCC-4EBC-8C0F-24E769CD0142}">
      <dgm:prSet custT="1"/>
      <dgm:spPr/>
      <dgm:t>
        <a:bodyPr/>
        <a:lstStyle/>
        <a:p>
          <a:endParaRPr lang="tr-TR" sz="3200" b="1" dirty="0">
            <a:latin typeface="Garamond" panose="02020404030301010803" pitchFamily="18" charset="0"/>
          </a:endParaRPr>
        </a:p>
      </dgm:t>
    </dgm:pt>
    <dgm:pt modelId="{3F8D6490-3619-44C4-A4ED-4A45635B8437}" type="sibTrans" cxnId="{77055E56-9DCC-4EBC-8C0F-24E769CD0142}">
      <dgm:prSet/>
      <dgm:spPr/>
      <dgm:t>
        <a:bodyPr/>
        <a:lstStyle/>
        <a:p>
          <a:endParaRPr lang="tr-TR" sz="3200" b="1">
            <a:latin typeface="Garamond" panose="02020404030301010803" pitchFamily="18" charset="0"/>
          </a:endParaRPr>
        </a:p>
      </dgm:t>
    </dgm:pt>
    <dgm:pt modelId="{A925CCFF-452C-4C8D-BE35-58F58E006C6E}">
      <dgm:prSet custT="1"/>
      <dgm:spPr/>
      <dgm:t>
        <a:bodyPr/>
        <a:lstStyle/>
        <a:p>
          <a:r>
            <a:rPr lang="tr-TR" sz="3200" b="1" dirty="0">
              <a:latin typeface="Garamond" panose="02020404030301010803" pitchFamily="18" charset="0"/>
            </a:rPr>
            <a:t>Skolastik Felsefe</a:t>
          </a:r>
        </a:p>
      </dgm:t>
    </dgm:pt>
    <dgm:pt modelId="{CA04D309-680B-46E5-AD90-411EF5FECFE0}" type="parTrans" cxnId="{28D30763-9772-4339-881B-ABA6A7ED27AA}">
      <dgm:prSet custT="1"/>
      <dgm:spPr/>
      <dgm:t>
        <a:bodyPr/>
        <a:lstStyle/>
        <a:p>
          <a:endParaRPr lang="tr-TR" sz="3200" b="1" dirty="0">
            <a:latin typeface="Garamond" panose="02020404030301010803" pitchFamily="18" charset="0"/>
          </a:endParaRPr>
        </a:p>
      </dgm:t>
    </dgm:pt>
    <dgm:pt modelId="{2FB69A70-09B6-457E-BE06-63D5A3E1B571}" type="sibTrans" cxnId="{28D30763-9772-4339-881B-ABA6A7ED27AA}">
      <dgm:prSet/>
      <dgm:spPr/>
      <dgm:t>
        <a:bodyPr/>
        <a:lstStyle/>
        <a:p>
          <a:endParaRPr lang="tr-TR" sz="3200" b="1">
            <a:latin typeface="Garamond" panose="02020404030301010803" pitchFamily="18" charset="0"/>
          </a:endParaRPr>
        </a:p>
      </dgm:t>
    </dgm:pt>
    <dgm:pt modelId="{24EFF0EF-36A7-4650-BFF5-F8962AED5082}">
      <dgm:prSet custT="1"/>
      <dgm:spPr/>
      <dgm:t>
        <a:bodyPr/>
        <a:lstStyle/>
        <a:p>
          <a:r>
            <a:rPr lang="tr-TR" sz="3200" b="1" dirty="0">
              <a:latin typeface="Garamond" panose="02020404030301010803" pitchFamily="18" charset="0"/>
            </a:rPr>
            <a:t>Rasyonalistler</a:t>
          </a:r>
        </a:p>
      </dgm:t>
    </dgm:pt>
    <dgm:pt modelId="{1266C142-FB90-4570-967F-7F09AFFAE34A}" type="parTrans" cxnId="{5FC236DF-3475-41D8-9564-8D839A22B496}">
      <dgm:prSet custT="1"/>
      <dgm:spPr/>
      <dgm:t>
        <a:bodyPr/>
        <a:lstStyle/>
        <a:p>
          <a:endParaRPr lang="tr-TR" sz="3200" b="1" dirty="0">
            <a:latin typeface="Garamond" panose="02020404030301010803" pitchFamily="18" charset="0"/>
          </a:endParaRPr>
        </a:p>
      </dgm:t>
    </dgm:pt>
    <dgm:pt modelId="{CF7E290F-98E6-4A50-9FDB-B926753E0D21}" type="sibTrans" cxnId="{5FC236DF-3475-41D8-9564-8D839A22B496}">
      <dgm:prSet/>
      <dgm:spPr/>
      <dgm:t>
        <a:bodyPr/>
        <a:lstStyle/>
        <a:p>
          <a:endParaRPr lang="tr-TR" sz="3200" b="1">
            <a:latin typeface="Garamond" panose="02020404030301010803" pitchFamily="18" charset="0"/>
          </a:endParaRPr>
        </a:p>
      </dgm:t>
    </dgm:pt>
    <dgm:pt modelId="{66CF83B5-3D22-435A-8874-043A9820A493}">
      <dgm:prSet custT="1"/>
      <dgm:spPr/>
      <dgm:t>
        <a:bodyPr/>
        <a:lstStyle/>
        <a:p>
          <a:r>
            <a:rPr lang="tr-TR" sz="3200" b="1" dirty="0">
              <a:latin typeface="Garamond" panose="02020404030301010803" pitchFamily="18" charset="0"/>
            </a:rPr>
            <a:t>Aydınlanma Felsefesi</a:t>
          </a:r>
        </a:p>
      </dgm:t>
    </dgm:pt>
    <dgm:pt modelId="{E6D40748-3F11-4C9B-8E1A-167BEECE8CDD}" type="parTrans" cxnId="{625B0841-8CA7-4220-AECB-EEC25EC71343}">
      <dgm:prSet custT="1"/>
      <dgm:spPr/>
      <dgm:t>
        <a:bodyPr/>
        <a:lstStyle/>
        <a:p>
          <a:endParaRPr lang="tr-TR" sz="3200" b="1" dirty="0">
            <a:latin typeface="Garamond" panose="02020404030301010803" pitchFamily="18" charset="0"/>
          </a:endParaRPr>
        </a:p>
      </dgm:t>
    </dgm:pt>
    <dgm:pt modelId="{0F9812FB-6020-4763-BF6F-162D0292DA37}" type="sibTrans" cxnId="{625B0841-8CA7-4220-AECB-EEC25EC71343}">
      <dgm:prSet/>
      <dgm:spPr/>
      <dgm:t>
        <a:bodyPr/>
        <a:lstStyle/>
        <a:p>
          <a:endParaRPr lang="tr-TR" sz="3200" b="1">
            <a:latin typeface="Garamond" panose="02020404030301010803" pitchFamily="18" charset="0"/>
          </a:endParaRPr>
        </a:p>
      </dgm:t>
    </dgm:pt>
    <dgm:pt modelId="{B5487CC8-75CC-43C6-AB8F-53FA1DB4B8A2}" type="pres">
      <dgm:prSet presAssocID="{F026833E-68C6-4857-A1BC-CEE45FDB6CB2}" presName="Name0" presStyleCnt="0">
        <dgm:presLayoutVars>
          <dgm:chPref val="1"/>
          <dgm:dir/>
          <dgm:animOne val="branch"/>
          <dgm:animLvl val="lvl"/>
          <dgm:resizeHandles val="exact"/>
        </dgm:presLayoutVars>
      </dgm:prSet>
      <dgm:spPr/>
      <dgm:t>
        <a:bodyPr/>
        <a:lstStyle/>
        <a:p>
          <a:endParaRPr lang="tr-TR"/>
        </a:p>
      </dgm:t>
    </dgm:pt>
    <dgm:pt modelId="{97E573B4-AC72-4C53-B06D-6DF17232D328}" type="pres">
      <dgm:prSet presAssocID="{5389B85E-323A-44D5-AF15-77FCB5A8B093}" presName="root1" presStyleCnt="0"/>
      <dgm:spPr/>
    </dgm:pt>
    <dgm:pt modelId="{7D35F7A0-2E5D-4A4D-B25D-05D647176AF1}" type="pres">
      <dgm:prSet presAssocID="{5389B85E-323A-44D5-AF15-77FCB5A8B093}" presName="LevelOneTextNode" presStyleLbl="node0" presStyleIdx="0" presStyleCnt="1">
        <dgm:presLayoutVars>
          <dgm:chPref val="3"/>
        </dgm:presLayoutVars>
      </dgm:prSet>
      <dgm:spPr/>
      <dgm:t>
        <a:bodyPr/>
        <a:lstStyle/>
        <a:p>
          <a:endParaRPr lang="tr-TR"/>
        </a:p>
      </dgm:t>
    </dgm:pt>
    <dgm:pt modelId="{D8FDA522-578C-4936-81DC-6E5B23D2FE1B}" type="pres">
      <dgm:prSet presAssocID="{5389B85E-323A-44D5-AF15-77FCB5A8B093}" presName="level2hierChild" presStyleCnt="0"/>
      <dgm:spPr/>
    </dgm:pt>
    <dgm:pt modelId="{0D31BA23-8AC3-46AB-97EB-95F4454122EA}" type="pres">
      <dgm:prSet presAssocID="{63379140-BA7D-4CB3-A01A-57A3812090A4}" presName="conn2-1" presStyleLbl="parChTrans1D2" presStyleIdx="0" presStyleCnt="5"/>
      <dgm:spPr/>
      <dgm:t>
        <a:bodyPr/>
        <a:lstStyle/>
        <a:p>
          <a:endParaRPr lang="tr-TR"/>
        </a:p>
      </dgm:t>
    </dgm:pt>
    <dgm:pt modelId="{E0CB592A-27E6-4BC3-B944-3D3F8BAF8165}" type="pres">
      <dgm:prSet presAssocID="{63379140-BA7D-4CB3-A01A-57A3812090A4}" presName="connTx" presStyleLbl="parChTrans1D2" presStyleIdx="0" presStyleCnt="5"/>
      <dgm:spPr/>
      <dgm:t>
        <a:bodyPr/>
        <a:lstStyle/>
        <a:p>
          <a:endParaRPr lang="tr-TR"/>
        </a:p>
      </dgm:t>
    </dgm:pt>
    <dgm:pt modelId="{C0319D60-5B73-4F94-A0EA-F6A1AF7A3B89}" type="pres">
      <dgm:prSet presAssocID="{54E4AC12-0F16-464A-BA4A-A659B4B15FF0}" presName="root2" presStyleCnt="0"/>
      <dgm:spPr/>
    </dgm:pt>
    <dgm:pt modelId="{60B919C2-5131-4BCF-8B86-AEFCCAC6F455}" type="pres">
      <dgm:prSet presAssocID="{54E4AC12-0F16-464A-BA4A-A659B4B15FF0}" presName="LevelTwoTextNode" presStyleLbl="node2" presStyleIdx="0" presStyleCnt="5">
        <dgm:presLayoutVars>
          <dgm:chPref val="3"/>
        </dgm:presLayoutVars>
      </dgm:prSet>
      <dgm:spPr/>
      <dgm:t>
        <a:bodyPr/>
        <a:lstStyle/>
        <a:p>
          <a:endParaRPr lang="tr-TR"/>
        </a:p>
      </dgm:t>
    </dgm:pt>
    <dgm:pt modelId="{33A62A5A-D99B-4D74-BBF1-CB4A7FAA34F9}" type="pres">
      <dgm:prSet presAssocID="{54E4AC12-0F16-464A-BA4A-A659B4B15FF0}" presName="level3hierChild" presStyleCnt="0"/>
      <dgm:spPr/>
    </dgm:pt>
    <dgm:pt modelId="{7A203429-835B-4AB1-977D-16A8BE603E1C}" type="pres">
      <dgm:prSet presAssocID="{C9A728F0-BA9B-4BC6-A4F7-77AC55C7C4D1}" presName="conn2-1" presStyleLbl="parChTrans1D3" presStyleIdx="0" presStyleCnt="2"/>
      <dgm:spPr/>
      <dgm:t>
        <a:bodyPr/>
        <a:lstStyle/>
        <a:p>
          <a:endParaRPr lang="tr-TR"/>
        </a:p>
      </dgm:t>
    </dgm:pt>
    <dgm:pt modelId="{F09D7AE7-1BAE-42B7-8E47-4AFE53E41CC5}" type="pres">
      <dgm:prSet presAssocID="{C9A728F0-BA9B-4BC6-A4F7-77AC55C7C4D1}" presName="connTx" presStyleLbl="parChTrans1D3" presStyleIdx="0" presStyleCnt="2"/>
      <dgm:spPr/>
      <dgm:t>
        <a:bodyPr/>
        <a:lstStyle/>
        <a:p>
          <a:endParaRPr lang="tr-TR"/>
        </a:p>
      </dgm:t>
    </dgm:pt>
    <dgm:pt modelId="{FB1F3E4B-60B5-4BC1-972B-39896225D16F}" type="pres">
      <dgm:prSet presAssocID="{A8708126-670E-448B-BB71-5240DB73664C}" presName="root2" presStyleCnt="0"/>
      <dgm:spPr/>
    </dgm:pt>
    <dgm:pt modelId="{EB8B3E30-834E-4848-83CB-261362266B7A}" type="pres">
      <dgm:prSet presAssocID="{A8708126-670E-448B-BB71-5240DB73664C}" presName="LevelTwoTextNode" presStyleLbl="node3" presStyleIdx="0" presStyleCnt="2">
        <dgm:presLayoutVars>
          <dgm:chPref val="3"/>
        </dgm:presLayoutVars>
      </dgm:prSet>
      <dgm:spPr/>
      <dgm:t>
        <a:bodyPr/>
        <a:lstStyle/>
        <a:p>
          <a:endParaRPr lang="tr-TR"/>
        </a:p>
      </dgm:t>
    </dgm:pt>
    <dgm:pt modelId="{60DD5DAA-6EC9-4014-B1F8-8860CB4FE8D1}" type="pres">
      <dgm:prSet presAssocID="{A8708126-670E-448B-BB71-5240DB73664C}" presName="level3hierChild" presStyleCnt="0"/>
      <dgm:spPr/>
    </dgm:pt>
    <dgm:pt modelId="{62BB87F1-A14B-415D-AE62-DC37A20DA5A2}" type="pres">
      <dgm:prSet presAssocID="{CA04D309-680B-46E5-AD90-411EF5FECFE0}" presName="conn2-1" presStyleLbl="parChTrans1D3" presStyleIdx="1" presStyleCnt="2"/>
      <dgm:spPr/>
      <dgm:t>
        <a:bodyPr/>
        <a:lstStyle/>
        <a:p>
          <a:endParaRPr lang="tr-TR"/>
        </a:p>
      </dgm:t>
    </dgm:pt>
    <dgm:pt modelId="{CB7B8D15-9463-435C-81A2-5CD590ACDC7E}" type="pres">
      <dgm:prSet presAssocID="{CA04D309-680B-46E5-AD90-411EF5FECFE0}" presName="connTx" presStyleLbl="parChTrans1D3" presStyleIdx="1" presStyleCnt="2"/>
      <dgm:spPr/>
      <dgm:t>
        <a:bodyPr/>
        <a:lstStyle/>
        <a:p>
          <a:endParaRPr lang="tr-TR"/>
        </a:p>
      </dgm:t>
    </dgm:pt>
    <dgm:pt modelId="{17AC332E-CBCB-49FF-A47F-66DF7BF18246}" type="pres">
      <dgm:prSet presAssocID="{A925CCFF-452C-4C8D-BE35-58F58E006C6E}" presName="root2" presStyleCnt="0"/>
      <dgm:spPr/>
    </dgm:pt>
    <dgm:pt modelId="{267EABEE-7195-4868-B03D-601C532DFBB2}" type="pres">
      <dgm:prSet presAssocID="{A925CCFF-452C-4C8D-BE35-58F58E006C6E}" presName="LevelTwoTextNode" presStyleLbl="node3" presStyleIdx="1" presStyleCnt="2">
        <dgm:presLayoutVars>
          <dgm:chPref val="3"/>
        </dgm:presLayoutVars>
      </dgm:prSet>
      <dgm:spPr/>
      <dgm:t>
        <a:bodyPr/>
        <a:lstStyle/>
        <a:p>
          <a:endParaRPr lang="tr-TR"/>
        </a:p>
      </dgm:t>
    </dgm:pt>
    <dgm:pt modelId="{370AE059-AF09-449E-AD54-4033AFBB4340}" type="pres">
      <dgm:prSet presAssocID="{A925CCFF-452C-4C8D-BE35-58F58E006C6E}" presName="level3hierChild" presStyleCnt="0"/>
      <dgm:spPr/>
    </dgm:pt>
    <dgm:pt modelId="{01705295-0691-4EBE-9F13-8DA836F64541}" type="pres">
      <dgm:prSet presAssocID="{B5473E9F-A47B-4A5F-8C67-D4752C11C383}" presName="conn2-1" presStyleLbl="parChTrans1D2" presStyleIdx="1" presStyleCnt="5"/>
      <dgm:spPr/>
      <dgm:t>
        <a:bodyPr/>
        <a:lstStyle/>
        <a:p>
          <a:endParaRPr lang="tr-TR"/>
        </a:p>
      </dgm:t>
    </dgm:pt>
    <dgm:pt modelId="{A4B88F81-8AA8-46DD-BB2B-94692C31B252}" type="pres">
      <dgm:prSet presAssocID="{B5473E9F-A47B-4A5F-8C67-D4752C11C383}" presName="connTx" presStyleLbl="parChTrans1D2" presStyleIdx="1" presStyleCnt="5"/>
      <dgm:spPr/>
      <dgm:t>
        <a:bodyPr/>
        <a:lstStyle/>
        <a:p>
          <a:endParaRPr lang="tr-TR"/>
        </a:p>
      </dgm:t>
    </dgm:pt>
    <dgm:pt modelId="{D70B68C5-412D-4DD8-AD2B-9FFCF1818A0E}" type="pres">
      <dgm:prSet presAssocID="{08C12645-55A1-4D75-BAD3-B16C8E6E1ADA}" presName="root2" presStyleCnt="0"/>
      <dgm:spPr/>
    </dgm:pt>
    <dgm:pt modelId="{A2B800B1-798A-48C7-B844-75AFCCA9DF3C}" type="pres">
      <dgm:prSet presAssocID="{08C12645-55A1-4D75-BAD3-B16C8E6E1ADA}" presName="LevelTwoTextNode" presStyleLbl="node2" presStyleIdx="1" presStyleCnt="5">
        <dgm:presLayoutVars>
          <dgm:chPref val="3"/>
        </dgm:presLayoutVars>
      </dgm:prSet>
      <dgm:spPr/>
      <dgm:t>
        <a:bodyPr/>
        <a:lstStyle/>
        <a:p>
          <a:endParaRPr lang="tr-TR"/>
        </a:p>
      </dgm:t>
    </dgm:pt>
    <dgm:pt modelId="{EF7C1935-1FFE-4A9B-BB24-44D4B90E35FC}" type="pres">
      <dgm:prSet presAssocID="{08C12645-55A1-4D75-BAD3-B16C8E6E1ADA}" presName="level3hierChild" presStyleCnt="0"/>
      <dgm:spPr/>
    </dgm:pt>
    <dgm:pt modelId="{3A705841-F593-486D-A035-69E8232C2A48}" type="pres">
      <dgm:prSet presAssocID="{2DD71555-63CE-4A35-B151-63BDAEA3011C}" presName="conn2-1" presStyleLbl="parChTrans1D2" presStyleIdx="2" presStyleCnt="5"/>
      <dgm:spPr/>
      <dgm:t>
        <a:bodyPr/>
        <a:lstStyle/>
        <a:p>
          <a:endParaRPr lang="tr-TR"/>
        </a:p>
      </dgm:t>
    </dgm:pt>
    <dgm:pt modelId="{E7D31482-AC90-4F31-B7A9-C26BA26E9196}" type="pres">
      <dgm:prSet presAssocID="{2DD71555-63CE-4A35-B151-63BDAEA3011C}" presName="connTx" presStyleLbl="parChTrans1D2" presStyleIdx="2" presStyleCnt="5"/>
      <dgm:spPr/>
      <dgm:t>
        <a:bodyPr/>
        <a:lstStyle/>
        <a:p>
          <a:endParaRPr lang="tr-TR"/>
        </a:p>
      </dgm:t>
    </dgm:pt>
    <dgm:pt modelId="{0BAF8451-EE6A-4B1F-9798-A9E12BBEF49B}" type="pres">
      <dgm:prSet presAssocID="{09555010-8C82-469D-B014-C648B131E364}" presName="root2" presStyleCnt="0"/>
      <dgm:spPr/>
    </dgm:pt>
    <dgm:pt modelId="{8CFABE46-D141-4150-AA54-FD5DC4DCB459}" type="pres">
      <dgm:prSet presAssocID="{09555010-8C82-469D-B014-C648B131E364}" presName="LevelTwoTextNode" presStyleLbl="node2" presStyleIdx="2" presStyleCnt="5">
        <dgm:presLayoutVars>
          <dgm:chPref val="3"/>
        </dgm:presLayoutVars>
      </dgm:prSet>
      <dgm:spPr/>
      <dgm:t>
        <a:bodyPr/>
        <a:lstStyle/>
        <a:p>
          <a:endParaRPr lang="tr-TR"/>
        </a:p>
      </dgm:t>
    </dgm:pt>
    <dgm:pt modelId="{25A4CA1F-ADB6-40C5-81DD-548583812264}" type="pres">
      <dgm:prSet presAssocID="{09555010-8C82-469D-B014-C648B131E364}" presName="level3hierChild" presStyleCnt="0"/>
      <dgm:spPr/>
    </dgm:pt>
    <dgm:pt modelId="{4FBC554C-61E2-4FBD-B730-B8104081EEE9}" type="pres">
      <dgm:prSet presAssocID="{1266C142-FB90-4570-967F-7F09AFFAE34A}" presName="conn2-1" presStyleLbl="parChTrans1D2" presStyleIdx="3" presStyleCnt="5"/>
      <dgm:spPr/>
      <dgm:t>
        <a:bodyPr/>
        <a:lstStyle/>
        <a:p>
          <a:endParaRPr lang="tr-TR"/>
        </a:p>
      </dgm:t>
    </dgm:pt>
    <dgm:pt modelId="{17B47665-ED22-40B9-B048-E1FAE8D4E8E2}" type="pres">
      <dgm:prSet presAssocID="{1266C142-FB90-4570-967F-7F09AFFAE34A}" presName="connTx" presStyleLbl="parChTrans1D2" presStyleIdx="3" presStyleCnt="5"/>
      <dgm:spPr/>
      <dgm:t>
        <a:bodyPr/>
        <a:lstStyle/>
        <a:p>
          <a:endParaRPr lang="tr-TR"/>
        </a:p>
      </dgm:t>
    </dgm:pt>
    <dgm:pt modelId="{6E8CC5A1-8E8F-4E0C-AFF8-ECA8CA0DD2BA}" type="pres">
      <dgm:prSet presAssocID="{24EFF0EF-36A7-4650-BFF5-F8962AED5082}" presName="root2" presStyleCnt="0"/>
      <dgm:spPr/>
    </dgm:pt>
    <dgm:pt modelId="{40EA673F-1C99-416A-B64E-8631599003F5}" type="pres">
      <dgm:prSet presAssocID="{24EFF0EF-36A7-4650-BFF5-F8962AED5082}" presName="LevelTwoTextNode" presStyleLbl="node2" presStyleIdx="3" presStyleCnt="5">
        <dgm:presLayoutVars>
          <dgm:chPref val="3"/>
        </dgm:presLayoutVars>
      </dgm:prSet>
      <dgm:spPr/>
      <dgm:t>
        <a:bodyPr/>
        <a:lstStyle/>
        <a:p>
          <a:endParaRPr lang="tr-TR"/>
        </a:p>
      </dgm:t>
    </dgm:pt>
    <dgm:pt modelId="{9DB4823B-03A0-41AD-A410-27DA061BAAC6}" type="pres">
      <dgm:prSet presAssocID="{24EFF0EF-36A7-4650-BFF5-F8962AED5082}" presName="level3hierChild" presStyleCnt="0"/>
      <dgm:spPr/>
    </dgm:pt>
    <dgm:pt modelId="{7EA92F2E-2798-41AE-A970-8F22ED5504A5}" type="pres">
      <dgm:prSet presAssocID="{E6D40748-3F11-4C9B-8E1A-167BEECE8CDD}" presName="conn2-1" presStyleLbl="parChTrans1D2" presStyleIdx="4" presStyleCnt="5"/>
      <dgm:spPr/>
      <dgm:t>
        <a:bodyPr/>
        <a:lstStyle/>
        <a:p>
          <a:endParaRPr lang="tr-TR"/>
        </a:p>
      </dgm:t>
    </dgm:pt>
    <dgm:pt modelId="{26EEFB1D-5A1B-4AF9-B7F2-CDAA55B05961}" type="pres">
      <dgm:prSet presAssocID="{E6D40748-3F11-4C9B-8E1A-167BEECE8CDD}" presName="connTx" presStyleLbl="parChTrans1D2" presStyleIdx="4" presStyleCnt="5"/>
      <dgm:spPr/>
      <dgm:t>
        <a:bodyPr/>
        <a:lstStyle/>
        <a:p>
          <a:endParaRPr lang="tr-TR"/>
        </a:p>
      </dgm:t>
    </dgm:pt>
    <dgm:pt modelId="{0807F6F2-9D05-4575-8B00-84D860FD12AB}" type="pres">
      <dgm:prSet presAssocID="{66CF83B5-3D22-435A-8874-043A9820A493}" presName="root2" presStyleCnt="0"/>
      <dgm:spPr/>
    </dgm:pt>
    <dgm:pt modelId="{4D6C8FBB-B4F3-4F39-8F22-660AE5FB75E7}" type="pres">
      <dgm:prSet presAssocID="{66CF83B5-3D22-435A-8874-043A9820A493}" presName="LevelTwoTextNode" presStyleLbl="node2" presStyleIdx="4" presStyleCnt="5">
        <dgm:presLayoutVars>
          <dgm:chPref val="3"/>
        </dgm:presLayoutVars>
      </dgm:prSet>
      <dgm:spPr/>
      <dgm:t>
        <a:bodyPr/>
        <a:lstStyle/>
        <a:p>
          <a:endParaRPr lang="tr-TR"/>
        </a:p>
      </dgm:t>
    </dgm:pt>
    <dgm:pt modelId="{964F3FC9-6DA6-4F80-922A-162CC0D075E8}" type="pres">
      <dgm:prSet presAssocID="{66CF83B5-3D22-435A-8874-043A9820A493}" presName="level3hierChild" presStyleCnt="0"/>
      <dgm:spPr/>
    </dgm:pt>
  </dgm:ptLst>
  <dgm:cxnLst>
    <dgm:cxn modelId="{28D30763-9772-4339-881B-ABA6A7ED27AA}" srcId="{54E4AC12-0F16-464A-BA4A-A659B4B15FF0}" destId="{A925CCFF-452C-4C8D-BE35-58F58E006C6E}" srcOrd="1" destOrd="0" parTransId="{CA04D309-680B-46E5-AD90-411EF5FECFE0}" sibTransId="{2FB69A70-09B6-457E-BE06-63D5A3E1B571}"/>
    <dgm:cxn modelId="{9672495C-6045-4752-BAAE-D76BAB4CCCB1}" type="presOf" srcId="{08C12645-55A1-4D75-BAD3-B16C8E6E1ADA}" destId="{A2B800B1-798A-48C7-B844-75AFCCA9DF3C}" srcOrd="0" destOrd="0" presId="urn:microsoft.com/office/officeart/2008/layout/HorizontalMultiLevelHierarchy"/>
    <dgm:cxn modelId="{3A871B9D-E567-4E32-A84A-D51F8B24F2A1}" srcId="{F026833E-68C6-4857-A1BC-CEE45FDB6CB2}" destId="{5389B85E-323A-44D5-AF15-77FCB5A8B093}" srcOrd="0" destOrd="0" parTransId="{CC3E4CF2-5A4B-42D6-9EC2-5FE189B323E7}" sibTransId="{5365D721-FE59-4834-91C5-50D40FEEFD8D}"/>
    <dgm:cxn modelId="{4891B9DC-8A43-410C-BECB-FB72EE554E2B}" type="presOf" srcId="{CA04D309-680B-46E5-AD90-411EF5FECFE0}" destId="{62BB87F1-A14B-415D-AE62-DC37A20DA5A2}" srcOrd="0" destOrd="0" presId="urn:microsoft.com/office/officeart/2008/layout/HorizontalMultiLevelHierarchy"/>
    <dgm:cxn modelId="{874BFC87-34B5-448C-AC1E-BFBA4C4536F0}" type="presOf" srcId="{2DD71555-63CE-4A35-B151-63BDAEA3011C}" destId="{E7D31482-AC90-4F31-B7A9-C26BA26E9196}" srcOrd="1" destOrd="0" presId="urn:microsoft.com/office/officeart/2008/layout/HorizontalMultiLevelHierarchy"/>
    <dgm:cxn modelId="{67F0940A-4C9C-4EF4-BD90-C69D056EA4D8}" type="presOf" srcId="{C9A728F0-BA9B-4BC6-A4F7-77AC55C7C4D1}" destId="{7A203429-835B-4AB1-977D-16A8BE603E1C}" srcOrd="0" destOrd="0" presId="urn:microsoft.com/office/officeart/2008/layout/HorizontalMultiLevelHierarchy"/>
    <dgm:cxn modelId="{625B0841-8CA7-4220-AECB-EEC25EC71343}" srcId="{5389B85E-323A-44D5-AF15-77FCB5A8B093}" destId="{66CF83B5-3D22-435A-8874-043A9820A493}" srcOrd="4" destOrd="0" parTransId="{E6D40748-3F11-4C9B-8E1A-167BEECE8CDD}" sibTransId="{0F9812FB-6020-4763-BF6F-162D0292DA37}"/>
    <dgm:cxn modelId="{165BC3BD-772A-41C6-A44E-36F9AAE3AB7B}" type="presOf" srcId="{63379140-BA7D-4CB3-A01A-57A3812090A4}" destId="{E0CB592A-27E6-4BC3-B944-3D3F8BAF8165}" srcOrd="1" destOrd="0" presId="urn:microsoft.com/office/officeart/2008/layout/HorizontalMultiLevelHierarchy"/>
    <dgm:cxn modelId="{C6844B57-F71E-4D32-A5D3-70945CB697FE}" type="presOf" srcId="{1266C142-FB90-4570-967F-7F09AFFAE34A}" destId="{17B47665-ED22-40B9-B048-E1FAE8D4E8E2}" srcOrd="1" destOrd="0" presId="urn:microsoft.com/office/officeart/2008/layout/HorizontalMultiLevelHierarchy"/>
    <dgm:cxn modelId="{1968330E-8A6E-4B2C-80B2-403C532D4B17}" type="presOf" srcId="{24EFF0EF-36A7-4650-BFF5-F8962AED5082}" destId="{40EA673F-1C99-416A-B64E-8631599003F5}" srcOrd="0" destOrd="0" presId="urn:microsoft.com/office/officeart/2008/layout/HorizontalMultiLevelHierarchy"/>
    <dgm:cxn modelId="{4BA81054-082D-41A1-8E5A-1DCA11834AB6}" type="presOf" srcId="{1266C142-FB90-4570-967F-7F09AFFAE34A}" destId="{4FBC554C-61E2-4FBD-B730-B8104081EEE9}" srcOrd="0" destOrd="0" presId="urn:microsoft.com/office/officeart/2008/layout/HorizontalMultiLevelHierarchy"/>
    <dgm:cxn modelId="{704828CA-5046-4062-93C1-68058E12ADF5}" type="presOf" srcId="{2DD71555-63CE-4A35-B151-63BDAEA3011C}" destId="{3A705841-F593-486D-A035-69E8232C2A48}" srcOrd="0" destOrd="0" presId="urn:microsoft.com/office/officeart/2008/layout/HorizontalMultiLevelHierarchy"/>
    <dgm:cxn modelId="{B0BFEE28-0520-4675-A95F-E10CC95A91F0}" srcId="{5389B85E-323A-44D5-AF15-77FCB5A8B093}" destId="{54E4AC12-0F16-464A-BA4A-A659B4B15FF0}" srcOrd="0" destOrd="0" parTransId="{63379140-BA7D-4CB3-A01A-57A3812090A4}" sibTransId="{04A9BA39-AD38-4AD1-99C3-86D3BACC2925}"/>
    <dgm:cxn modelId="{861E6225-DFCE-4C21-9ADB-F652DC3C31D1}" type="presOf" srcId="{C9A728F0-BA9B-4BC6-A4F7-77AC55C7C4D1}" destId="{F09D7AE7-1BAE-42B7-8E47-4AFE53E41CC5}" srcOrd="1" destOrd="0" presId="urn:microsoft.com/office/officeart/2008/layout/HorizontalMultiLevelHierarchy"/>
    <dgm:cxn modelId="{8DC564AA-D669-4E29-BC52-AC2050B388EA}" type="presOf" srcId="{09555010-8C82-469D-B014-C648B131E364}" destId="{8CFABE46-D141-4150-AA54-FD5DC4DCB459}" srcOrd="0" destOrd="0" presId="urn:microsoft.com/office/officeart/2008/layout/HorizontalMultiLevelHierarchy"/>
    <dgm:cxn modelId="{77055E56-9DCC-4EBC-8C0F-24E769CD0142}" srcId="{54E4AC12-0F16-464A-BA4A-A659B4B15FF0}" destId="{A8708126-670E-448B-BB71-5240DB73664C}" srcOrd="0" destOrd="0" parTransId="{C9A728F0-BA9B-4BC6-A4F7-77AC55C7C4D1}" sibTransId="{3F8D6490-3619-44C4-A4ED-4A45635B8437}"/>
    <dgm:cxn modelId="{95FC00B8-217C-4263-A4C3-99E556B09EFF}" type="presOf" srcId="{A925CCFF-452C-4C8D-BE35-58F58E006C6E}" destId="{267EABEE-7195-4868-B03D-601C532DFBB2}" srcOrd="0" destOrd="0" presId="urn:microsoft.com/office/officeart/2008/layout/HorizontalMultiLevelHierarchy"/>
    <dgm:cxn modelId="{F70D71D3-79E8-4C32-805C-5129376039E2}" type="presOf" srcId="{66CF83B5-3D22-435A-8874-043A9820A493}" destId="{4D6C8FBB-B4F3-4F39-8F22-660AE5FB75E7}" srcOrd="0" destOrd="0" presId="urn:microsoft.com/office/officeart/2008/layout/HorizontalMultiLevelHierarchy"/>
    <dgm:cxn modelId="{5FC236DF-3475-41D8-9564-8D839A22B496}" srcId="{5389B85E-323A-44D5-AF15-77FCB5A8B093}" destId="{24EFF0EF-36A7-4650-BFF5-F8962AED5082}" srcOrd="3" destOrd="0" parTransId="{1266C142-FB90-4570-967F-7F09AFFAE34A}" sibTransId="{CF7E290F-98E6-4A50-9FDB-B926753E0D21}"/>
    <dgm:cxn modelId="{E142CEFF-70A6-4A5C-ACAD-BF2DE2E362E6}" type="presOf" srcId="{CA04D309-680B-46E5-AD90-411EF5FECFE0}" destId="{CB7B8D15-9463-435C-81A2-5CD590ACDC7E}" srcOrd="1" destOrd="0" presId="urn:microsoft.com/office/officeart/2008/layout/HorizontalMultiLevelHierarchy"/>
    <dgm:cxn modelId="{9E04072A-FF45-429B-B20D-3F19D6CECA74}" type="presOf" srcId="{B5473E9F-A47B-4A5F-8C67-D4752C11C383}" destId="{01705295-0691-4EBE-9F13-8DA836F64541}" srcOrd="0" destOrd="0" presId="urn:microsoft.com/office/officeart/2008/layout/HorizontalMultiLevelHierarchy"/>
    <dgm:cxn modelId="{D0E58B77-954B-4978-AEBB-919150D7D9E1}" type="presOf" srcId="{F026833E-68C6-4857-A1BC-CEE45FDB6CB2}" destId="{B5487CC8-75CC-43C6-AB8F-53FA1DB4B8A2}" srcOrd="0" destOrd="0" presId="urn:microsoft.com/office/officeart/2008/layout/HorizontalMultiLevelHierarchy"/>
    <dgm:cxn modelId="{A15C2F6A-2BA8-4E58-A131-E0AF7E6DD75C}" type="presOf" srcId="{E6D40748-3F11-4C9B-8E1A-167BEECE8CDD}" destId="{7EA92F2E-2798-41AE-A970-8F22ED5504A5}" srcOrd="0" destOrd="0" presId="urn:microsoft.com/office/officeart/2008/layout/HorizontalMultiLevelHierarchy"/>
    <dgm:cxn modelId="{DC54B1AC-0B43-4093-9501-30D131045CF9}" type="presOf" srcId="{A8708126-670E-448B-BB71-5240DB73664C}" destId="{EB8B3E30-834E-4848-83CB-261362266B7A}" srcOrd="0" destOrd="0" presId="urn:microsoft.com/office/officeart/2008/layout/HorizontalMultiLevelHierarchy"/>
    <dgm:cxn modelId="{262506E1-867D-4F7D-8A49-82C9EC3EC2A4}" type="presOf" srcId="{5389B85E-323A-44D5-AF15-77FCB5A8B093}" destId="{7D35F7A0-2E5D-4A4D-B25D-05D647176AF1}" srcOrd="0" destOrd="0" presId="urn:microsoft.com/office/officeart/2008/layout/HorizontalMultiLevelHierarchy"/>
    <dgm:cxn modelId="{0565FAE8-C5C0-41B0-9C80-A09522626E24}" srcId="{5389B85E-323A-44D5-AF15-77FCB5A8B093}" destId="{09555010-8C82-469D-B014-C648B131E364}" srcOrd="2" destOrd="0" parTransId="{2DD71555-63CE-4A35-B151-63BDAEA3011C}" sibTransId="{59628B86-D910-4FD9-9C5B-3D88C3B513B3}"/>
    <dgm:cxn modelId="{33C4EDFA-2084-44EE-BDD5-46732B1FA9A1}" type="presOf" srcId="{B5473E9F-A47B-4A5F-8C67-D4752C11C383}" destId="{A4B88F81-8AA8-46DD-BB2B-94692C31B252}" srcOrd="1" destOrd="0" presId="urn:microsoft.com/office/officeart/2008/layout/HorizontalMultiLevelHierarchy"/>
    <dgm:cxn modelId="{39860392-1A93-4BF8-9CCE-9FCF61E5C524}" type="presOf" srcId="{E6D40748-3F11-4C9B-8E1A-167BEECE8CDD}" destId="{26EEFB1D-5A1B-4AF9-B7F2-CDAA55B05961}" srcOrd="1" destOrd="0" presId="urn:microsoft.com/office/officeart/2008/layout/HorizontalMultiLevelHierarchy"/>
    <dgm:cxn modelId="{A3A45634-E978-4FA2-86E6-6628142B98E7}" type="presOf" srcId="{63379140-BA7D-4CB3-A01A-57A3812090A4}" destId="{0D31BA23-8AC3-46AB-97EB-95F4454122EA}" srcOrd="0" destOrd="0" presId="urn:microsoft.com/office/officeart/2008/layout/HorizontalMultiLevelHierarchy"/>
    <dgm:cxn modelId="{385C1C35-4A7F-41EE-B7DF-AE2A8A899519}" srcId="{5389B85E-323A-44D5-AF15-77FCB5A8B093}" destId="{08C12645-55A1-4D75-BAD3-B16C8E6E1ADA}" srcOrd="1" destOrd="0" parTransId="{B5473E9F-A47B-4A5F-8C67-D4752C11C383}" sibTransId="{9F4A0C0C-9FBB-4990-8035-E12CA2935B75}"/>
    <dgm:cxn modelId="{D9F0B5F6-918C-46CC-B5E2-F1B143858CFC}" type="presOf" srcId="{54E4AC12-0F16-464A-BA4A-A659B4B15FF0}" destId="{60B919C2-5131-4BCF-8B86-AEFCCAC6F455}" srcOrd="0" destOrd="0" presId="urn:microsoft.com/office/officeart/2008/layout/HorizontalMultiLevelHierarchy"/>
    <dgm:cxn modelId="{02CC55BC-AB6E-4790-B49D-88B82A8056A1}" type="presParOf" srcId="{B5487CC8-75CC-43C6-AB8F-53FA1DB4B8A2}" destId="{97E573B4-AC72-4C53-B06D-6DF17232D328}" srcOrd="0" destOrd="0" presId="urn:microsoft.com/office/officeart/2008/layout/HorizontalMultiLevelHierarchy"/>
    <dgm:cxn modelId="{AE14032B-6B65-4EEA-A387-E63B4CE33E7F}" type="presParOf" srcId="{97E573B4-AC72-4C53-B06D-6DF17232D328}" destId="{7D35F7A0-2E5D-4A4D-B25D-05D647176AF1}" srcOrd="0" destOrd="0" presId="urn:microsoft.com/office/officeart/2008/layout/HorizontalMultiLevelHierarchy"/>
    <dgm:cxn modelId="{659B4D9F-011E-47A5-B7BE-2D725153495A}" type="presParOf" srcId="{97E573B4-AC72-4C53-B06D-6DF17232D328}" destId="{D8FDA522-578C-4936-81DC-6E5B23D2FE1B}" srcOrd="1" destOrd="0" presId="urn:microsoft.com/office/officeart/2008/layout/HorizontalMultiLevelHierarchy"/>
    <dgm:cxn modelId="{00E5A869-1E64-4818-9D19-1A38C4158CED}" type="presParOf" srcId="{D8FDA522-578C-4936-81DC-6E5B23D2FE1B}" destId="{0D31BA23-8AC3-46AB-97EB-95F4454122EA}" srcOrd="0" destOrd="0" presId="urn:microsoft.com/office/officeart/2008/layout/HorizontalMultiLevelHierarchy"/>
    <dgm:cxn modelId="{66EB2975-718A-4D2E-8D23-B42411CAB04E}" type="presParOf" srcId="{0D31BA23-8AC3-46AB-97EB-95F4454122EA}" destId="{E0CB592A-27E6-4BC3-B944-3D3F8BAF8165}" srcOrd="0" destOrd="0" presId="urn:microsoft.com/office/officeart/2008/layout/HorizontalMultiLevelHierarchy"/>
    <dgm:cxn modelId="{F536DE29-93F4-4E14-B411-7964729709E5}" type="presParOf" srcId="{D8FDA522-578C-4936-81DC-6E5B23D2FE1B}" destId="{C0319D60-5B73-4F94-A0EA-F6A1AF7A3B89}" srcOrd="1" destOrd="0" presId="urn:microsoft.com/office/officeart/2008/layout/HorizontalMultiLevelHierarchy"/>
    <dgm:cxn modelId="{915EFA2B-6284-49F3-8FE8-D8F81722DD92}" type="presParOf" srcId="{C0319D60-5B73-4F94-A0EA-F6A1AF7A3B89}" destId="{60B919C2-5131-4BCF-8B86-AEFCCAC6F455}" srcOrd="0" destOrd="0" presId="urn:microsoft.com/office/officeart/2008/layout/HorizontalMultiLevelHierarchy"/>
    <dgm:cxn modelId="{B59640B0-9402-4669-B7F2-82543442F603}" type="presParOf" srcId="{C0319D60-5B73-4F94-A0EA-F6A1AF7A3B89}" destId="{33A62A5A-D99B-4D74-BBF1-CB4A7FAA34F9}" srcOrd="1" destOrd="0" presId="urn:microsoft.com/office/officeart/2008/layout/HorizontalMultiLevelHierarchy"/>
    <dgm:cxn modelId="{E0918DE3-AC15-4F15-BAB2-14DE99B30FEC}" type="presParOf" srcId="{33A62A5A-D99B-4D74-BBF1-CB4A7FAA34F9}" destId="{7A203429-835B-4AB1-977D-16A8BE603E1C}" srcOrd="0" destOrd="0" presId="urn:microsoft.com/office/officeart/2008/layout/HorizontalMultiLevelHierarchy"/>
    <dgm:cxn modelId="{63F64781-80EE-4AB2-9962-08A2520F2654}" type="presParOf" srcId="{7A203429-835B-4AB1-977D-16A8BE603E1C}" destId="{F09D7AE7-1BAE-42B7-8E47-4AFE53E41CC5}" srcOrd="0" destOrd="0" presId="urn:microsoft.com/office/officeart/2008/layout/HorizontalMultiLevelHierarchy"/>
    <dgm:cxn modelId="{B91A2468-7E5A-479F-855A-DF34FCD39CEF}" type="presParOf" srcId="{33A62A5A-D99B-4D74-BBF1-CB4A7FAA34F9}" destId="{FB1F3E4B-60B5-4BC1-972B-39896225D16F}" srcOrd="1" destOrd="0" presId="urn:microsoft.com/office/officeart/2008/layout/HorizontalMultiLevelHierarchy"/>
    <dgm:cxn modelId="{DAC65858-69E3-4A7E-94BE-9DCD40FC1682}" type="presParOf" srcId="{FB1F3E4B-60B5-4BC1-972B-39896225D16F}" destId="{EB8B3E30-834E-4848-83CB-261362266B7A}" srcOrd="0" destOrd="0" presId="urn:microsoft.com/office/officeart/2008/layout/HorizontalMultiLevelHierarchy"/>
    <dgm:cxn modelId="{3F05FDE5-073B-40B5-8C4D-82204539C984}" type="presParOf" srcId="{FB1F3E4B-60B5-4BC1-972B-39896225D16F}" destId="{60DD5DAA-6EC9-4014-B1F8-8860CB4FE8D1}" srcOrd="1" destOrd="0" presId="urn:microsoft.com/office/officeart/2008/layout/HorizontalMultiLevelHierarchy"/>
    <dgm:cxn modelId="{FC04A618-78BD-4901-B3F7-631A4C8B6005}" type="presParOf" srcId="{33A62A5A-D99B-4D74-BBF1-CB4A7FAA34F9}" destId="{62BB87F1-A14B-415D-AE62-DC37A20DA5A2}" srcOrd="2" destOrd="0" presId="urn:microsoft.com/office/officeart/2008/layout/HorizontalMultiLevelHierarchy"/>
    <dgm:cxn modelId="{22A9420F-C5C8-47D0-857B-BECA04E490FF}" type="presParOf" srcId="{62BB87F1-A14B-415D-AE62-DC37A20DA5A2}" destId="{CB7B8D15-9463-435C-81A2-5CD590ACDC7E}" srcOrd="0" destOrd="0" presId="urn:microsoft.com/office/officeart/2008/layout/HorizontalMultiLevelHierarchy"/>
    <dgm:cxn modelId="{366D5956-A1EC-4CAF-94AC-A3AFA5B08E1D}" type="presParOf" srcId="{33A62A5A-D99B-4D74-BBF1-CB4A7FAA34F9}" destId="{17AC332E-CBCB-49FF-A47F-66DF7BF18246}" srcOrd="3" destOrd="0" presId="urn:microsoft.com/office/officeart/2008/layout/HorizontalMultiLevelHierarchy"/>
    <dgm:cxn modelId="{BFBDC43A-9369-414C-9833-F39F9F030F61}" type="presParOf" srcId="{17AC332E-CBCB-49FF-A47F-66DF7BF18246}" destId="{267EABEE-7195-4868-B03D-601C532DFBB2}" srcOrd="0" destOrd="0" presId="urn:microsoft.com/office/officeart/2008/layout/HorizontalMultiLevelHierarchy"/>
    <dgm:cxn modelId="{78B7909E-5CF3-44B4-894D-7DECEE048786}" type="presParOf" srcId="{17AC332E-CBCB-49FF-A47F-66DF7BF18246}" destId="{370AE059-AF09-449E-AD54-4033AFBB4340}" srcOrd="1" destOrd="0" presId="urn:microsoft.com/office/officeart/2008/layout/HorizontalMultiLevelHierarchy"/>
    <dgm:cxn modelId="{DDA666F2-EFED-4B10-8A10-B563564D6F7F}" type="presParOf" srcId="{D8FDA522-578C-4936-81DC-6E5B23D2FE1B}" destId="{01705295-0691-4EBE-9F13-8DA836F64541}" srcOrd="2" destOrd="0" presId="urn:microsoft.com/office/officeart/2008/layout/HorizontalMultiLevelHierarchy"/>
    <dgm:cxn modelId="{99F13367-9C3C-488C-86FE-FCC5EA836C6A}" type="presParOf" srcId="{01705295-0691-4EBE-9F13-8DA836F64541}" destId="{A4B88F81-8AA8-46DD-BB2B-94692C31B252}" srcOrd="0" destOrd="0" presId="urn:microsoft.com/office/officeart/2008/layout/HorizontalMultiLevelHierarchy"/>
    <dgm:cxn modelId="{E2C5A8E1-A888-4C1A-8017-269A48CE55C6}" type="presParOf" srcId="{D8FDA522-578C-4936-81DC-6E5B23D2FE1B}" destId="{D70B68C5-412D-4DD8-AD2B-9FFCF1818A0E}" srcOrd="3" destOrd="0" presId="urn:microsoft.com/office/officeart/2008/layout/HorizontalMultiLevelHierarchy"/>
    <dgm:cxn modelId="{06AED9B0-3703-4C76-8A53-576CE7150D38}" type="presParOf" srcId="{D70B68C5-412D-4DD8-AD2B-9FFCF1818A0E}" destId="{A2B800B1-798A-48C7-B844-75AFCCA9DF3C}" srcOrd="0" destOrd="0" presId="urn:microsoft.com/office/officeart/2008/layout/HorizontalMultiLevelHierarchy"/>
    <dgm:cxn modelId="{C2583D15-0A65-42B9-9852-7F237A180E60}" type="presParOf" srcId="{D70B68C5-412D-4DD8-AD2B-9FFCF1818A0E}" destId="{EF7C1935-1FFE-4A9B-BB24-44D4B90E35FC}" srcOrd="1" destOrd="0" presId="urn:microsoft.com/office/officeart/2008/layout/HorizontalMultiLevelHierarchy"/>
    <dgm:cxn modelId="{56C77250-D968-4046-9923-531D7CFDF363}" type="presParOf" srcId="{D8FDA522-578C-4936-81DC-6E5B23D2FE1B}" destId="{3A705841-F593-486D-A035-69E8232C2A48}" srcOrd="4" destOrd="0" presId="urn:microsoft.com/office/officeart/2008/layout/HorizontalMultiLevelHierarchy"/>
    <dgm:cxn modelId="{77D6145A-8C3A-440D-A725-E4C12751B59B}" type="presParOf" srcId="{3A705841-F593-486D-A035-69E8232C2A48}" destId="{E7D31482-AC90-4F31-B7A9-C26BA26E9196}" srcOrd="0" destOrd="0" presId="urn:microsoft.com/office/officeart/2008/layout/HorizontalMultiLevelHierarchy"/>
    <dgm:cxn modelId="{557000CE-A026-4A9F-8343-4324319C5903}" type="presParOf" srcId="{D8FDA522-578C-4936-81DC-6E5B23D2FE1B}" destId="{0BAF8451-EE6A-4B1F-9798-A9E12BBEF49B}" srcOrd="5" destOrd="0" presId="urn:microsoft.com/office/officeart/2008/layout/HorizontalMultiLevelHierarchy"/>
    <dgm:cxn modelId="{03DFEBE4-78AE-474B-A1F5-AC4CC46A4CB5}" type="presParOf" srcId="{0BAF8451-EE6A-4B1F-9798-A9E12BBEF49B}" destId="{8CFABE46-D141-4150-AA54-FD5DC4DCB459}" srcOrd="0" destOrd="0" presId="urn:microsoft.com/office/officeart/2008/layout/HorizontalMultiLevelHierarchy"/>
    <dgm:cxn modelId="{1EF63276-AE86-449C-89B1-EB24EB70D5F0}" type="presParOf" srcId="{0BAF8451-EE6A-4B1F-9798-A9E12BBEF49B}" destId="{25A4CA1F-ADB6-40C5-81DD-548583812264}" srcOrd="1" destOrd="0" presId="urn:microsoft.com/office/officeart/2008/layout/HorizontalMultiLevelHierarchy"/>
    <dgm:cxn modelId="{D124C334-FC45-4F64-B8EA-4080774E0F31}" type="presParOf" srcId="{D8FDA522-578C-4936-81DC-6E5B23D2FE1B}" destId="{4FBC554C-61E2-4FBD-B730-B8104081EEE9}" srcOrd="6" destOrd="0" presId="urn:microsoft.com/office/officeart/2008/layout/HorizontalMultiLevelHierarchy"/>
    <dgm:cxn modelId="{E659E2EA-7E82-4EA6-8B74-F823D2AF0C0B}" type="presParOf" srcId="{4FBC554C-61E2-4FBD-B730-B8104081EEE9}" destId="{17B47665-ED22-40B9-B048-E1FAE8D4E8E2}" srcOrd="0" destOrd="0" presId="urn:microsoft.com/office/officeart/2008/layout/HorizontalMultiLevelHierarchy"/>
    <dgm:cxn modelId="{88761135-C099-434F-9548-A0E4E2F43B64}" type="presParOf" srcId="{D8FDA522-578C-4936-81DC-6E5B23D2FE1B}" destId="{6E8CC5A1-8E8F-4E0C-AFF8-ECA8CA0DD2BA}" srcOrd="7" destOrd="0" presId="urn:microsoft.com/office/officeart/2008/layout/HorizontalMultiLevelHierarchy"/>
    <dgm:cxn modelId="{DDD91917-9FC2-4038-BF56-06C921ABA79E}" type="presParOf" srcId="{6E8CC5A1-8E8F-4E0C-AFF8-ECA8CA0DD2BA}" destId="{40EA673F-1C99-416A-B64E-8631599003F5}" srcOrd="0" destOrd="0" presId="urn:microsoft.com/office/officeart/2008/layout/HorizontalMultiLevelHierarchy"/>
    <dgm:cxn modelId="{D08C91A2-B42D-493E-82AF-656CC0F4EF9A}" type="presParOf" srcId="{6E8CC5A1-8E8F-4E0C-AFF8-ECA8CA0DD2BA}" destId="{9DB4823B-03A0-41AD-A410-27DA061BAAC6}" srcOrd="1" destOrd="0" presId="urn:microsoft.com/office/officeart/2008/layout/HorizontalMultiLevelHierarchy"/>
    <dgm:cxn modelId="{097EBD6F-2654-4512-A5EB-0B80D73E4F1E}" type="presParOf" srcId="{D8FDA522-578C-4936-81DC-6E5B23D2FE1B}" destId="{7EA92F2E-2798-41AE-A970-8F22ED5504A5}" srcOrd="8" destOrd="0" presId="urn:microsoft.com/office/officeart/2008/layout/HorizontalMultiLevelHierarchy"/>
    <dgm:cxn modelId="{F38B1B97-4F61-4DDF-ACC1-C29577A1B288}" type="presParOf" srcId="{7EA92F2E-2798-41AE-A970-8F22ED5504A5}" destId="{26EEFB1D-5A1B-4AF9-B7F2-CDAA55B05961}" srcOrd="0" destOrd="0" presId="urn:microsoft.com/office/officeart/2008/layout/HorizontalMultiLevelHierarchy"/>
    <dgm:cxn modelId="{53374262-9518-449C-9917-577E22DB1898}" type="presParOf" srcId="{D8FDA522-578C-4936-81DC-6E5B23D2FE1B}" destId="{0807F6F2-9D05-4575-8B00-84D860FD12AB}" srcOrd="9" destOrd="0" presId="urn:microsoft.com/office/officeart/2008/layout/HorizontalMultiLevelHierarchy"/>
    <dgm:cxn modelId="{1E8CFD09-7CD9-493F-9B46-01D7D4CD4BE6}" type="presParOf" srcId="{0807F6F2-9D05-4575-8B00-84D860FD12AB}" destId="{4D6C8FBB-B4F3-4F39-8F22-660AE5FB75E7}" srcOrd="0" destOrd="0" presId="urn:microsoft.com/office/officeart/2008/layout/HorizontalMultiLevelHierarchy"/>
    <dgm:cxn modelId="{F6A252A4-2415-4A51-B3A7-C531F53E8CD3}" type="presParOf" srcId="{0807F6F2-9D05-4575-8B00-84D860FD12AB}" destId="{964F3FC9-6DA6-4F80-922A-162CC0D075E8}" srcOrd="1" destOrd="0" presId="urn:microsoft.com/office/officeart/2008/layout/HorizontalMultiLevelHierarchy"/>
  </dgm:cxnLst>
  <dgm:bg>
    <a:no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984E7C1-4020-4519-AED3-0A77DAD0E568}"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tr-TR"/>
        </a:p>
      </dgm:t>
    </dgm:pt>
    <dgm:pt modelId="{686F3311-DC82-4A9C-BE46-005DE4B43F9D}">
      <dgm:prSet phldrT="[Metin]" custT="1"/>
      <dgm:spPr/>
      <dgm:t>
        <a:bodyPr/>
        <a:lstStyle/>
        <a:p>
          <a:r>
            <a:rPr lang="tr-TR" sz="3200" b="1">
              <a:latin typeface="Garamond" panose="02020404030301010803" pitchFamily="18" charset="0"/>
            </a:rPr>
            <a:t>Ortaçağ Felsefesi</a:t>
          </a:r>
        </a:p>
      </dgm:t>
    </dgm:pt>
    <dgm:pt modelId="{1C9530A7-ACC1-471C-A5F0-7E7AA21A3C6A}" type="parTrans" cxnId="{027DAB0B-E74F-46EB-8BD6-8790D430FB84}">
      <dgm:prSet/>
      <dgm:spPr/>
      <dgm:t>
        <a:bodyPr/>
        <a:lstStyle/>
        <a:p>
          <a:endParaRPr lang="tr-TR" sz="3200" b="1">
            <a:latin typeface="Garamond" panose="02020404030301010803" pitchFamily="18" charset="0"/>
          </a:endParaRPr>
        </a:p>
      </dgm:t>
    </dgm:pt>
    <dgm:pt modelId="{281CC0EB-42B8-4DA1-B900-B60E91EB142C}" type="sibTrans" cxnId="{027DAB0B-E74F-46EB-8BD6-8790D430FB84}">
      <dgm:prSet/>
      <dgm:spPr/>
      <dgm:t>
        <a:bodyPr/>
        <a:lstStyle/>
        <a:p>
          <a:endParaRPr lang="tr-TR" sz="3200" b="1">
            <a:latin typeface="Garamond" panose="02020404030301010803" pitchFamily="18" charset="0"/>
          </a:endParaRPr>
        </a:p>
      </dgm:t>
    </dgm:pt>
    <dgm:pt modelId="{D6A9D447-01C4-4545-BB4B-BCA79E6A703B}">
      <dgm:prSet phldrT="[Metin]" custT="1"/>
      <dgm:spPr/>
      <dgm:t>
        <a:bodyPr/>
        <a:lstStyle/>
        <a:p>
          <a:pPr algn="ctr"/>
          <a:r>
            <a:rPr lang="tr-TR" sz="3200" b="1">
              <a:latin typeface="Garamond" panose="02020404030301010803" pitchFamily="18" charset="0"/>
            </a:rPr>
            <a:t>Hristiyan Felsefesi</a:t>
          </a:r>
        </a:p>
      </dgm:t>
    </dgm:pt>
    <dgm:pt modelId="{FDFFEA95-54E9-454C-9323-2A1B8AAE8998}" type="parTrans" cxnId="{0BEBD6E8-354E-4BCF-9A40-B0C0AF1783F4}">
      <dgm:prSet custT="1"/>
      <dgm:spPr/>
      <dgm:t>
        <a:bodyPr/>
        <a:lstStyle/>
        <a:p>
          <a:endParaRPr lang="tr-TR" sz="3200" b="1">
            <a:latin typeface="Garamond" panose="02020404030301010803" pitchFamily="18" charset="0"/>
          </a:endParaRPr>
        </a:p>
      </dgm:t>
    </dgm:pt>
    <dgm:pt modelId="{13132A4C-24CA-4702-BA47-8F0A8E591564}" type="sibTrans" cxnId="{0BEBD6E8-354E-4BCF-9A40-B0C0AF1783F4}">
      <dgm:prSet/>
      <dgm:spPr/>
      <dgm:t>
        <a:bodyPr/>
        <a:lstStyle/>
        <a:p>
          <a:endParaRPr lang="tr-TR" sz="3200" b="1">
            <a:latin typeface="Garamond" panose="02020404030301010803" pitchFamily="18" charset="0"/>
          </a:endParaRPr>
        </a:p>
      </dgm:t>
    </dgm:pt>
    <dgm:pt modelId="{1070FDC3-CC59-45CE-A8BA-A661B0E371C3}">
      <dgm:prSet phldrT="[Metin]" custT="1"/>
      <dgm:spPr/>
      <dgm:t>
        <a:bodyPr/>
        <a:lstStyle/>
        <a:p>
          <a:r>
            <a:rPr lang="tr-TR" sz="3200" b="1">
              <a:latin typeface="Garamond" panose="02020404030301010803" pitchFamily="18" charset="0"/>
            </a:rPr>
            <a:t>İslam Felsefesi</a:t>
          </a:r>
        </a:p>
      </dgm:t>
    </dgm:pt>
    <dgm:pt modelId="{1713968B-0242-4248-A80C-7302035827D7}" type="parTrans" cxnId="{3AF01A20-F0FC-4376-8F78-6EC7247ECC4A}">
      <dgm:prSet custT="1"/>
      <dgm:spPr/>
      <dgm:t>
        <a:bodyPr/>
        <a:lstStyle/>
        <a:p>
          <a:endParaRPr lang="tr-TR" sz="3200" b="1">
            <a:latin typeface="Garamond" panose="02020404030301010803" pitchFamily="18" charset="0"/>
          </a:endParaRPr>
        </a:p>
      </dgm:t>
    </dgm:pt>
    <dgm:pt modelId="{F5537DE4-896E-42B3-8C2C-D6C9C24B721B}" type="sibTrans" cxnId="{3AF01A20-F0FC-4376-8F78-6EC7247ECC4A}">
      <dgm:prSet/>
      <dgm:spPr/>
      <dgm:t>
        <a:bodyPr/>
        <a:lstStyle/>
        <a:p>
          <a:endParaRPr lang="tr-TR" sz="3200" b="1">
            <a:latin typeface="Garamond" panose="02020404030301010803" pitchFamily="18" charset="0"/>
          </a:endParaRPr>
        </a:p>
      </dgm:t>
    </dgm:pt>
    <dgm:pt modelId="{6485C8C5-63EA-4DF6-AA88-EB5A2C333F0B}">
      <dgm:prSet phldrT="[Metin]" custT="1"/>
      <dgm:spPr/>
      <dgm:t>
        <a:bodyPr/>
        <a:lstStyle/>
        <a:p>
          <a:r>
            <a:rPr lang="tr-TR" sz="3200" b="1">
              <a:latin typeface="Garamond" panose="02020404030301010803" pitchFamily="18" charset="0"/>
            </a:rPr>
            <a:t>Yahudi Felsefesi</a:t>
          </a:r>
        </a:p>
      </dgm:t>
    </dgm:pt>
    <dgm:pt modelId="{EE25B591-D4A1-4B1F-862D-8795C027B14C}" type="parTrans" cxnId="{FDD99015-20F2-4010-A443-B43E78C48CC3}">
      <dgm:prSet custT="1"/>
      <dgm:spPr/>
      <dgm:t>
        <a:bodyPr/>
        <a:lstStyle/>
        <a:p>
          <a:endParaRPr lang="tr-TR" sz="3200" b="1">
            <a:latin typeface="Garamond" panose="02020404030301010803" pitchFamily="18" charset="0"/>
          </a:endParaRPr>
        </a:p>
      </dgm:t>
    </dgm:pt>
    <dgm:pt modelId="{58EF335E-DE01-41DA-AE85-9064BE293FF9}" type="sibTrans" cxnId="{FDD99015-20F2-4010-A443-B43E78C48CC3}">
      <dgm:prSet/>
      <dgm:spPr/>
      <dgm:t>
        <a:bodyPr/>
        <a:lstStyle/>
        <a:p>
          <a:endParaRPr lang="tr-TR" sz="3200" b="1">
            <a:latin typeface="Garamond" panose="02020404030301010803" pitchFamily="18" charset="0"/>
          </a:endParaRPr>
        </a:p>
      </dgm:t>
    </dgm:pt>
    <dgm:pt modelId="{8213B0FD-8C32-42B0-87A8-4F834A309EAD}">
      <dgm:prSet custT="1"/>
      <dgm:spPr/>
      <dgm:t>
        <a:bodyPr/>
        <a:lstStyle/>
        <a:p>
          <a:r>
            <a:rPr lang="tr-TR" sz="3200" b="1">
              <a:latin typeface="Garamond" panose="02020404030301010803" pitchFamily="18" charset="0"/>
            </a:rPr>
            <a:t>Bizans Felsefesi</a:t>
          </a:r>
        </a:p>
      </dgm:t>
    </dgm:pt>
    <dgm:pt modelId="{AC39F9B2-327F-41D1-9B88-3ACE03732BCF}" type="parTrans" cxnId="{7020E040-DB9E-498B-AF37-046EC7DA0E45}">
      <dgm:prSet custT="1"/>
      <dgm:spPr/>
      <dgm:t>
        <a:bodyPr/>
        <a:lstStyle/>
        <a:p>
          <a:endParaRPr lang="tr-TR" sz="3200" b="1">
            <a:latin typeface="Garamond" panose="02020404030301010803" pitchFamily="18" charset="0"/>
          </a:endParaRPr>
        </a:p>
      </dgm:t>
    </dgm:pt>
    <dgm:pt modelId="{5556E7E1-5DDB-4C59-A2C3-BB430B240289}" type="sibTrans" cxnId="{7020E040-DB9E-498B-AF37-046EC7DA0E45}">
      <dgm:prSet/>
      <dgm:spPr/>
      <dgm:t>
        <a:bodyPr/>
        <a:lstStyle/>
        <a:p>
          <a:endParaRPr lang="tr-TR" sz="3200" b="1">
            <a:latin typeface="Garamond" panose="02020404030301010803" pitchFamily="18" charset="0"/>
          </a:endParaRPr>
        </a:p>
      </dgm:t>
    </dgm:pt>
    <dgm:pt modelId="{4E529437-69ED-4D9B-96B5-2FD1CCA0AF61}" type="pres">
      <dgm:prSet presAssocID="{0984E7C1-4020-4519-AED3-0A77DAD0E568}" presName="Name0" presStyleCnt="0">
        <dgm:presLayoutVars>
          <dgm:chPref val="1"/>
          <dgm:dir/>
          <dgm:animOne val="branch"/>
          <dgm:animLvl val="lvl"/>
          <dgm:resizeHandles val="exact"/>
        </dgm:presLayoutVars>
      </dgm:prSet>
      <dgm:spPr/>
      <dgm:t>
        <a:bodyPr/>
        <a:lstStyle/>
        <a:p>
          <a:endParaRPr lang="tr-TR"/>
        </a:p>
      </dgm:t>
    </dgm:pt>
    <dgm:pt modelId="{2FEC935C-5D48-4890-B862-3DCAC3CB5A6E}" type="pres">
      <dgm:prSet presAssocID="{686F3311-DC82-4A9C-BE46-005DE4B43F9D}" presName="root1" presStyleCnt="0"/>
      <dgm:spPr/>
    </dgm:pt>
    <dgm:pt modelId="{A0416F46-7CB7-4319-9DDC-5056B05DC005}" type="pres">
      <dgm:prSet presAssocID="{686F3311-DC82-4A9C-BE46-005DE4B43F9D}" presName="LevelOneTextNode" presStyleLbl="node0" presStyleIdx="0" presStyleCnt="1">
        <dgm:presLayoutVars>
          <dgm:chPref val="3"/>
        </dgm:presLayoutVars>
      </dgm:prSet>
      <dgm:spPr/>
      <dgm:t>
        <a:bodyPr/>
        <a:lstStyle/>
        <a:p>
          <a:endParaRPr lang="tr-TR"/>
        </a:p>
      </dgm:t>
    </dgm:pt>
    <dgm:pt modelId="{B422418A-34A8-4210-A21D-B2307CC64769}" type="pres">
      <dgm:prSet presAssocID="{686F3311-DC82-4A9C-BE46-005DE4B43F9D}" presName="level2hierChild" presStyleCnt="0"/>
      <dgm:spPr/>
    </dgm:pt>
    <dgm:pt modelId="{F0DC2889-972D-4D36-B76F-1A1C7296C5AF}" type="pres">
      <dgm:prSet presAssocID="{FDFFEA95-54E9-454C-9323-2A1B8AAE8998}" presName="conn2-1" presStyleLbl="parChTrans1D2" presStyleIdx="0" presStyleCnt="4"/>
      <dgm:spPr/>
      <dgm:t>
        <a:bodyPr/>
        <a:lstStyle/>
        <a:p>
          <a:endParaRPr lang="tr-TR"/>
        </a:p>
      </dgm:t>
    </dgm:pt>
    <dgm:pt modelId="{F38B52D1-0AFD-4D5B-860F-49CD700AD016}" type="pres">
      <dgm:prSet presAssocID="{FDFFEA95-54E9-454C-9323-2A1B8AAE8998}" presName="connTx" presStyleLbl="parChTrans1D2" presStyleIdx="0" presStyleCnt="4"/>
      <dgm:spPr/>
      <dgm:t>
        <a:bodyPr/>
        <a:lstStyle/>
        <a:p>
          <a:endParaRPr lang="tr-TR"/>
        </a:p>
      </dgm:t>
    </dgm:pt>
    <dgm:pt modelId="{64880B0F-D5E0-4262-8D93-F0699AF9C11F}" type="pres">
      <dgm:prSet presAssocID="{D6A9D447-01C4-4545-BB4B-BCA79E6A703B}" presName="root2" presStyleCnt="0"/>
      <dgm:spPr/>
    </dgm:pt>
    <dgm:pt modelId="{542B0F15-9451-403E-AFAB-AD07CF790DE6}" type="pres">
      <dgm:prSet presAssocID="{D6A9D447-01C4-4545-BB4B-BCA79E6A703B}" presName="LevelTwoTextNode" presStyleLbl="node2" presStyleIdx="0" presStyleCnt="4" custScaleX="116891">
        <dgm:presLayoutVars>
          <dgm:chPref val="3"/>
        </dgm:presLayoutVars>
      </dgm:prSet>
      <dgm:spPr/>
      <dgm:t>
        <a:bodyPr/>
        <a:lstStyle/>
        <a:p>
          <a:endParaRPr lang="tr-TR"/>
        </a:p>
      </dgm:t>
    </dgm:pt>
    <dgm:pt modelId="{D6F98A38-199B-423D-A5D1-AE35D0D80167}" type="pres">
      <dgm:prSet presAssocID="{D6A9D447-01C4-4545-BB4B-BCA79E6A703B}" presName="level3hierChild" presStyleCnt="0"/>
      <dgm:spPr/>
    </dgm:pt>
    <dgm:pt modelId="{0547F275-F027-4A42-AC3A-41C19258A603}" type="pres">
      <dgm:prSet presAssocID="{1713968B-0242-4248-A80C-7302035827D7}" presName="conn2-1" presStyleLbl="parChTrans1D2" presStyleIdx="1" presStyleCnt="4"/>
      <dgm:spPr/>
      <dgm:t>
        <a:bodyPr/>
        <a:lstStyle/>
        <a:p>
          <a:endParaRPr lang="tr-TR"/>
        </a:p>
      </dgm:t>
    </dgm:pt>
    <dgm:pt modelId="{BD299E6E-5B69-4A9D-9E82-E783EB19190A}" type="pres">
      <dgm:prSet presAssocID="{1713968B-0242-4248-A80C-7302035827D7}" presName="connTx" presStyleLbl="parChTrans1D2" presStyleIdx="1" presStyleCnt="4"/>
      <dgm:spPr/>
      <dgm:t>
        <a:bodyPr/>
        <a:lstStyle/>
        <a:p>
          <a:endParaRPr lang="tr-TR"/>
        </a:p>
      </dgm:t>
    </dgm:pt>
    <dgm:pt modelId="{76F3029C-5F8A-4903-8E7A-FE01462886F3}" type="pres">
      <dgm:prSet presAssocID="{1070FDC3-CC59-45CE-A8BA-A661B0E371C3}" presName="root2" presStyleCnt="0"/>
      <dgm:spPr/>
    </dgm:pt>
    <dgm:pt modelId="{7F9EF90C-4A07-46C3-9B78-DFC24AFBB02F}" type="pres">
      <dgm:prSet presAssocID="{1070FDC3-CC59-45CE-A8BA-A661B0E371C3}" presName="LevelTwoTextNode" presStyleLbl="node2" presStyleIdx="1" presStyleCnt="4" custScaleX="115508">
        <dgm:presLayoutVars>
          <dgm:chPref val="3"/>
        </dgm:presLayoutVars>
      </dgm:prSet>
      <dgm:spPr/>
      <dgm:t>
        <a:bodyPr/>
        <a:lstStyle/>
        <a:p>
          <a:endParaRPr lang="tr-TR"/>
        </a:p>
      </dgm:t>
    </dgm:pt>
    <dgm:pt modelId="{950486C7-AD70-4AC6-8F0D-31B77069E1B1}" type="pres">
      <dgm:prSet presAssocID="{1070FDC3-CC59-45CE-A8BA-A661B0E371C3}" presName="level3hierChild" presStyleCnt="0"/>
      <dgm:spPr/>
    </dgm:pt>
    <dgm:pt modelId="{6A4B6A4F-582B-41AB-B2C4-EEA06ADCFCD2}" type="pres">
      <dgm:prSet presAssocID="{EE25B591-D4A1-4B1F-862D-8795C027B14C}" presName="conn2-1" presStyleLbl="parChTrans1D2" presStyleIdx="2" presStyleCnt="4"/>
      <dgm:spPr/>
      <dgm:t>
        <a:bodyPr/>
        <a:lstStyle/>
        <a:p>
          <a:endParaRPr lang="tr-TR"/>
        </a:p>
      </dgm:t>
    </dgm:pt>
    <dgm:pt modelId="{E5A4EA25-B106-42DF-B1FB-CB53DFD63669}" type="pres">
      <dgm:prSet presAssocID="{EE25B591-D4A1-4B1F-862D-8795C027B14C}" presName="connTx" presStyleLbl="parChTrans1D2" presStyleIdx="2" presStyleCnt="4"/>
      <dgm:spPr/>
      <dgm:t>
        <a:bodyPr/>
        <a:lstStyle/>
        <a:p>
          <a:endParaRPr lang="tr-TR"/>
        </a:p>
      </dgm:t>
    </dgm:pt>
    <dgm:pt modelId="{15A78509-5797-4EB5-BC16-C919CDFCC03A}" type="pres">
      <dgm:prSet presAssocID="{6485C8C5-63EA-4DF6-AA88-EB5A2C333F0B}" presName="root2" presStyleCnt="0"/>
      <dgm:spPr/>
    </dgm:pt>
    <dgm:pt modelId="{4E60FB0E-EE00-4CB3-84A1-37717FA0405E}" type="pres">
      <dgm:prSet presAssocID="{6485C8C5-63EA-4DF6-AA88-EB5A2C333F0B}" presName="LevelTwoTextNode" presStyleLbl="node2" presStyleIdx="2" presStyleCnt="4" custScaleX="115799">
        <dgm:presLayoutVars>
          <dgm:chPref val="3"/>
        </dgm:presLayoutVars>
      </dgm:prSet>
      <dgm:spPr/>
      <dgm:t>
        <a:bodyPr/>
        <a:lstStyle/>
        <a:p>
          <a:endParaRPr lang="tr-TR"/>
        </a:p>
      </dgm:t>
    </dgm:pt>
    <dgm:pt modelId="{57A8B72A-72AD-48B2-A743-3DF7F54E8273}" type="pres">
      <dgm:prSet presAssocID="{6485C8C5-63EA-4DF6-AA88-EB5A2C333F0B}" presName="level3hierChild" presStyleCnt="0"/>
      <dgm:spPr/>
    </dgm:pt>
    <dgm:pt modelId="{5D706C24-640A-48EC-AF74-7EF7855ACC9E}" type="pres">
      <dgm:prSet presAssocID="{AC39F9B2-327F-41D1-9B88-3ACE03732BCF}" presName="conn2-1" presStyleLbl="parChTrans1D2" presStyleIdx="3" presStyleCnt="4"/>
      <dgm:spPr/>
      <dgm:t>
        <a:bodyPr/>
        <a:lstStyle/>
        <a:p>
          <a:endParaRPr lang="tr-TR"/>
        </a:p>
      </dgm:t>
    </dgm:pt>
    <dgm:pt modelId="{F59FE45D-B561-45B7-8944-6E7D6BAF259A}" type="pres">
      <dgm:prSet presAssocID="{AC39F9B2-327F-41D1-9B88-3ACE03732BCF}" presName="connTx" presStyleLbl="parChTrans1D2" presStyleIdx="3" presStyleCnt="4"/>
      <dgm:spPr/>
      <dgm:t>
        <a:bodyPr/>
        <a:lstStyle/>
        <a:p>
          <a:endParaRPr lang="tr-TR"/>
        </a:p>
      </dgm:t>
    </dgm:pt>
    <dgm:pt modelId="{C1CC6DC2-A00D-4FBE-8156-4CA9858448CD}" type="pres">
      <dgm:prSet presAssocID="{8213B0FD-8C32-42B0-87A8-4F834A309EAD}" presName="root2" presStyleCnt="0"/>
      <dgm:spPr/>
    </dgm:pt>
    <dgm:pt modelId="{300BAFEF-1F6A-4FB9-9A3B-B75C2232221E}" type="pres">
      <dgm:prSet presAssocID="{8213B0FD-8C32-42B0-87A8-4F834A309EAD}" presName="LevelTwoTextNode" presStyleLbl="node2" presStyleIdx="3" presStyleCnt="4" custScaleX="115216">
        <dgm:presLayoutVars>
          <dgm:chPref val="3"/>
        </dgm:presLayoutVars>
      </dgm:prSet>
      <dgm:spPr/>
      <dgm:t>
        <a:bodyPr/>
        <a:lstStyle/>
        <a:p>
          <a:endParaRPr lang="tr-TR"/>
        </a:p>
      </dgm:t>
    </dgm:pt>
    <dgm:pt modelId="{B8A0AEDD-FF9A-405B-815C-BDE68D1C511C}" type="pres">
      <dgm:prSet presAssocID="{8213B0FD-8C32-42B0-87A8-4F834A309EAD}" presName="level3hierChild" presStyleCnt="0"/>
      <dgm:spPr/>
    </dgm:pt>
  </dgm:ptLst>
  <dgm:cxnLst>
    <dgm:cxn modelId="{C45A5B2F-F191-40B1-ADDD-E0A7A2176F86}" type="presOf" srcId="{AC39F9B2-327F-41D1-9B88-3ACE03732BCF}" destId="{5D706C24-640A-48EC-AF74-7EF7855ACC9E}" srcOrd="0" destOrd="0" presId="urn:microsoft.com/office/officeart/2008/layout/HorizontalMultiLevelHierarchy"/>
    <dgm:cxn modelId="{A57CCAB8-7F36-4AA1-B588-990F5E5B4CB6}" type="presOf" srcId="{0984E7C1-4020-4519-AED3-0A77DAD0E568}" destId="{4E529437-69ED-4D9B-96B5-2FD1CCA0AF61}" srcOrd="0" destOrd="0" presId="urn:microsoft.com/office/officeart/2008/layout/HorizontalMultiLevelHierarchy"/>
    <dgm:cxn modelId="{F14D1A15-7291-4C78-89A8-25ADD3CDA10F}" type="presOf" srcId="{6485C8C5-63EA-4DF6-AA88-EB5A2C333F0B}" destId="{4E60FB0E-EE00-4CB3-84A1-37717FA0405E}" srcOrd="0" destOrd="0" presId="urn:microsoft.com/office/officeart/2008/layout/HorizontalMultiLevelHierarchy"/>
    <dgm:cxn modelId="{5DD59769-6F49-4A86-BB8D-9F2BFA24D29B}" type="presOf" srcId="{1713968B-0242-4248-A80C-7302035827D7}" destId="{BD299E6E-5B69-4A9D-9E82-E783EB19190A}" srcOrd="1" destOrd="0" presId="urn:microsoft.com/office/officeart/2008/layout/HorizontalMultiLevelHierarchy"/>
    <dgm:cxn modelId="{0BEBD6E8-354E-4BCF-9A40-B0C0AF1783F4}" srcId="{686F3311-DC82-4A9C-BE46-005DE4B43F9D}" destId="{D6A9D447-01C4-4545-BB4B-BCA79E6A703B}" srcOrd="0" destOrd="0" parTransId="{FDFFEA95-54E9-454C-9323-2A1B8AAE8998}" sibTransId="{13132A4C-24CA-4702-BA47-8F0A8E591564}"/>
    <dgm:cxn modelId="{51C65C69-C848-4E1F-BC58-61546B41CF68}" type="presOf" srcId="{AC39F9B2-327F-41D1-9B88-3ACE03732BCF}" destId="{F59FE45D-B561-45B7-8944-6E7D6BAF259A}" srcOrd="1" destOrd="0" presId="urn:microsoft.com/office/officeart/2008/layout/HorizontalMultiLevelHierarchy"/>
    <dgm:cxn modelId="{7020E040-DB9E-498B-AF37-046EC7DA0E45}" srcId="{686F3311-DC82-4A9C-BE46-005DE4B43F9D}" destId="{8213B0FD-8C32-42B0-87A8-4F834A309EAD}" srcOrd="3" destOrd="0" parTransId="{AC39F9B2-327F-41D1-9B88-3ACE03732BCF}" sibTransId="{5556E7E1-5DDB-4C59-A2C3-BB430B240289}"/>
    <dgm:cxn modelId="{FDD99015-20F2-4010-A443-B43E78C48CC3}" srcId="{686F3311-DC82-4A9C-BE46-005DE4B43F9D}" destId="{6485C8C5-63EA-4DF6-AA88-EB5A2C333F0B}" srcOrd="2" destOrd="0" parTransId="{EE25B591-D4A1-4B1F-862D-8795C027B14C}" sibTransId="{58EF335E-DE01-41DA-AE85-9064BE293FF9}"/>
    <dgm:cxn modelId="{B2F12F02-F1BF-44A3-A862-5792E093E7C3}" type="presOf" srcId="{EE25B591-D4A1-4B1F-862D-8795C027B14C}" destId="{6A4B6A4F-582B-41AB-B2C4-EEA06ADCFCD2}" srcOrd="0" destOrd="0" presId="urn:microsoft.com/office/officeart/2008/layout/HorizontalMultiLevelHierarchy"/>
    <dgm:cxn modelId="{0D4B9BAA-9FC5-4121-BAB7-7B41799FD6F5}" type="presOf" srcId="{D6A9D447-01C4-4545-BB4B-BCA79E6A703B}" destId="{542B0F15-9451-403E-AFAB-AD07CF790DE6}" srcOrd="0" destOrd="0" presId="urn:microsoft.com/office/officeart/2008/layout/HorizontalMultiLevelHierarchy"/>
    <dgm:cxn modelId="{8428674D-1E15-4FF2-A622-241AF223A65F}" type="presOf" srcId="{FDFFEA95-54E9-454C-9323-2A1B8AAE8998}" destId="{F38B52D1-0AFD-4D5B-860F-49CD700AD016}" srcOrd="1" destOrd="0" presId="urn:microsoft.com/office/officeart/2008/layout/HorizontalMultiLevelHierarchy"/>
    <dgm:cxn modelId="{A25F89F6-7980-41D4-8136-45BD32F8E22F}" type="presOf" srcId="{8213B0FD-8C32-42B0-87A8-4F834A309EAD}" destId="{300BAFEF-1F6A-4FB9-9A3B-B75C2232221E}" srcOrd="0" destOrd="0" presId="urn:microsoft.com/office/officeart/2008/layout/HorizontalMultiLevelHierarchy"/>
    <dgm:cxn modelId="{64ADE061-226D-4076-AEA3-A27F685225DC}" type="presOf" srcId="{1713968B-0242-4248-A80C-7302035827D7}" destId="{0547F275-F027-4A42-AC3A-41C19258A603}" srcOrd="0" destOrd="0" presId="urn:microsoft.com/office/officeart/2008/layout/HorizontalMultiLevelHierarchy"/>
    <dgm:cxn modelId="{D0138645-7827-42DE-900C-CED674CCA979}" type="presOf" srcId="{FDFFEA95-54E9-454C-9323-2A1B8AAE8998}" destId="{F0DC2889-972D-4D36-B76F-1A1C7296C5AF}" srcOrd="0" destOrd="0" presId="urn:microsoft.com/office/officeart/2008/layout/HorizontalMultiLevelHierarchy"/>
    <dgm:cxn modelId="{027DAB0B-E74F-46EB-8BD6-8790D430FB84}" srcId="{0984E7C1-4020-4519-AED3-0A77DAD0E568}" destId="{686F3311-DC82-4A9C-BE46-005DE4B43F9D}" srcOrd="0" destOrd="0" parTransId="{1C9530A7-ACC1-471C-A5F0-7E7AA21A3C6A}" sibTransId="{281CC0EB-42B8-4DA1-B900-B60E91EB142C}"/>
    <dgm:cxn modelId="{84665630-F95D-4D06-B9F9-8AE2A78DAB45}" type="presOf" srcId="{1070FDC3-CC59-45CE-A8BA-A661B0E371C3}" destId="{7F9EF90C-4A07-46C3-9B78-DFC24AFBB02F}" srcOrd="0" destOrd="0" presId="urn:microsoft.com/office/officeart/2008/layout/HorizontalMultiLevelHierarchy"/>
    <dgm:cxn modelId="{72B7223A-0358-4AA7-B1FE-B2A9E36315C7}" type="presOf" srcId="{EE25B591-D4A1-4B1F-862D-8795C027B14C}" destId="{E5A4EA25-B106-42DF-B1FB-CB53DFD63669}" srcOrd="1" destOrd="0" presId="urn:microsoft.com/office/officeart/2008/layout/HorizontalMultiLevelHierarchy"/>
    <dgm:cxn modelId="{9E0D24A3-78DC-4C2C-A34C-2E4B5466E261}" type="presOf" srcId="{686F3311-DC82-4A9C-BE46-005DE4B43F9D}" destId="{A0416F46-7CB7-4319-9DDC-5056B05DC005}" srcOrd="0" destOrd="0" presId="urn:microsoft.com/office/officeart/2008/layout/HorizontalMultiLevelHierarchy"/>
    <dgm:cxn modelId="{3AF01A20-F0FC-4376-8F78-6EC7247ECC4A}" srcId="{686F3311-DC82-4A9C-BE46-005DE4B43F9D}" destId="{1070FDC3-CC59-45CE-A8BA-A661B0E371C3}" srcOrd="1" destOrd="0" parTransId="{1713968B-0242-4248-A80C-7302035827D7}" sibTransId="{F5537DE4-896E-42B3-8C2C-D6C9C24B721B}"/>
    <dgm:cxn modelId="{5C285686-E7CA-4BB2-8315-5FBCAEDAC644}" type="presParOf" srcId="{4E529437-69ED-4D9B-96B5-2FD1CCA0AF61}" destId="{2FEC935C-5D48-4890-B862-3DCAC3CB5A6E}" srcOrd="0" destOrd="0" presId="urn:microsoft.com/office/officeart/2008/layout/HorizontalMultiLevelHierarchy"/>
    <dgm:cxn modelId="{0DAE8489-B970-47CF-A0AC-9732A8CC216B}" type="presParOf" srcId="{2FEC935C-5D48-4890-B862-3DCAC3CB5A6E}" destId="{A0416F46-7CB7-4319-9DDC-5056B05DC005}" srcOrd="0" destOrd="0" presId="urn:microsoft.com/office/officeart/2008/layout/HorizontalMultiLevelHierarchy"/>
    <dgm:cxn modelId="{DFC022F4-CAC5-48A9-A1C8-F6C6FDE9185E}" type="presParOf" srcId="{2FEC935C-5D48-4890-B862-3DCAC3CB5A6E}" destId="{B422418A-34A8-4210-A21D-B2307CC64769}" srcOrd="1" destOrd="0" presId="urn:microsoft.com/office/officeart/2008/layout/HorizontalMultiLevelHierarchy"/>
    <dgm:cxn modelId="{E8C37BED-4FEA-48B1-8E0D-F1B05D86E152}" type="presParOf" srcId="{B422418A-34A8-4210-A21D-B2307CC64769}" destId="{F0DC2889-972D-4D36-B76F-1A1C7296C5AF}" srcOrd="0" destOrd="0" presId="urn:microsoft.com/office/officeart/2008/layout/HorizontalMultiLevelHierarchy"/>
    <dgm:cxn modelId="{18A071D3-CF55-47ED-8EFF-5EEA962B6E14}" type="presParOf" srcId="{F0DC2889-972D-4D36-B76F-1A1C7296C5AF}" destId="{F38B52D1-0AFD-4D5B-860F-49CD700AD016}" srcOrd="0" destOrd="0" presId="urn:microsoft.com/office/officeart/2008/layout/HorizontalMultiLevelHierarchy"/>
    <dgm:cxn modelId="{D871A83D-1CFC-4544-A8B6-7CC4E3B7D989}" type="presParOf" srcId="{B422418A-34A8-4210-A21D-B2307CC64769}" destId="{64880B0F-D5E0-4262-8D93-F0699AF9C11F}" srcOrd="1" destOrd="0" presId="urn:microsoft.com/office/officeart/2008/layout/HorizontalMultiLevelHierarchy"/>
    <dgm:cxn modelId="{C52F67E3-244A-4D4F-B100-3DEB3CA248A2}" type="presParOf" srcId="{64880B0F-D5E0-4262-8D93-F0699AF9C11F}" destId="{542B0F15-9451-403E-AFAB-AD07CF790DE6}" srcOrd="0" destOrd="0" presId="urn:microsoft.com/office/officeart/2008/layout/HorizontalMultiLevelHierarchy"/>
    <dgm:cxn modelId="{783C29B5-C1D8-45D0-8701-30995747CFC2}" type="presParOf" srcId="{64880B0F-D5E0-4262-8D93-F0699AF9C11F}" destId="{D6F98A38-199B-423D-A5D1-AE35D0D80167}" srcOrd="1" destOrd="0" presId="urn:microsoft.com/office/officeart/2008/layout/HorizontalMultiLevelHierarchy"/>
    <dgm:cxn modelId="{1331A12A-571B-4077-A0A4-AF331BD1A518}" type="presParOf" srcId="{B422418A-34A8-4210-A21D-B2307CC64769}" destId="{0547F275-F027-4A42-AC3A-41C19258A603}" srcOrd="2" destOrd="0" presId="urn:microsoft.com/office/officeart/2008/layout/HorizontalMultiLevelHierarchy"/>
    <dgm:cxn modelId="{E99CB120-BA63-4753-84DB-F6D62176552E}" type="presParOf" srcId="{0547F275-F027-4A42-AC3A-41C19258A603}" destId="{BD299E6E-5B69-4A9D-9E82-E783EB19190A}" srcOrd="0" destOrd="0" presId="urn:microsoft.com/office/officeart/2008/layout/HorizontalMultiLevelHierarchy"/>
    <dgm:cxn modelId="{1CF3537C-3836-45D2-82D6-AB347DE91B3D}" type="presParOf" srcId="{B422418A-34A8-4210-A21D-B2307CC64769}" destId="{76F3029C-5F8A-4903-8E7A-FE01462886F3}" srcOrd="3" destOrd="0" presId="urn:microsoft.com/office/officeart/2008/layout/HorizontalMultiLevelHierarchy"/>
    <dgm:cxn modelId="{989B55E5-A885-4F85-8A46-FF56F81DA582}" type="presParOf" srcId="{76F3029C-5F8A-4903-8E7A-FE01462886F3}" destId="{7F9EF90C-4A07-46C3-9B78-DFC24AFBB02F}" srcOrd="0" destOrd="0" presId="urn:microsoft.com/office/officeart/2008/layout/HorizontalMultiLevelHierarchy"/>
    <dgm:cxn modelId="{3DF8EE06-9B1B-453C-9115-667483DF1316}" type="presParOf" srcId="{76F3029C-5F8A-4903-8E7A-FE01462886F3}" destId="{950486C7-AD70-4AC6-8F0D-31B77069E1B1}" srcOrd="1" destOrd="0" presId="urn:microsoft.com/office/officeart/2008/layout/HorizontalMultiLevelHierarchy"/>
    <dgm:cxn modelId="{DFE20955-95E9-4DE7-A082-15B44BBD40E9}" type="presParOf" srcId="{B422418A-34A8-4210-A21D-B2307CC64769}" destId="{6A4B6A4F-582B-41AB-B2C4-EEA06ADCFCD2}" srcOrd="4" destOrd="0" presId="urn:microsoft.com/office/officeart/2008/layout/HorizontalMultiLevelHierarchy"/>
    <dgm:cxn modelId="{866B3B6F-579B-4B27-B73D-CF342F4B9FB9}" type="presParOf" srcId="{6A4B6A4F-582B-41AB-B2C4-EEA06ADCFCD2}" destId="{E5A4EA25-B106-42DF-B1FB-CB53DFD63669}" srcOrd="0" destOrd="0" presId="urn:microsoft.com/office/officeart/2008/layout/HorizontalMultiLevelHierarchy"/>
    <dgm:cxn modelId="{02E9067F-A543-47E1-8869-9C4874C1B07D}" type="presParOf" srcId="{B422418A-34A8-4210-A21D-B2307CC64769}" destId="{15A78509-5797-4EB5-BC16-C919CDFCC03A}" srcOrd="5" destOrd="0" presId="urn:microsoft.com/office/officeart/2008/layout/HorizontalMultiLevelHierarchy"/>
    <dgm:cxn modelId="{354F4B1C-883E-4334-BBAA-1D95C46B5A65}" type="presParOf" srcId="{15A78509-5797-4EB5-BC16-C919CDFCC03A}" destId="{4E60FB0E-EE00-4CB3-84A1-37717FA0405E}" srcOrd="0" destOrd="0" presId="urn:microsoft.com/office/officeart/2008/layout/HorizontalMultiLevelHierarchy"/>
    <dgm:cxn modelId="{A59B380C-7410-4C86-8091-249EBA549650}" type="presParOf" srcId="{15A78509-5797-4EB5-BC16-C919CDFCC03A}" destId="{57A8B72A-72AD-48B2-A743-3DF7F54E8273}" srcOrd="1" destOrd="0" presId="urn:microsoft.com/office/officeart/2008/layout/HorizontalMultiLevelHierarchy"/>
    <dgm:cxn modelId="{414FB723-CA6D-4887-B1DE-F117DAD49616}" type="presParOf" srcId="{B422418A-34A8-4210-A21D-B2307CC64769}" destId="{5D706C24-640A-48EC-AF74-7EF7855ACC9E}" srcOrd="6" destOrd="0" presId="urn:microsoft.com/office/officeart/2008/layout/HorizontalMultiLevelHierarchy"/>
    <dgm:cxn modelId="{44E13D17-EE39-412D-A690-F1A5DE4F2FB6}" type="presParOf" srcId="{5D706C24-640A-48EC-AF74-7EF7855ACC9E}" destId="{F59FE45D-B561-45B7-8944-6E7D6BAF259A}" srcOrd="0" destOrd="0" presId="urn:microsoft.com/office/officeart/2008/layout/HorizontalMultiLevelHierarchy"/>
    <dgm:cxn modelId="{B04806BD-3E20-429D-9CB0-88F54B544B74}" type="presParOf" srcId="{B422418A-34A8-4210-A21D-B2307CC64769}" destId="{C1CC6DC2-A00D-4FBE-8156-4CA9858448CD}" srcOrd="7" destOrd="0" presId="urn:microsoft.com/office/officeart/2008/layout/HorizontalMultiLevelHierarchy"/>
    <dgm:cxn modelId="{2CBB90AA-7F16-464A-A677-A63B839882AC}" type="presParOf" srcId="{C1CC6DC2-A00D-4FBE-8156-4CA9858448CD}" destId="{300BAFEF-1F6A-4FB9-9A3B-B75C2232221E}" srcOrd="0" destOrd="0" presId="urn:microsoft.com/office/officeart/2008/layout/HorizontalMultiLevelHierarchy"/>
    <dgm:cxn modelId="{2E444255-A146-466A-B482-9323D8EB49EF}" type="presParOf" srcId="{C1CC6DC2-A00D-4FBE-8156-4CA9858448CD}" destId="{B8A0AEDD-FF9A-405B-815C-BDE68D1C511C}" srcOrd="1" destOrd="0" presId="urn:microsoft.com/office/officeart/2008/layout/HorizontalMultiLevelHierarchy"/>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80ECD4C-7525-457E-9B06-ADF4B81ED0C7}"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tr-TR"/>
        </a:p>
      </dgm:t>
    </dgm:pt>
    <dgm:pt modelId="{C8A6766F-2874-4ECB-8A84-9E58439DF488}">
      <dgm:prSet phldrT="[Metin]" custT="1"/>
      <dgm:spPr>
        <a:xfrm rot="16200000">
          <a:off x="152865" y="1355939"/>
          <a:ext cx="2075854" cy="394412"/>
        </a:xfrm>
        <a:prstGeom prst="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pPr>
            <a:buNone/>
          </a:pPr>
          <a:r>
            <a:rPr lang="tr-TR" sz="2400" b="1" dirty="0">
              <a:solidFill>
                <a:sysClr val="window" lastClr="FFFFFF"/>
              </a:solidFill>
              <a:latin typeface="Garamond" panose="02020404030301010803" pitchFamily="18" charset="0"/>
              <a:ea typeface="+mn-ea"/>
              <a:cs typeface="+mn-cs"/>
            </a:rPr>
            <a:t>Ortaçağ Hristiyan Felsefesi</a:t>
          </a:r>
        </a:p>
      </dgm:t>
    </dgm:pt>
    <dgm:pt modelId="{56691D52-652D-4239-92F0-26B44F0FD2F9}" type="parTrans" cxnId="{24454193-B5E9-4C14-8297-172C30216AC0}">
      <dgm:prSet/>
      <dgm:spPr/>
      <dgm:t>
        <a:bodyPr/>
        <a:lstStyle/>
        <a:p>
          <a:endParaRPr lang="tr-TR" sz="1800">
            <a:latin typeface="Garamond" panose="02020404030301010803" pitchFamily="18" charset="0"/>
          </a:endParaRPr>
        </a:p>
      </dgm:t>
    </dgm:pt>
    <dgm:pt modelId="{A9E3AEA2-13A0-472A-8D17-4A8735457618}" type="sibTrans" cxnId="{24454193-B5E9-4C14-8297-172C30216AC0}">
      <dgm:prSet/>
      <dgm:spPr/>
      <dgm:t>
        <a:bodyPr/>
        <a:lstStyle/>
        <a:p>
          <a:endParaRPr lang="tr-TR" sz="1800">
            <a:latin typeface="Garamond" panose="02020404030301010803" pitchFamily="18" charset="0"/>
          </a:endParaRPr>
        </a:p>
      </dgm:t>
    </dgm:pt>
    <dgm:pt modelId="{670B7226-5841-41E6-97A6-D609AA3FE09D}">
      <dgm:prSet phldrT="[Metin]" custT="1"/>
      <dgm:spPr>
        <a:xfrm>
          <a:off x="1646733" y="493162"/>
          <a:ext cx="1293672" cy="394412"/>
        </a:xfrm>
        <a:prstGeom prst="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pPr>
            <a:lnSpc>
              <a:spcPct val="100000"/>
            </a:lnSpc>
            <a:spcAft>
              <a:spcPts val="0"/>
            </a:spcAft>
            <a:buNone/>
          </a:pPr>
          <a:r>
            <a:rPr lang="tr-TR" sz="1800" dirty="0">
              <a:solidFill>
                <a:sysClr val="window" lastClr="FFFFFF"/>
              </a:solidFill>
              <a:latin typeface="Garamond" panose="02020404030301010803" pitchFamily="18" charset="0"/>
              <a:ea typeface="+mn-ea"/>
              <a:cs typeface="+mn-cs"/>
            </a:rPr>
            <a:t>Patristik Felsefe</a:t>
          </a:r>
        </a:p>
        <a:p>
          <a:pPr>
            <a:lnSpc>
              <a:spcPct val="90000"/>
            </a:lnSpc>
            <a:spcAft>
              <a:spcPct val="35000"/>
            </a:spcAft>
            <a:buNone/>
          </a:pPr>
          <a:r>
            <a:rPr lang="tr-TR" sz="1800" dirty="0">
              <a:solidFill>
                <a:sysClr val="window" lastClr="FFFFFF"/>
              </a:solidFill>
              <a:latin typeface="Garamond" panose="02020404030301010803" pitchFamily="18" charset="0"/>
              <a:ea typeface="+mn-ea"/>
              <a:cs typeface="+mn-cs"/>
            </a:rPr>
            <a:t>İ.S. 0-500</a:t>
          </a:r>
        </a:p>
      </dgm:t>
    </dgm:pt>
    <dgm:pt modelId="{41A3F457-A8C9-4B2C-A365-7E8E4F7C3584}" type="parTrans" cxnId="{3FACA0E2-F1F4-4917-BE5F-D1C3F50E6BA8}">
      <dgm:prSet custT="1"/>
      <dgm:spPr>
        <a:xfrm>
          <a:off x="1387999" y="690369"/>
          <a:ext cx="258734" cy="862777"/>
        </a:xfrm>
        <a:custGeom>
          <a:avLst/>
          <a:gdLst/>
          <a:ahLst/>
          <a:cxnLst/>
          <a:rect l="0" t="0" r="0" b="0"/>
          <a:pathLst>
            <a:path>
              <a:moveTo>
                <a:pt x="0" y="862777"/>
              </a:moveTo>
              <a:lnTo>
                <a:pt x="129367" y="862777"/>
              </a:lnTo>
              <a:lnTo>
                <a:pt x="129367" y="0"/>
              </a:lnTo>
              <a:lnTo>
                <a:pt x="258734" y="0"/>
              </a:lnTo>
            </a:path>
          </a:pathLst>
        </a:custGeom>
        <a:noFill/>
        <a:ln w="25400" cap="flat" cmpd="sng" algn="ctr">
          <a:solidFill>
            <a:srgbClr val="4F81BD">
              <a:shade val="60000"/>
              <a:hueOff val="0"/>
              <a:satOff val="0"/>
              <a:lumOff val="0"/>
              <a:alphaOff val="0"/>
            </a:srgbClr>
          </a:solidFill>
          <a:prstDash val="solid"/>
        </a:ln>
        <a:effectLst/>
      </dgm:spPr>
      <dgm:t>
        <a:bodyPr/>
        <a:lstStyle/>
        <a:p>
          <a:pPr>
            <a:buNone/>
          </a:pPr>
          <a:endParaRPr lang="tr-TR" sz="1800">
            <a:solidFill>
              <a:sysClr val="windowText" lastClr="000000">
                <a:hueOff val="0"/>
                <a:satOff val="0"/>
                <a:lumOff val="0"/>
                <a:alphaOff val="0"/>
              </a:sysClr>
            </a:solidFill>
            <a:latin typeface="Garamond" panose="02020404030301010803" pitchFamily="18" charset="0"/>
            <a:ea typeface="+mn-ea"/>
            <a:cs typeface="+mn-cs"/>
          </a:endParaRPr>
        </a:p>
      </dgm:t>
    </dgm:pt>
    <dgm:pt modelId="{F9C596FB-006C-4B74-90D0-AA00F38F3E8D}" type="sibTrans" cxnId="{3FACA0E2-F1F4-4917-BE5F-D1C3F50E6BA8}">
      <dgm:prSet/>
      <dgm:spPr/>
      <dgm:t>
        <a:bodyPr/>
        <a:lstStyle/>
        <a:p>
          <a:endParaRPr lang="tr-TR" sz="1800">
            <a:latin typeface="Garamond" panose="02020404030301010803" pitchFamily="18" charset="0"/>
          </a:endParaRPr>
        </a:p>
      </dgm:t>
    </dgm:pt>
    <dgm:pt modelId="{803A0212-8A96-43B3-B482-BD309DBFB001}">
      <dgm:prSet phldrT="[Metin]" custT="1"/>
      <dgm:spPr>
        <a:xfrm>
          <a:off x="1646733" y="2218717"/>
          <a:ext cx="1293672" cy="394412"/>
        </a:xfrm>
        <a:prstGeom prst="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pPr>
            <a:buNone/>
          </a:pPr>
          <a:r>
            <a:rPr lang="tr-TR" sz="1800">
              <a:solidFill>
                <a:sysClr val="window" lastClr="FFFFFF"/>
              </a:solidFill>
              <a:latin typeface="Garamond" panose="02020404030301010803" pitchFamily="18" charset="0"/>
              <a:ea typeface="+mn-ea"/>
              <a:cs typeface="+mn-cs"/>
            </a:rPr>
            <a:t>Skolastik Felsefe</a:t>
          </a:r>
        </a:p>
      </dgm:t>
    </dgm:pt>
    <dgm:pt modelId="{23ECCAD3-1C2E-473D-B2DB-F191BE466FDD}" type="parTrans" cxnId="{1FFE02F0-FD36-4093-8DD8-AE63E455FC21}">
      <dgm:prSet custT="1"/>
      <dgm:spPr>
        <a:xfrm>
          <a:off x="1387999" y="1553146"/>
          <a:ext cx="258734" cy="862777"/>
        </a:xfrm>
        <a:custGeom>
          <a:avLst/>
          <a:gdLst/>
          <a:ahLst/>
          <a:cxnLst/>
          <a:rect l="0" t="0" r="0" b="0"/>
          <a:pathLst>
            <a:path>
              <a:moveTo>
                <a:pt x="0" y="0"/>
              </a:moveTo>
              <a:lnTo>
                <a:pt x="129367" y="0"/>
              </a:lnTo>
              <a:lnTo>
                <a:pt x="129367" y="862777"/>
              </a:lnTo>
              <a:lnTo>
                <a:pt x="258734" y="862777"/>
              </a:lnTo>
            </a:path>
          </a:pathLst>
        </a:custGeom>
        <a:noFill/>
        <a:ln w="25400" cap="flat" cmpd="sng" algn="ctr">
          <a:solidFill>
            <a:srgbClr val="4F81BD">
              <a:shade val="60000"/>
              <a:hueOff val="0"/>
              <a:satOff val="0"/>
              <a:lumOff val="0"/>
              <a:alphaOff val="0"/>
            </a:srgbClr>
          </a:solidFill>
          <a:prstDash val="solid"/>
        </a:ln>
        <a:effectLst/>
      </dgm:spPr>
      <dgm:t>
        <a:bodyPr/>
        <a:lstStyle/>
        <a:p>
          <a:pPr>
            <a:buNone/>
          </a:pPr>
          <a:endParaRPr lang="tr-TR" sz="1800">
            <a:solidFill>
              <a:sysClr val="windowText" lastClr="000000">
                <a:hueOff val="0"/>
                <a:satOff val="0"/>
                <a:lumOff val="0"/>
                <a:alphaOff val="0"/>
              </a:sysClr>
            </a:solidFill>
            <a:latin typeface="Garamond" panose="02020404030301010803" pitchFamily="18" charset="0"/>
            <a:ea typeface="+mn-ea"/>
            <a:cs typeface="+mn-cs"/>
          </a:endParaRPr>
        </a:p>
      </dgm:t>
    </dgm:pt>
    <dgm:pt modelId="{624F573C-5EAC-46E1-BF51-82CBF1D362D0}" type="sibTrans" cxnId="{1FFE02F0-FD36-4093-8DD8-AE63E455FC21}">
      <dgm:prSet/>
      <dgm:spPr/>
      <dgm:t>
        <a:bodyPr/>
        <a:lstStyle/>
        <a:p>
          <a:endParaRPr lang="tr-TR" sz="1800">
            <a:latin typeface="Garamond" panose="02020404030301010803" pitchFamily="18" charset="0"/>
          </a:endParaRPr>
        </a:p>
      </dgm:t>
    </dgm:pt>
    <dgm:pt modelId="{AB7CD98F-5FAC-4A2B-8617-F0088C1535FA}">
      <dgm:prSet custT="1"/>
      <dgm:spPr>
        <a:xfrm>
          <a:off x="3199140" y="1479193"/>
          <a:ext cx="1293672" cy="394412"/>
        </a:xfrm>
        <a:prstGeom prst="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pPr>
            <a:lnSpc>
              <a:spcPct val="100000"/>
            </a:lnSpc>
            <a:spcAft>
              <a:spcPts val="0"/>
            </a:spcAft>
            <a:buNone/>
          </a:pPr>
          <a:r>
            <a:rPr lang="tr-TR" sz="1800">
              <a:solidFill>
                <a:sysClr val="window" lastClr="FFFFFF"/>
              </a:solidFill>
              <a:latin typeface="Garamond" panose="02020404030301010803" pitchFamily="18" charset="0"/>
              <a:ea typeface="+mn-ea"/>
              <a:cs typeface="+mn-cs"/>
            </a:rPr>
            <a:t>Ön Skolastik</a:t>
          </a:r>
        </a:p>
        <a:p>
          <a:pPr>
            <a:lnSpc>
              <a:spcPct val="100000"/>
            </a:lnSpc>
            <a:spcAft>
              <a:spcPts val="0"/>
            </a:spcAft>
            <a:buNone/>
          </a:pPr>
          <a:r>
            <a:rPr lang="tr-TR" sz="1800">
              <a:solidFill>
                <a:sysClr val="window" lastClr="FFFFFF"/>
              </a:solidFill>
              <a:latin typeface="Garamond" panose="02020404030301010803" pitchFamily="18" charset="0"/>
              <a:ea typeface="+mn-ea"/>
              <a:cs typeface="+mn-cs"/>
            </a:rPr>
            <a:t>500-1000</a:t>
          </a:r>
        </a:p>
      </dgm:t>
    </dgm:pt>
    <dgm:pt modelId="{08DE9F1A-0AC7-4CA0-8C7F-250EB179E012}" type="parTrans" cxnId="{19C648B3-F01A-4723-8BE9-F99A3B6930F8}">
      <dgm:prSet custT="1"/>
      <dgm:spPr>
        <a:xfrm>
          <a:off x="2940406" y="1676400"/>
          <a:ext cx="258734" cy="739523"/>
        </a:xfrm>
        <a:custGeom>
          <a:avLst/>
          <a:gdLst/>
          <a:ahLst/>
          <a:cxnLst/>
          <a:rect l="0" t="0" r="0" b="0"/>
          <a:pathLst>
            <a:path>
              <a:moveTo>
                <a:pt x="0" y="739523"/>
              </a:moveTo>
              <a:lnTo>
                <a:pt x="129367" y="739523"/>
              </a:lnTo>
              <a:lnTo>
                <a:pt x="129367" y="0"/>
              </a:lnTo>
              <a:lnTo>
                <a:pt x="258734" y="0"/>
              </a:lnTo>
            </a:path>
          </a:pathLst>
        </a:custGeom>
        <a:noFill/>
        <a:ln w="25400" cap="flat" cmpd="sng" algn="ctr">
          <a:solidFill>
            <a:srgbClr val="4F81BD">
              <a:shade val="80000"/>
              <a:hueOff val="0"/>
              <a:satOff val="0"/>
              <a:lumOff val="0"/>
              <a:alphaOff val="0"/>
            </a:srgbClr>
          </a:solidFill>
          <a:prstDash val="solid"/>
        </a:ln>
        <a:effectLst/>
      </dgm:spPr>
      <dgm:t>
        <a:bodyPr/>
        <a:lstStyle/>
        <a:p>
          <a:pPr>
            <a:buNone/>
          </a:pPr>
          <a:endParaRPr lang="tr-TR" sz="1800">
            <a:solidFill>
              <a:sysClr val="windowText" lastClr="000000">
                <a:hueOff val="0"/>
                <a:satOff val="0"/>
                <a:lumOff val="0"/>
                <a:alphaOff val="0"/>
              </a:sysClr>
            </a:solidFill>
            <a:latin typeface="Garamond" panose="02020404030301010803" pitchFamily="18" charset="0"/>
            <a:ea typeface="+mn-ea"/>
            <a:cs typeface="+mn-cs"/>
          </a:endParaRPr>
        </a:p>
      </dgm:t>
    </dgm:pt>
    <dgm:pt modelId="{614BFF4E-6E4F-403F-BD3D-BD81BD0D58E6}" type="sibTrans" cxnId="{19C648B3-F01A-4723-8BE9-F99A3B6930F8}">
      <dgm:prSet/>
      <dgm:spPr/>
      <dgm:t>
        <a:bodyPr/>
        <a:lstStyle/>
        <a:p>
          <a:endParaRPr lang="tr-TR" sz="1800">
            <a:latin typeface="Garamond" panose="02020404030301010803" pitchFamily="18" charset="0"/>
          </a:endParaRPr>
        </a:p>
      </dgm:t>
    </dgm:pt>
    <dgm:pt modelId="{3CC958CB-E199-440B-9F90-3801DD2189FA}">
      <dgm:prSet custT="1"/>
      <dgm:spPr>
        <a:xfrm>
          <a:off x="3199140" y="1972209"/>
          <a:ext cx="1293672" cy="394412"/>
        </a:xfrm>
        <a:prstGeom prst="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pPr>
            <a:lnSpc>
              <a:spcPct val="100000"/>
            </a:lnSpc>
            <a:spcAft>
              <a:spcPts val="0"/>
            </a:spcAft>
            <a:buNone/>
          </a:pPr>
          <a:r>
            <a:rPr lang="tr-TR" sz="1800">
              <a:solidFill>
                <a:sysClr val="window" lastClr="FFFFFF"/>
              </a:solidFill>
              <a:latin typeface="Garamond" panose="02020404030301010803" pitchFamily="18" charset="0"/>
              <a:ea typeface="+mn-ea"/>
              <a:cs typeface="+mn-cs"/>
            </a:rPr>
            <a:t>Erken Skolastik</a:t>
          </a:r>
        </a:p>
        <a:p>
          <a:pPr>
            <a:lnSpc>
              <a:spcPct val="100000"/>
            </a:lnSpc>
            <a:spcAft>
              <a:spcPts val="0"/>
            </a:spcAft>
            <a:buNone/>
          </a:pPr>
          <a:r>
            <a:rPr lang="tr-TR" sz="1800">
              <a:solidFill>
                <a:sysClr val="window" lastClr="FFFFFF"/>
              </a:solidFill>
              <a:latin typeface="Garamond" panose="02020404030301010803" pitchFamily="18" charset="0"/>
              <a:ea typeface="+mn-ea"/>
              <a:cs typeface="+mn-cs"/>
            </a:rPr>
            <a:t>1000-1200</a:t>
          </a:r>
        </a:p>
      </dgm:t>
    </dgm:pt>
    <dgm:pt modelId="{F77E0204-E6A3-4AC6-9EC7-9EAF1C324AD8}" type="parTrans" cxnId="{2D506DF9-B7D1-4933-B9E1-58D5DCF7C738}">
      <dgm:prSet custT="1"/>
      <dgm:spPr>
        <a:xfrm>
          <a:off x="2940406" y="2169415"/>
          <a:ext cx="258734" cy="246507"/>
        </a:xfrm>
        <a:custGeom>
          <a:avLst/>
          <a:gdLst/>
          <a:ahLst/>
          <a:cxnLst/>
          <a:rect l="0" t="0" r="0" b="0"/>
          <a:pathLst>
            <a:path>
              <a:moveTo>
                <a:pt x="0" y="246507"/>
              </a:moveTo>
              <a:lnTo>
                <a:pt x="129367" y="246507"/>
              </a:lnTo>
              <a:lnTo>
                <a:pt x="129367" y="0"/>
              </a:lnTo>
              <a:lnTo>
                <a:pt x="258734" y="0"/>
              </a:lnTo>
            </a:path>
          </a:pathLst>
        </a:custGeom>
        <a:noFill/>
        <a:ln w="25400" cap="flat" cmpd="sng" algn="ctr">
          <a:solidFill>
            <a:srgbClr val="4F81BD">
              <a:shade val="80000"/>
              <a:hueOff val="0"/>
              <a:satOff val="0"/>
              <a:lumOff val="0"/>
              <a:alphaOff val="0"/>
            </a:srgbClr>
          </a:solidFill>
          <a:prstDash val="solid"/>
        </a:ln>
        <a:effectLst/>
      </dgm:spPr>
      <dgm:t>
        <a:bodyPr/>
        <a:lstStyle/>
        <a:p>
          <a:pPr>
            <a:buNone/>
          </a:pPr>
          <a:endParaRPr lang="tr-TR" sz="1800">
            <a:solidFill>
              <a:sysClr val="windowText" lastClr="000000">
                <a:hueOff val="0"/>
                <a:satOff val="0"/>
                <a:lumOff val="0"/>
                <a:alphaOff val="0"/>
              </a:sysClr>
            </a:solidFill>
            <a:latin typeface="Garamond" panose="02020404030301010803" pitchFamily="18" charset="0"/>
            <a:ea typeface="+mn-ea"/>
            <a:cs typeface="+mn-cs"/>
          </a:endParaRPr>
        </a:p>
      </dgm:t>
    </dgm:pt>
    <dgm:pt modelId="{9658426E-00A2-42FF-8289-69172826067D}" type="sibTrans" cxnId="{2D506DF9-B7D1-4933-B9E1-58D5DCF7C738}">
      <dgm:prSet/>
      <dgm:spPr/>
      <dgm:t>
        <a:bodyPr/>
        <a:lstStyle/>
        <a:p>
          <a:endParaRPr lang="tr-TR" sz="1800">
            <a:latin typeface="Garamond" panose="02020404030301010803" pitchFamily="18" charset="0"/>
          </a:endParaRPr>
        </a:p>
      </dgm:t>
    </dgm:pt>
    <dgm:pt modelId="{2BD568D0-E5E3-4170-ABDE-98ED6C687A87}">
      <dgm:prSet custT="1"/>
      <dgm:spPr>
        <a:xfrm>
          <a:off x="3199140" y="2465224"/>
          <a:ext cx="1293672" cy="394412"/>
        </a:xfrm>
        <a:prstGeom prst="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pPr>
            <a:lnSpc>
              <a:spcPct val="100000"/>
            </a:lnSpc>
            <a:spcAft>
              <a:spcPts val="0"/>
            </a:spcAft>
            <a:buNone/>
          </a:pPr>
          <a:r>
            <a:rPr lang="tr-TR" sz="1800">
              <a:solidFill>
                <a:sysClr val="window" lastClr="FFFFFF"/>
              </a:solidFill>
              <a:latin typeface="Garamond" panose="02020404030301010803" pitchFamily="18" charset="0"/>
              <a:ea typeface="+mn-ea"/>
              <a:cs typeface="+mn-cs"/>
            </a:rPr>
            <a:t>Yüksek Skolastik</a:t>
          </a:r>
        </a:p>
        <a:p>
          <a:pPr>
            <a:lnSpc>
              <a:spcPct val="100000"/>
            </a:lnSpc>
            <a:spcAft>
              <a:spcPts val="0"/>
            </a:spcAft>
            <a:buNone/>
          </a:pPr>
          <a:r>
            <a:rPr lang="tr-TR" sz="1800">
              <a:solidFill>
                <a:sysClr val="window" lastClr="FFFFFF"/>
              </a:solidFill>
              <a:latin typeface="Garamond" panose="02020404030301010803" pitchFamily="18" charset="0"/>
              <a:ea typeface="+mn-ea"/>
              <a:cs typeface="+mn-cs"/>
            </a:rPr>
            <a:t>13. yüzyıl</a:t>
          </a:r>
        </a:p>
      </dgm:t>
    </dgm:pt>
    <dgm:pt modelId="{44C5DB1E-1229-40A0-9FE1-F1CD134EF20E}" type="parTrans" cxnId="{DDC8A438-A578-4F43-B5C8-F544514293B2}">
      <dgm:prSet custT="1"/>
      <dgm:spPr>
        <a:xfrm>
          <a:off x="2940406" y="2415923"/>
          <a:ext cx="258734" cy="246507"/>
        </a:xfrm>
        <a:custGeom>
          <a:avLst/>
          <a:gdLst/>
          <a:ahLst/>
          <a:cxnLst/>
          <a:rect l="0" t="0" r="0" b="0"/>
          <a:pathLst>
            <a:path>
              <a:moveTo>
                <a:pt x="0" y="0"/>
              </a:moveTo>
              <a:lnTo>
                <a:pt x="129367" y="0"/>
              </a:lnTo>
              <a:lnTo>
                <a:pt x="129367" y="246507"/>
              </a:lnTo>
              <a:lnTo>
                <a:pt x="258734" y="246507"/>
              </a:lnTo>
            </a:path>
          </a:pathLst>
        </a:custGeom>
        <a:noFill/>
        <a:ln w="25400" cap="flat" cmpd="sng" algn="ctr">
          <a:solidFill>
            <a:srgbClr val="4F81BD">
              <a:shade val="80000"/>
              <a:hueOff val="0"/>
              <a:satOff val="0"/>
              <a:lumOff val="0"/>
              <a:alphaOff val="0"/>
            </a:srgbClr>
          </a:solidFill>
          <a:prstDash val="solid"/>
        </a:ln>
        <a:effectLst/>
      </dgm:spPr>
      <dgm:t>
        <a:bodyPr/>
        <a:lstStyle/>
        <a:p>
          <a:pPr>
            <a:buNone/>
          </a:pPr>
          <a:endParaRPr lang="tr-TR" sz="1800">
            <a:solidFill>
              <a:sysClr val="windowText" lastClr="000000">
                <a:hueOff val="0"/>
                <a:satOff val="0"/>
                <a:lumOff val="0"/>
                <a:alphaOff val="0"/>
              </a:sysClr>
            </a:solidFill>
            <a:latin typeface="Garamond" panose="02020404030301010803" pitchFamily="18" charset="0"/>
            <a:ea typeface="+mn-ea"/>
            <a:cs typeface="+mn-cs"/>
          </a:endParaRPr>
        </a:p>
      </dgm:t>
    </dgm:pt>
    <dgm:pt modelId="{E042BBEF-98C3-459F-97E8-9A1319BB20EB}" type="sibTrans" cxnId="{DDC8A438-A578-4F43-B5C8-F544514293B2}">
      <dgm:prSet/>
      <dgm:spPr/>
      <dgm:t>
        <a:bodyPr/>
        <a:lstStyle/>
        <a:p>
          <a:endParaRPr lang="tr-TR" sz="1800">
            <a:latin typeface="Garamond" panose="02020404030301010803" pitchFamily="18" charset="0"/>
          </a:endParaRPr>
        </a:p>
      </dgm:t>
    </dgm:pt>
    <dgm:pt modelId="{A098527D-5180-4127-BA60-D17AABE8066D}">
      <dgm:prSet custT="1"/>
      <dgm:spPr>
        <a:xfrm>
          <a:off x="3199140" y="2958240"/>
          <a:ext cx="1293672" cy="394412"/>
        </a:xfrm>
        <a:prstGeom prst="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pPr>
            <a:lnSpc>
              <a:spcPct val="100000"/>
            </a:lnSpc>
            <a:spcAft>
              <a:spcPts val="0"/>
            </a:spcAft>
            <a:buNone/>
          </a:pPr>
          <a:r>
            <a:rPr lang="tr-TR" sz="1800">
              <a:solidFill>
                <a:sysClr val="window" lastClr="FFFFFF"/>
              </a:solidFill>
              <a:latin typeface="Garamond" panose="02020404030301010803" pitchFamily="18" charset="0"/>
              <a:ea typeface="+mn-ea"/>
              <a:cs typeface="+mn-cs"/>
            </a:rPr>
            <a:t>Geç Skolastik</a:t>
          </a:r>
        </a:p>
        <a:p>
          <a:pPr>
            <a:lnSpc>
              <a:spcPct val="100000"/>
            </a:lnSpc>
            <a:spcAft>
              <a:spcPts val="0"/>
            </a:spcAft>
            <a:buNone/>
          </a:pPr>
          <a:r>
            <a:rPr lang="tr-TR" sz="1800">
              <a:solidFill>
                <a:sysClr val="window" lastClr="FFFFFF"/>
              </a:solidFill>
              <a:latin typeface="Garamond" panose="02020404030301010803" pitchFamily="18" charset="0"/>
              <a:ea typeface="+mn-ea"/>
              <a:cs typeface="+mn-cs"/>
            </a:rPr>
            <a:t>14. yüzyıl</a:t>
          </a:r>
        </a:p>
      </dgm:t>
    </dgm:pt>
    <dgm:pt modelId="{50D714BE-0C81-44ED-9602-7F20C89B05CB}" type="parTrans" cxnId="{3DE1DB6C-72CB-48C3-A07A-CC7C0A834C85}">
      <dgm:prSet custT="1"/>
      <dgm:spPr>
        <a:xfrm>
          <a:off x="2940406" y="2415923"/>
          <a:ext cx="258734" cy="739523"/>
        </a:xfrm>
        <a:custGeom>
          <a:avLst/>
          <a:gdLst/>
          <a:ahLst/>
          <a:cxnLst/>
          <a:rect l="0" t="0" r="0" b="0"/>
          <a:pathLst>
            <a:path>
              <a:moveTo>
                <a:pt x="0" y="0"/>
              </a:moveTo>
              <a:lnTo>
                <a:pt x="129367" y="0"/>
              </a:lnTo>
              <a:lnTo>
                <a:pt x="129367" y="739523"/>
              </a:lnTo>
              <a:lnTo>
                <a:pt x="258734" y="739523"/>
              </a:lnTo>
            </a:path>
          </a:pathLst>
        </a:custGeom>
        <a:noFill/>
        <a:ln w="25400" cap="flat" cmpd="sng" algn="ctr">
          <a:solidFill>
            <a:srgbClr val="4F81BD">
              <a:shade val="80000"/>
              <a:hueOff val="0"/>
              <a:satOff val="0"/>
              <a:lumOff val="0"/>
              <a:alphaOff val="0"/>
            </a:srgbClr>
          </a:solidFill>
          <a:prstDash val="solid"/>
        </a:ln>
        <a:effectLst/>
      </dgm:spPr>
      <dgm:t>
        <a:bodyPr/>
        <a:lstStyle/>
        <a:p>
          <a:pPr>
            <a:buNone/>
          </a:pPr>
          <a:endParaRPr lang="tr-TR" sz="1800">
            <a:solidFill>
              <a:sysClr val="windowText" lastClr="000000">
                <a:hueOff val="0"/>
                <a:satOff val="0"/>
                <a:lumOff val="0"/>
                <a:alphaOff val="0"/>
              </a:sysClr>
            </a:solidFill>
            <a:latin typeface="Garamond" panose="02020404030301010803" pitchFamily="18" charset="0"/>
            <a:ea typeface="+mn-ea"/>
            <a:cs typeface="+mn-cs"/>
          </a:endParaRPr>
        </a:p>
      </dgm:t>
    </dgm:pt>
    <dgm:pt modelId="{32D01EF2-1FEC-4DAC-A0B0-4F85FB26532B}" type="sibTrans" cxnId="{3DE1DB6C-72CB-48C3-A07A-CC7C0A834C85}">
      <dgm:prSet/>
      <dgm:spPr/>
      <dgm:t>
        <a:bodyPr/>
        <a:lstStyle/>
        <a:p>
          <a:endParaRPr lang="tr-TR" sz="1800">
            <a:latin typeface="Garamond" panose="02020404030301010803" pitchFamily="18" charset="0"/>
          </a:endParaRPr>
        </a:p>
      </dgm:t>
    </dgm:pt>
    <dgm:pt modelId="{1AC31ACB-DE49-4F94-9845-95ABED8EADEE}">
      <dgm:prSet custT="1"/>
      <dgm:spPr>
        <a:xfrm>
          <a:off x="3199140" y="147"/>
          <a:ext cx="1293672" cy="394412"/>
        </a:xfrm>
        <a:prstGeom prst="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pPr>
            <a:lnSpc>
              <a:spcPct val="100000"/>
            </a:lnSpc>
            <a:spcAft>
              <a:spcPts val="0"/>
            </a:spcAft>
            <a:buNone/>
          </a:pPr>
          <a:r>
            <a:rPr lang="tr-TR" sz="1800">
              <a:solidFill>
                <a:sysClr val="window" lastClr="FFFFFF"/>
              </a:solidFill>
              <a:latin typeface="Garamond" panose="02020404030301010803" pitchFamily="18" charset="0"/>
              <a:ea typeface="+mn-ea"/>
              <a:cs typeface="+mn-cs"/>
            </a:rPr>
            <a:t>İlk Dönem</a:t>
          </a:r>
        </a:p>
        <a:p>
          <a:pPr>
            <a:lnSpc>
              <a:spcPct val="100000"/>
            </a:lnSpc>
            <a:spcAft>
              <a:spcPts val="0"/>
            </a:spcAft>
            <a:buNone/>
          </a:pPr>
          <a:r>
            <a:rPr lang="tr-TR" sz="1800">
              <a:solidFill>
                <a:sysClr val="window" lastClr="FFFFFF"/>
              </a:solidFill>
              <a:latin typeface="Garamond" panose="02020404030301010803" pitchFamily="18" charset="0"/>
              <a:ea typeface="+mn-ea"/>
              <a:cs typeface="+mn-cs"/>
            </a:rPr>
            <a:t>I. Yüzyıldan II. Yüzyıla</a:t>
          </a:r>
        </a:p>
      </dgm:t>
    </dgm:pt>
    <dgm:pt modelId="{08DD2A12-54C7-4099-9641-A5A59D4B68B0}" type="parTrans" cxnId="{49297C51-64E3-4390-99FB-E31BF8AD14B8}">
      <dgm:prSet custT="1"/>
      <dgm:spPr>
        <a:xfrm>
          <a:off x="2940406" y="197353"/>
          <a:ext cx="258734" cy="493015"/>
        </a:xfrm>
        <a:custGeom>
          <a:avLst/>
          <a:gdLst/>
          <a:ahLst/>
          <a:cxnLst/>
          <a:rect l="0" t="0" r="0" b="0"/>
          <a:pathLst>
            <a:path>
              <a:moveTo>
                <a:pt x="0" y="493015"/>
              </a:moveTo>
              <a:lnTo>
                <a:pt x="129367" y="493015"/>
              </a:lnTo>
              <a:lnTo>
                <a:pt x="129367" y="0"/>
              </a:lnTo>
              <a:lnTo>
                <a:pt x="258734" y="0"/>
              </a:lnTo>
            </a:path>
          </a:pathLst>
        </a:custGeom>
        <a:noFill/>
        <a:ln w="25400" cap="flat" cmpd="sng" algn="ctr">
          <a:solidFill>
            <a:srgbClr val="4F81BD">
              <a:shade val="80000"/>
              <a:hueOff val="0"/>
              <a:satOff val="0"/>
              <a:lumOff val="0"/>
              <a:alphaOff val="0"/>
            </a:srgbClr>
          </a:solidFill>
          <a:prstDash val="solid"/>
        </a:ln>
        <a:effectLst/>
      </dgm:spPr>
      <dgm:t>
        <a:bodyPr/>
        <a:lstStyle/>
        <a:p>
          <a:pPr>
            <a:buNone/>
          </a:pPr>
          <a:endParaRPr lang="tr-TR" sz="1800">
            <a:solidFill>
              <a:sysClr val="windowText" lastClr="000000">
                <a:hueOff val="0"/>
                <a:satOff val="0"/>
                <a:lumOff val="0"/>
                <a:alphaOff val="0"/>
              </a:sysClr>
            </a:solidFill>
            <a:latin typeface="Garamond" panose="02020404030301010803" pitchFamily="18" charset="0"/>
            <a:ea typeface="+mn-ea"/>
            <a:cs typeface="+mn-cs"/>
          </a:endParaRPr>
        </a:p>
      </dgm:t>
    </dgm:pt>
    <dgm:pt modelId="{DB618505-14AD-4A5E-99AD-6822B45D14C1}" type="sibTrans" cxnId="{49297C51-64E3-4390-99FB-E31BF8AD14B8}">
      <dgm:prSet/>
      <dgm:spPr/>
      <dgm:t>
        <a:bodyPr/>
        <a:lstStyle/>
        <a:p>
          <a:endParaRPr lang="tr-TR" sz="1800">
            <a:latin typeface="Garamond" panose="02020404030301010803" pitchFamily="18" charset="0"/>
          </a:endParaRPr>
        </a:p>
      </dgm:t>
    </dgm:pt>
    <dgm:pt modelId="{C6CA3066-2557-44B6-A2BA-26256BCB083C}">
      <dgm:prSet custT="1"/>
      <dgm:spPr>
        <a:xfrm>
          <a:off x="3199140" y="493162"/>
          <a:ext cx="1293672" cy="394412"/>
        </a:xfrm>
        <a:prstGeom prst="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pPr>
            <a:lnSpc>
              <a:spcPct val="100000"/>
            </a:lnSpc>
            <a:spcAft>
              <a:spcPts val="0"/>
            </a:spcAft>
            <a:buNone/>
          </a:pPr>
          <a:r>
            <a:rPr lang="tr-TR" sz="1800">
              <a:solidFill>
                <a:sysClr val="window" lastClr="FFFFFF"/>
              </a:solidFill>
              <a:latin typeface="Garamond" panose="02020404030301010803" pitchFamily="18" charset="0"/>
              <a:ea typeface="+mn-ea"/>
              <a:cs typeface="+mn-cs"/>
            </a:rPr>
            <a:t>Altın Çağ</a:t>
          </a:r>
        </a:p>
        <a:p>
          <a:pPr>
            <a:lnSpc>
              <a:spcPct val="100000"/>
            </a:lnSpc>
            <a:spcAft>
              <a:spcPts val="0"/>
            </a:spcAft>
            <a:buNone/>
          </a:pPr>
          <a:r>
            <a:rPr lang="tr-TR" sz="1800">
              <a:solidFill>
                <a:sysClr val="window" lastClr="FFFFFF"/>
              </a:solidFill>
              <a:latin typeface="Garamond" panose="02020404030301010803" pitchFamily="18" charset="0"/>
              <a:ea typeface="+mn-ea"/>
              <a:cs typeface="+mn-cs"/>
            </a:rPr>
            <a:t>200-450</a:t>
          </a:r>
        </a:p>
      </dgm:t>
    </dgm:pt>
    <dgm:pt modelId="{E293D42B-34A7-41F6-B3FE-D1E903B05B1A}" type="parTrans" cxnId="{922D201D-0F5B-4557-9508-CDE6632B30D9}">
      <dgm:prSet custT="1"/>
      <dgm:spPr>
        <a:xfrm>
          <a:off x="2940406" y="644649"/>
          <a:ext cx="258734" cy="91440"/>
        </a:xfrm>
        <a:custGeom>
          <a:avLst/>
          <a:gdLst/>
          <a:ahLst/>
          <a:cxnLst/>
          <a:rect l="0" t="0" r="0" b="0"/>
          <a:pathLst>
            <a:path>
              <a:moveTo>
                <a:pt x="0" y="45720"/>
              </a:moveTo>
              <a:lnTo>
                <a:pt x="258734" y="45720"/>
              </a:lnTo>
            </a:path>
          </a:pathLst>
        </a:custGeom>
        <a:noFill/>
        <a:ln w="25400" cap="flat" cmpd="sng" algn="ctr">
          <a:solidFill>
            <a:srgbClr val="4F81BD">
              <a:shade val="80000"/>
              <a:hueOff val="0"/>
              <a:satOff val="0"/>
              <a:lumOff val="0"/>
              <a:alphaOff val="0"/>
            </a:srgbClr>
          </a:solidFill>
          <a:prstDash val="solid"/>
        </a:ln>
        <a:effectLst/>
      </dgm:spPr>
      <dgm:t>
        <a:bodyPr/>
        <a:lstStyle/>
        <a:p>
          <a:pPr>
            <a:buNone/>
          </a:pPr>
          <a:endParaRPr lang="tr-TR" sz="1800">
            <a:solidFill>
              <a:sysClr val="windowText" lastClr="000000">
                <a:hueOff val="0"/>
                <a:satOff val="0"/>
                <a:lumOff val="0"/>
                <a:alphaOff val="0"/>
              </a:sysClr>
            </a:solidFill>
            <a:latin typeface="Garamond" panose="02020404030301010803" pitchFamily="18" charset="0"/>
            <a:ea typeface="+mn-ea"/>
            <a:cs typeface="+mn-cs"/>
          </a:endParaRPr>
        </a:p>
      </dgm:t>
    </dgm:pt>
    <dgm:pt modelId="{262144D1-0B78-469E-B623-BE16B51DE68E}" type="sibTrans" cxnId="{922D201D-0F5B-4557-9508-CDE6632B30D9}">
      <dgm:prSet/>
      <dgm:spPr/>
      <dgm:t>
        <a:bodyPr/>
        <a:lstStyle/>
        <a:p>
          <a:endParaRPr lang="tr-TR" sz="1800">
            <a:latin typeface="Garamond" panose="02020404030301010803" pitchFamily="18" charset="0"/>
          </a:endParaRPr>
        </a:p>
      </dgm:t>
    </dgm:pt>
    <dgm:pt modelId="{A03C719B-AD93-4CB9-9E84-9BE1A064281A}">
      <dgm:prSet custT="1"/>
      <dgm:spPr>
        <a:xfrm>
          <a:off x="3199140" y="986178"/>
          <a:ext cx="1293672" cy="394412"/>
        </a:xfrm>
        <a:prstGeom prst="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pPr>
            <a:buNone/>
          </a:pPr>
          <a:r>
            <a:rPr lang="tr-TR" sz="1800">
              <a:solidFill>
                <a:sysClr val="window" lastClr="FFFFFF"/>
              </a:solidFill>
              <a:latin typeface="Garamond" panose="02020404030301010803" pitchFamily="18" charset="0"/>
              <a:ea typeface="+mn-ea"/>
              <a:cs typeface="+mn-cs"/>
            </a:rPr>
            <a:t>Gerileme Dönemi</a:t>
          </a:r>
        </a:p>
        <a:p>
          <a:pPr>
            <a:buNone/>
          </a:pPr>
          <a:r>
            <a:rPr lang="tr-TR" sz="1800">
              <a:solidFill>
                <a:sysClr val="window" lastClr="FFFFFF"/>
              </a:solidFill>
              <a:latin typeface="Garamond" panose="02020404030301010803" pitchFamily="18" charset="0"/>
              <a:ea typeface="+mn-ea"/>
              <a:cs typeface="+mn-cs"/>
            </a:rPr>
            <a:t>450'den 8.Yüzyıla </a:t>
          </a:r>
        </a:p>
      </dgm:t>
    </dgm:pt>
    <dgm:pt modelId="{0A0C530E-0B13-4EBF-A139-0F35FD9C5F1D}" type="parTrans" cxnId="{1645A01F-F9FD-430C-8B0B-750A7FFC6A4E}">
      <dgm:prSet custT="1"/>
      <dgm:spPr>
        <a:xfrm>
          <a:off x="2940406" y="690369"/>
          <a:ext cx="258734" cy="493015"/>
        </a:xfrm>
        <a:custGeom>
          <a:avLst/>
          <a:gdLst/>
          <a:ahLst/>
          <a:cxnLst/>
          <a:rect l="0" t="0" r="0" b="0"/>
          <a:pathLst>
            <a:path>
              <a:moveTo>
                <a:pt x="0" y="0"/>
              </a:moveTo>
              <a:lnTo>
                <a:pt x="129367" y="0"/>
              </a:lnTo>
              <a:lnTo>
                <a:pt x="129367" y="493015"/>
              </a:lnTo>
              <a:lnTo>
                <a:pt x="258734" y="493015"/>
              </a:lnTo>
            </a:path>
          </a:pathLst>
        </a:custGeom>
        <a:noFill/>
        <a:ln w="25400" cap="flat" cmpd="sng" algn="ctr">
          <a:solidFill>
            <a:srgbClr val="4F81BD">
              <a:shade val="80000"/>
              <a:hueOff val="0"/>
              <a:satOff val="0"/>
              <a:lumOff val="0"/>
              <a:alphaOff val="0"/>
            </a:srgbClr>
          </a:solidFill>
          <a:prstDash val="solid"/>
        </a:ln>
        <a:effectLst/>
      </dgm:spPr>
      <dgm:t>
        <a:bodyPr/>
        <a:lstStyle/>
        <a:p>
          <a:pPr>
            <a:buNone/>
          </a:pPr>
          <a:endParaRPr lang="tr-TR" sz="1800">
            <a:solidFill>
              <a:sysClr val="windowText" lastClr="000000">
                <a:hueOff val="0"/>
                <a:satOff val="0"/>
                <a:lumOff val="0"/>
                <a:alphaOff val="0"/>
              </a:sysClr>
            </a:solidFill>
            <a:latin typeface="Garamond" panose="02020404030301010803" pitchFamily="18" charset="0"/>
            <a:ea typeface="+mn-ea"/>
            <a:cs typeface="+mn-cs"/>
          </a:endParaRPr>
        </a:p>
      </dgm:t>
    </dgm:pt>
    <dgm:pt modelId="{38CC3DD5-B7AD-4ABE-8AAA-6121B1107255}" type="sibTrans" cxnId="{1645A01F-F9FD-430C-8B0B-750A7FFC6A4E}">
      <dgm:prSet/>
      <dgm:spPr/>
      <dgm:t>
        <a:bodyPr/>
        <a:lstStyle/>
        <a:p>
          <a:endParaRPr lang="tr-TR" sz="1800">
            <a:latin typeface="Garamond" panose="02020404030301010803" pitchFamily="18" charset="0"/>
          </a:endParaRPr>
        </a:p>
      </dgm:t>
    </dgm:pt>
    <dgm:pt modelId="{A2319C49-3C4D-4B8A-BEF3-8AC385AFFD42}" type="pres">
      <dgm:prSet presAssocID="{280ECD4C-7525-457E-9B06-ADF4B81ED0C7}" presName="Name0" presStyleCnt="0">
        <dgm:presLayoutVars>
          <dgm:chPref val="1"/>
          <dgm:dir/>
          <dgm:animOne val="branch"/>
          <dgm:animLvl val="lvl"/>
          <dgm:resizeHandles val="exact"/>
        </dgm:presLayoutVars>
      </dgm:prSet>
      <dgm:spPr/>
      <dgm:t>
        <a:bodyPr/>
        <a:lstStyle/>
        <a:p>
          <a:endParaRPr lang="tr-TR"/>
        </a:p>
      </dgm:t>
    </dgm:pt>
    <dgm:pt modelId="{C0529E5D-50B1-4E99-8D44-FA07DE6C3C5B}" type="pres">
      <dgm:prSet presAssocID="{C8A6766F-2874-4ECB-8A84-9E58439DF488}" presName="root1" presStyleCnt="0"/>
      <dgm:spPr/>
    </dgm:pt>
    <dgm:pt modelId="{A90500B9-0F21-4E90-B1C9-D0D8D1025E4C}" type="pres">
      <dgm:prSet presAssocID="{C8A6766F-2874-4ECB-8A84-9E58439DF488}" presName="LevelOneTextNode" presStyleLbl="node0" presStyleIdx="0" presStyleCnt="1" custScaleY="107514">
        <dgm:presLayoutVars>
          <dgm:chPref val="3"/>
        </dgm:presLayoutVars>
      </dgm:prSet>
      <dgm:spPr/>
      <dgm:t>
        <a:bodyPr/>
        <a:lstStyle/>
        <a:p>
          <a:endParaRPr lang="tr-TR"/>
        </a:p>
      </dgm:t>
    </dgm:pt>
    <dgm:pt modelId="{32C29E6C-C49B-4344-ABD9-961BDC085395}" type="pres">
      <dgm:prSet presAssocID="{C8A6766F-2874-4ECB-8A84-9E58439DF488}" presName="level2hierChild" presStyleCnt="0"/>
      <dgm:spPr/>
    </dgm:pt>
    <dgm:pt modelId="{F987BA29-E6CC-42FB-A86F-2A13AD43F8BF}" type="pres">
      <dgm:prSet presAssocID="{41A3F457-A8C9-4B2C-A365-7E8E4F7C3584}" presName="conn2-1" presStyleLbl="parChTrans1D2" presStyleIdx="0" presStyleCnt="2"/>
      <dgm:spPr/>
      <dgm:t>
        <a:bodyPr/>
        <a:lstStyle/>
        <a:p>
          <a:endParaRPr lang="tr-TR"/>
        </a:p>
      </dgm:t>
    </dgm:pt>
    <dgm:pt modelId="{829986F6-13C7-4A56-831D-96B2428A5133}" type="pres">
      <dgm:prSet presAssocID="{41A3F457-A8C9-4B2C-A365-7E8E4F7C3584}" presName="connTx" presStyleLbl="parChTrans1D2" presStyleIdx="0" presStyleCnt="2"/>
      <dgm:spPr/>
      <dgm:t>
        <a:bodyPr/>
        <a:lstStyle/>
        <a:p>
          <a:endParaRPr lang="tr-TR"/>
        </a:p>
      </dgm:t>
    </dgm:pt>
    <dgm:pt modelId="{4A56540D-8F3D-4C31-8D37-F1768918BFC0}" type="pres">
      <dgm:prSet presAssocID="{670B7226-5841-41E6-97A6-D609AA3FE09D}" presName="root2" presStyleCnt="0"/>
      <dgm:spPr/>
    </dgm:pt>
    <dgm:pt modelId="{5436CC21-4CB2-4DAF-9DD3-C8FEEBE81376}" type="pres">
      <dgm:prSet presAssocID="{670B7226-5841-41E6-97A6-D609AA3FE09D}" presName="LevelTwoTextNode" presStyleLbl="node2" presStyleIdx="0" presStyleCnt="2">
        <dgm:presLayoutVars>
          <dgm:chPref val="3"/>
        </dgm:presLayoutVars>
      </dgm:prSet>
      <dgm:spPr/>
      <dgm:t>
        <a:bodyPr/>
        <a:lstStyle/>
        <a:p>
          <a:endParaRPr lang="tr-TR"/>
        </a:p>
      </dgm:t>
    </dgm:pt>
    <dgm:pt modelId="{3719EC77-EEFE-4ECC-A181-818AFB49E14E}" type="pres">
      <dgm:prSet presAssocID="{670B7226-5841-41E6-97A6-D609AA3FE09D}" presName="level3hierChild" presStyleCnt="0"/>
      <dgm:spPr/>
    </dgm:pt>
    <dgm:pt modelId="{F3900DE2-D7DE-4152-AA3C-25ABD04B961F}" type="pres">
      <dgm:prSet presAssocID="{08DD2A12-54C7-4099-9641-A5A59D4B68B0}" presName="conn2-1" presStyleLbl="parChTrans1D3" presStyleIdx="0" presStyleCnt="7"/>
      <dgm:spPr/>
      <dgm:t>
        <a:bodyPr/>
        <a:lstStyle/>
        <a:p>
          <a:endParaRPr lang="tr-TR"/>
        </a:p>
      </dgm:t>
    </dgm:pt>
    <dgm:pt modelId="{BD2AABCC-4E30-4B8A-A713-A55BF3D94175}" type="pres">
      <dgm:prSet presAssocID="{08DD2A12-54C7-4099-9641-A5A59D4B68B0}" presName="connTx" presStyleLbl="parChTrans1D3" presStyleIdx="0" presStyleCnt="7"/>
      <dgm:spPr/>
      <dgm:t>
        <a:bodyPr/>
        <a:lstStyle/>
        <a:p>
          <a:endParaRPr lang="tr-TR"/>
        </a:p>
      </dgm:t>
    </dgm:pt>
    <dgm:pt modelId="{688F18C0-5F60-42FD-807C-5195B7661041}" type="pres">
      <dgm:prSet presAssocID="{1AC31ACB-DE49-4F94-9845-95ABED8EADEE}" presName="root2" presStyleCnt="0"/>
      <dgm:spPr/>
    </dgm:pt>
    <dgm:pt modelId="{C1ED0FF9-D4DE-40A2-B755-83D4381C63F6}" type="pres">
      <dgm:prSet presAssocID="{1AC31ACB-DE49-4F94-9845-95ABED8EADEE}" presName="LevelTwoTextNode" presStyleLbl="node3" presStyleIdx="0" presStyleCnt="7">
        <dgm:presLayoutVars>
          <dgm:chPref val="3"/>
        </dgm:presLayoutVars>
      </dgm:prSet>
      <dgm:spPr/>
      <dgm:t>
        <a:bodyPr/>
        <a:lstStyle/>
        <a:p>
          <a:endParaRPr lang="tr-TR"/>
        </a:p>
      </dgm:t>
    </dgm:pt>
    <dgm:pt modelId="{41AD6550-7331-4E05-BFCC-E1526D0FA016}" type="pres">
      <dgm:prSet presAssocID="{1AC31ACB-DE49-4F94-9845-95ABED8EADEE}" presName="level3hierChild" presStyleCnt="0"/>
      <dgm:spPr/>
    </dgm:pt>
    <dgm:pt modelId="{0ED82471-8BE8-4C99-8DD4-8D5F87C1A68C}" type="pres">
      <dgm:prSet presAssocID="{E293D42B-34A7-41F6-B3FE-D1E903B05B1A}" presName="conn2-1" presStyleLbl="parChTrans1D3" presStyleIdx="1" presStyleCnt="7"/>
      <dgm:spPr/>
      <dgm:t>
        <a:bodyPr/>
        <a:lstStyle/>
        <a:p>
          <a:endParaRPr lang="tr-TR"/>
        </a:p>
      </dgm:t>
    </dgm:pt>
    <dgm:pt modelId="{88D70F64-2546-43F4-8D72-B2EB211EA8EB}" type="pres">
      <dgm:prSet presAssocID="{E293D42B-34A7-41F6-B3FE-D1E903B05B1A}" presName="connTx" presStyleLbl="parChTrans1D3" presStyleIdx="1" presStyleCnt="7"/>
      <dgm:spPr/>
      <dgm:t>
        <a:bodyPr/>
        <a:lstStyle/>
        <a:p>
          <a:endParaRPr lang="tr-TR"/>
        </a:p>
      </dgm:t>
    </dgm:pt>
    <dgm:pt modelId="{B107C873-5DDE-4234-B83B-6678DB405049}" type="pres">
      <dgm:prSet presAssocID="{C6CA3066-2557-44B6-A2BA-26256BCB083C}" presName="root2" presStyleCnt="0"/>
      <dgm:spPr/>
    </dgm:pt>
    <dgm:pt modelId="{A9E8F47A-B341-494F-B907-0F52D1667097}" type="pres">
      <dgm:prSet presAssocID="{C6CA3066-2557-44B6-A2BA-26256BCB083C}" presName="LevelTwoTextNode" presStyleLbl="node3" presStyleIdx="1" presStyleCnt="7">
        <dgm:presLayoutVars>
          <dgm:chPref val="3"/>
        </dgm:presLayoutVars>
      </dgm:prSet>
      <dgm:spPr/>
      <dgm:t>
        <a:bodyPr/>
        <a:lstStyle/>
        <a:p>
          <a:endParaRPr lang="tr-TR"/>
        </a:p>
      </dgm:t>
    </dgm:pt>
    <dgm:pt modelId="{19FDB247-89E0-4DAB-8777-61C9122E647E}" type="pres">
      <dgm:prSet presAssocID="{C6CA3066-2557-44B6-A2BA-26256BCB083C}" presName="level3hierChild" presStyleCnt="0"/>
      <dgm:spPr/>
    </dgm:pt>
    <dgm:pt modelId="{AF223545-2B7C-4039-A07E-BBB2679E4C88}" type="pres">
      <dgm:prSet presAssocID="{0A0C530E-0B13-4EBF-A139-0F35FD9C5F1D}" presName="conn2-1" presStyleLbl="parChTrans1D3" presStyleIdx="2" presStyleCnt="7"/>
      <dgm:spPr/>
      <dgm:t>
        <a:bodyPr/>
        <a:lstStyle/>
        <a:p>
          <a:endParaRPr lang="tr-TR"/>
        </a:p>
      </dgm:t>
    </dgm:pt>
    <dgm:pt modelId="{27DEFAED-7C19-4B40-8073-3B21A4BE31B2}" type="pres">
      <dgm:prSet presAssocID="{0A0C530E-0B13-4EBF-A139-0F35FD9C5F1D}" presName="connTx" presStyleLbl="parChTrans1D3" presStyleIdx="2" presStyleCnt="7"/>
      <dgm:spPr/>
      <dgm:t>
        <a:bodyPr/>
        <a:lstStyle/>
        <a:p>
          <a:endParaRPr lang="tr-TR"/>
        </a:p>
      </dgm:t>
    </dgm:pt>
    <dgm:pt modelId="{9DDC8F0C-2564-4CEC-9FD7-947021C2132A}" type="pres">
      <dgm:prSet presAssocID="{A03C719B-AD93-4CB9-9E84-9BE1A064281A}" presName="root2" presStyleCnt="0"/>
      <dgm:spPr/>
    </dgm:pt>
    <dgm:pt modelId="{7BB6C7CE-3DE6-4177-A100-1286D050B9B2}" type="pres">
      <dgm:prSet presAssocID="{A03C719B-AD93-4CB9-9E84-9BE1A064281A}" presName="LevelTwoTextNode" presStyleLbl="node3" presStyleIdx="2" presStyleCnt="7">
        <dgm:presLayoutVars>
          <dgm:chPref val="3"/>
        </dgm:presLayoutVars>
      </dgm:prSet>
      <dgm:spPr/>
      <dgm:t>
        <a:bodyPr/>
        <a:lstStyle/>
        <a:p>
          <a:endParaRPr lang="tr-TR"/>
        </a:p>
      </dgm:t>
    </dgm:pt>
    <dgm:pt modelId="{D3B5975F-190E-41AB-83FE-813C68642794}" type="pres">
      <dgm:prSet presAssocID="{A03C719B-AD93-4CB9-9E84-9BE1A064281A}" presName="level3hierChild" presStyleCnt="0"/>
      <dgm:spPr/>
    </dgm:pt>
    <dgm:pt modelId="{F14093D0-9FF3-40F4-A302-DFEE5C20C9F3}" type="pres">
      <dgm:prSet presAssocID="{23ECCAD3-1C2E-473D-B2DB-F191BE466FDD}" presName="conn2-1" presStyleLbl="parChTrans1D2" presStyleIdx="1" presStyleCnt="2"/>
      <dgm:spPr/>
      <dgm:t>
        <a:bodyPr/>
        <a:lstStyle/>
        <a:p>
          <a:endParaRPr lang="tr-TR"/>
        </a:p>
      </dgm:t>
    </dgm:pt>
    <dgm:pt modelId="{9645BBEB-5E9D-4141-A228-EFD6D9F25FED}" type="pres">
      <dgm:prSet presAssocID="{23ECCAD3-1C2E-473D-B2DB-F191BE466FDD}" presName="connTx" presStyleLbl="parChTrans1D2" presStyleIdx="1" presStyleCnt="2"/>
      <dgm:spPr/>
      <dgm:t>
        <a:bodyPr/>
        <a:lstStyle/>
        <a:p>
          <a:endParaRPr lang="tr-TR"/>
        </a:p>
      </dgm:t>
    </dgm:pt>
    <dgm:pt modelId="{5960D7FD-9ACA-453C-A398-0687EAA6C448}" type="pres">
      <dgm:prSet presAssocID="{803A0212-8A96-43B3-B482-BD309DBFB001}" presName="root2" presStyleCnt="0"/>
      <dgm:spPr/>
    </dgm:pt>
    <dgm:pt modelId="{7D5A5F57-3F99-4907-9D66-85EA13A94368}" type="pres">
      <dgm:prSet presAssocID="{803A0212-8A96-43B3-B482-BD309DBFB001}" presName="LevelTwoTextNode" presStyleLbl="node2" presStyleIdx="1" presStyleCnt="2">
        <dgm:presLayoutVars>
          <dgm:chPref val="3"/>
        </dgm:presLayoutVars>
      </dgm:prSet>
      <dgm:spPr/>
      <dgm:t>
        <a:bodyPr/>
        <a:lstStyle/>
        <a:p>
          <a:endParaRPr lang="tr-TR"/>
        </a:p>
      </dgm:t>
    </dgm:pt>
    <dgm:pt modelId="{83FC9FCF-E562-4E4A-A9BD-2E44530A383C}" type="pres">
      <dgm:prSet presAssocID="{803A0212-8A96-43B3-B482-BD309DBFB001}" presName="level3hierChild" presStyleCnt="0"/>
      <dgm:spPr/>
    </dgm:pt>
    <dgm:pt modelId="{A64299CB-9082-492B-84A5-977D542F6CA7}" type="pres">
      <dgm:prSet presAssocID="{08DE9F1A-0AC7-4CA0-8C7F-250EB179E012}" presName="conn2-1" presStyleLbl="parChTrans1D3" presStyleIdx="3" presStyleCnt="7"/>
      <dgm:spPr/>
      <dgm:t>
        <a:bodyPr/>
        <a:lstStyle/>
        <a:p>
          <a:endParaRPr lang="tr-TR"/>
        </a:p>
      </dgm:t>
    </dgm:pt>
    <dgm:pt modelId="{8E62302B-283D-4999-BBDA-37E6F73B8367}" type="pres">
      <dgm:prSet presAssocID="{08DE9F1A-0AC7-4CA0-8C7F-250EB179E012}" presName="connTx" presStyleLbl="parChTrans1D3" presStyleIdx="3" presStyleCnt="7"/>
      <dgm:spPr/>
      <dgm:t>
        <a:bodyPr/>
        <a:lstStyle/>
        <a:p>
          <a:endParaRPr lang="tr-TR"/>
        </a:p>
      </dgm:t>
    </dgm:pt>
    <dgm:pt modelId="{B79ADB25-94C0-48A2-BFD6-7A5BE9AEC202}" type="pres">
      <dgm:prSet presAssocID="{AB7CD98F-5FAC-4A2B-8617-F0088C1535FA}" presName="root2" presStyleCnt="0"/>
      <dgm:spPr/>
    </dgm:pt>
    <dgm:pt modelId="{B1FAB0F5-551A-4321-B278-875ECF29703A}" type="pres">
      <dgm:prSet presAssocID="{AB7CD98F-5FAC-4A2B-8617-F0088C1535FA}" presName="LevelTwoTextNode" presStyleLbl="node3" presStyleIdx="3" presStyleCnt="7">
        <dgm:presLayoutVars>
          <dgm:chPref val="3"/>
        </dgm:presLayoutVars>
      </dgm:prSet>
      <dgm:spPr/>
      <dgm:t>
        <a:bodyPr/>
        <a:lstStyle/>
        <a:p>
          <a:endParaRPr lang="tr-TR"/>
        </a:p>
      </dgm:t>
    </dgm:pt>
    <dgm:pt modelId="{F4590B5B-048D-4C6D-8463-C71C1D6B7763}" type="pres">
      <dgm:prSet presAssocID="{AB7CD98F-5FAC-4A2B-8617-F0088C1535FA}" presName="level3hierChild" presStyleCnt="0"/>
      <dgm:spPr/>
    </dgm:pt>
    <dgm:pt modelId="{9459952D-D6A3-4432-93F4-7397C3B4AFD2}" type="pres">
      <dgm:prSet presAssocID="{F77E0204-E6A3-4AC6-9EC7-9EAF1C324AD8}" presName="conn2-1" presStyleLbl="parChTrans1D3" presStyleIdx="4" presStyleCnt="7"/>
      <dgm:spPr/>
      <dgm:t>
        <a:bodyPr/>
        <a:lstStyle/>
        <a:p>
          <a:endParaRPr lang="tr-TR"/>
        </a:p>
      </dgm:t>
    </dgm:pt>
    <dgm:pt modelId="{5FE858EF-40F4-4228-A044-2EEFCB59D2AD}" type="pres">
      <dgm:prSet presAssocID="{F77E0204-E6A3-4AC6-9EC7-9EAF1C324AD8}" presName="connTx" presStyleLbl="parChTrans1D3" presStyleIdx="4" presStyleCnt="7"/>
      <dgm:spPr/>
      <dgm:t>
        <a:bodyPr/>
        <a:lstStyle/>
        <a:p>
          <a:endParaRPr lang="tr-TR"/>
        </a:p>
      </dgm:t>
    </dgm:pt>
    <dgm:pt modelId="{1CD52702-88E8-4157-BF4F-E251BF4A62B2}" type="pres">
      <dgm:prSet presAssocID="{3CC958CB-E199-440B-9F90-3801DD2189FA}" presName="root2" presStyleCnt="0"/>
      <dgm:spPr/>
    </dgm:pt>
    <dgm:pt modelId="{5D791D8F-7E65-4DB5-9666-4E84DBF943D3}" type="pres">
      <dgm:prSet presAssocID="{3CC958CB-E199-440B-9F90-3801DD2189FA}" presName="LevelTwoTextNode" presStyleLbl="node3" presStyleIdx="4" presStyleCnt="7">
        <dgm:presLayoutVars>
          <dgm:chPref val="3"/>
        </dgm:presLayoutVars>
      </dgm:prSet>
      <dgm:spPr/>
      <dgm:t>
        <a:bodyPr/>
        <a:lstStyle/>
        <a:p>
          <a:endParaRPr lang="tr-TR"/>
        </a:p>
      </dgm:t>
    </dgm:pt>
    <dgm:pt modelId="{50EFFDBB-BE75-4E7C-9BDD-FA752A8570BE}" type="pres">
      <dgm:prSet presAssocID="{3CC958CB-E199-440B-9F90-3801DD2189FA}" presName="level3hierChild" presStyleCnt="0"/>
      <dgm:spPr/>
    </dgm:pt>
    <dgm:pt modelId="{AB4C2A18-0E20-4782-9390-EF49D35B245F}" type="pres">
      <dgm:prSet presAssocID="{44C5DB1E-1229-40A0-9FE1-F1CD134EF20E}" presName="conn2-1" presStyleLbl="parChTrans1D3" presStyleIdx="5" presStyleCnt="7"/>
      <dgm:spPr/>
      <dgm:t>
        <a:bodyPr/>
        <a:lstStyle/>
        <a:p>
          <a:endParaRPr lang="tr-TR"/>
        </a:p>
      </dgm:t>
    </dgm:pt>
    <dgm:pt modelId="{F85FE206-EABA-4AC1-BD79-753899044CD0}" type="pres">
      <dgm:prSet presAssocID="{44C5DB1E-1229-40A0-9FE1-F1CD134EF20E}" presName="connTx" presStyleLbl="parChTrans1D3" presStyleIdx="5" presStyleCnt="7"/>
      <dgm:spPr/>
      <dgm:t>
        <a:bodyPr/>
        <a:lstStyle/>
        <a:p>
          <a:endParaRPr lang="tr-TR"/>
        </a:p>
      </dgm:t>
    </dgm:pt>
    <dgm:pt modelId="{611D0F61-A7F9-49F2-B075-31BFC9F106F9}" type="pres">
      <dgm:prSet presAssocID="{2BD568D0-E5E3-4170-ABDE-98ED6C687A87}" presName="root2" presStyleCnt="0"/>
      <dgm:spPr/>
    </dgm:pt>
    <dgm:pt modelId="{ADE3CE13-AE0E-43AC-8889-97D9348F019D}" type="pres">
      <dgm:prSet presAssocID="{2BD568D0-E5E3-4170-ABDE-98ED6C687A87}" presName="LevelTwoTextNode" presStyleLbl="node3" presStyleIdx="5" presStyleCnt="7">
        <dgm:presLayoutVars>
          <dgm:chPref val="3"/>
        </dgm:presLayoutVars>
      </dgm:prSet>
      <dgm:spPr/>
      <dgm:t>
        <a:bodyPr/>
        <a:lstStyle/>
        <a:p>
          <a:endParaRPr lang="tr-TR"/>
        </a:p>
      </dgm:t>
    </dgm:pt>
    <dgm:pt modelId="{6314A742-2CAC-4775-8B10-8E74068CCD9E}" type="pres">
      <dgm:prSet presAssocID="{2BD568D0-E5E3-4170-ABDE-98ED6C687A87}" presName="level3hierChild" presStyleCnt="0"/>
      <dgm:spPr/>
    </dgm:pt>
    <dgm:pt modelId="{549CC99A-97A4-40AE-BB1C-D1404A08C969}" type="pres">
      <dgm:prSet presAssocID="{50D714BE-0C81-44ED-9602-7F20C89B05CB}" presName="conn2-1" presStyleLbl="parChTrans1D3" presStyleIdx="6" presStyleCnt="7"/>
      <dgm:spPr/>
      <dgm:t>
        <a:bodyPr/>
        <a:lstStyle/>
        <a:p>
          <a:endParaRPr lang="tr-TR"/>
        </a:p>
      </dgm:t>
    </dgm:pt>
    <dgm:pt modelId="{73A2671A-BE1B-4299-8330-50ACC1DDB7EF}" type="pres">
      <dgm:prSet presAssocID="{50D714BE-0C81-44ED-9602-7F20C89B05CB}" presName="connTx" presStyleLbl="parChTrans1D3" presStyleIdx="6" presStyleCnt="7"/>
      <dgm:spPr/>
      <dgm:t>
        <a:bodyPr/>
        <a:lstStyle/>
        <a:p>
          <a:endParaRPr lang="tr-TR"/>
        </a:p>
      </dgm:t>
    </dgm:pt>
    <dgm:pt modelId="{D9173014-57E8-4843-8E33-39F2BA7412F0}" type="pres">
      <dgm:prSet presAssocID="{A098527D-5180-4127-BA60-D17AABE8066D}" presName="root2" presStyleCnt="0"/>
      <dgm:spPr/>
    </dgm:pt>
    <dgm:pt modelId="{E82B12ED-B772-40B9-A6D9-8057C2D83786}" type="pres">
      <dgm:prSet presAssocID="{A098527D-5180-4127-BA60-D17AABE8066D}" presName="LevelTwoTextNode" presStyleLbl="node3" presStyleIdx="6" presStyleCnt="7">
        <dgm:presLayoutVars>
          <dgm:chPref val="3"/>
        </dgm:presLayoutVars>
      </dgm:prSet>
      <dgm:spPr/>
      <dgm:t>
        <a:bodyPr/>
        <a:lstStyle/>
        <a:p>
          <a:endParaRPr lang="tr-TR"/>
        </a:p>
      </dgm:t>
    </dgm:pt>
    <dgm:pt modelId="{C0161962-893E-453F-B949-2C4336DA4251}" type="pres">
      <dgm:prSet presAssocID="{A098527D-5180-4127-BA60-D17AABE8066D}" presName="level3hierChild" presStyleCnt="0"/>
      <dgm:spPr/>
    </dgm:pt>
  </dgm:ptLst>
  <dgm:cxnLst>
    <dgm:cxn modelId="{1C166A4B-5B08-4C45-B3E2-A27BEE6D17D0}" type="presOf" srcId="{50D714BE-0C81-44ED-9602-7F20C89B05CB}" destId="{549CC99A-97A4-40AE-BB1C-D1404A08C969}" srcOrd="0" destOrd="0" presId="urn:microsoft.com/office/officeart/2008/layout/HorizontalMultiLevelHierarchy"/>
    <dgm:cxn modelId="{A669ACB3-BCD9-4A3F-9FC4-F909F8647702}" type="presOf" srcId="{3CC958CB-E199-440B-9F90-3801DD2189FA}" destId="{5D791D8F-7E65-4DB5-9666-4E84DBF943D3}" srcOrd="0" destOrd="0" presId="urn:microsoft.com/office/officeart/2008/layout/HorizontalMultiLevelHierarchy"/>
    <dgm:cxn modelId="{9B1F0044-91C0-458D-8F6D-5904F5362A86}" type="presOf" srcId="{A098527D-5180-4127-BA60-D17AABE8066D}" destId="{E82B12ED-B772-40B9-A6D9-8057C2D83786}" srcOrd="0" destOrd="0" presId="urn:microsoft.com/office/officeart/2008/layout/HorizontalMultiLevelHierarchy"/>
    <dgm:cxn modelId="{4CB07A9B-2113-4F17-88DB-D81C9B250890}" type="presOf" srcId="{41A3F457-A8C9-4B2C-A365-7E8E4F7C3584}" destId="{829986F6-13C7-4A56-831D-96B2428A5133}" srcOrd="1" destOrd="0" presId="urn:microsoft.com/office/officeart/2008/layout/HorizontalMultiLevelHierarchy"/>
    <dgm:cxn modelId="{1DB851E9-B80D-4355-8BB5-1F7E400384E9}" type="presOf" srcId="{670B7226-5841-41E6-97A6-D609AA3FE09D}" destId="{5436CC21-4CB2-4DAF-9DD3-C8FEEBE81376}" srcOrd="0" destOrd="0" presId="urn:microsoft.com/office/officeart/2008/layout/HorizontalMultiLevelHierarchy"/>
    <dgm:cxn modelId="{20737292-4390-4A86-80A4-069E17ACA0C2}" type="presOf" srcId="{0A0C530E-0B13-4EBF-A139-0F35FD9C5F1D}" destId="{27DEFAED-7C19-4B40-8073-3B21A4BE31B2}" srcOrd="1" destOrd="0" presId="urn:microsoft.com/office/officeart/2008/layout/HorizontalMultiLevelHierarchy"/>
    <dgm:cxn modelId="{FC1D7C71-B11E-44D3-BE68-6EBEDD39C073}" type="presOf" srcId="{23ECCAD3-1C2E-473D-B2DB-F191BE466FDD}" destId="{F14093D0-9FF3-40F4-A302-DFEE5C20C9F3}" srcOrd="0" destOrd="0" presId="urn:microsoft.com/office/officeart/2008/layout/HorizontalMultiLevelHierarchy"/>
    <dgm:cxn modelId="{9E8E0C1B-46BD-42B7-9E58-4917E7A527D0}" type="presOf" srcId="{E293D42B-34A7-41F6-B3FE-D1E903B05B1A}" destId="{88D70F64-2546-43F4-8D72-B2EB211EA8EB}" srcOrd="1" destOrd="0" presId="urn:microsoft.com/office/officeart/2008/layout/HorizontalMultiLevelHierarchy"/>
    <dgm:cxn modelId="{ECE4FB87-8A99-4185-850E-0ADF2CC52256}" type="presOf" srcId="{50D714BE-0C81-44ED-9602-7F20C89B05CB}" destId="{73A2671A-BE1B-4299-8330-50ACC1DDB7EF}" srcOrd="1" destOrd="0" presId="urn:microsoft.com/office/officeart/2008/layout/HorizontalMultiLevelHierarchy"/>
    <dgm:cxn modelId="{3FACA0E2-F1F4-4917-BE5F-D1C3F50E6BA8}" srcId="{C8A6766F-2874-4ECB-8A84-9E58439DF488}" destId="{670B7226-5841-41E6-97A6-D609AA3FE09D}" srcOrd="0" destOrd="0" parTransId="{41A3F457-A8C9-4B2C-A365-7E8E4F7C3584}" sibTransId="{F9C596FB-006C-4B74-90D0-AA00F38F3E8D}"/>
    <dgm:cxn modelId="{3D5C5C75-0ECA-4D27-AC5D-70965173233B}" type="presOf" srcId="{23ECCAD3-1C2E-473D-B2DB-F191BE466FDD}" destId="{9645BBEB-5E9D-4141-A228-EFD6D9F25FED}" srcOrd="1" destOrd="0" presId="urn:microsoft.com/office/officeart/2008/layout/HorizontalMultiLevelHierarchy"/>
    <dgm:cxn modelId="{55A333FD-96AC-4CE8-8594-679035F7648F}" type="presOf" srcId="{280ECD4C-7525-457E-9B06-ADF4B81ED0C7}" destId="{A2319C49-3C4D-4B8A-BEF3-8AC385AFFD42}" srcOrd="0" destOrd="0" presId="urn:microsoft.com/office/officeart/2008/layout/HorizontalMultiLevelHierarchy"/>
    <dgm:cxn modelId="{F2299F7A-A033-474B-8E37-A791150EA2AA}" type="presOf" srcId="{0A0C530E-0B13-4EBF-A139-0F35FD9C5F1D}" destId="{AF223545-2B7C-4039-A07E-BBB2679E4C88}" srcOrd="0" destOrd="0" presId="urn:microsoft.com/office/officeart/2008/layout/HorizontalMultiLevelHierarchy"/>
    <dgm:cxn modelId="{810B963E-6184-4881-8D25-851799BEFBDB}" type="presOf" srcId="{08DE9F1A-0AC7-4CA0-8C7F-250EB179E012}" destId="{8E62302B-283D-4999-BBDA-37E6F73B8367}" srcOrd="1" destOrd="0" presId="urn:microsoft.com/office/officeart/2008/layout/HorizontalMultiLevelHierarchy"/>
    <dgm:cxn modelId="{49297C51-64E3-4390-99FB-E31BF8AD14B8}" srcId="{670B7226-5841-41E6-97A6-D609AA3FE09D}" destId="{1AC31ACB-DE49-4F94-9845-95ABED8EADEE}" srcOrd="0" destOrd="0" parTransId="{08DD2A12-54C7-4099-9641-A5A59D4B68B0}" sibTransId="{DB618505-14AD-4A5E-99AD-6822B45D14C1}"/>
    <dgm:cxn modelId="{1645A01F-F9FD-430C-8B0B-750A7FFC6A4E}" srcId="{670B7226-5841-41E6-97A6-D609AA3FE09D}" destId="{A03C719B-AD93-4CB9-9E84-9BE1A064281A}" srcOrd="2" destOrd="0" parTransId="{0A0C530E-0B13-4EBF-A139-0F35FD9C5F1D}" sibTransId="{38CC3DD5-B7AD-4ABE-8AAA-6121B1107255}"/>
    <dgm:cxn modelId="{47B8B705-E951-49BB-B61C-22F01F1B850F}" type="presOf" srcId="{08DD2A12-54C7-4099-9641-A5A59D4B68B0}" destId="{BD2AABCC-4E30-4B8A-A713-A55BF3D94175}" srcOrd="1" destOrd="0" presId="urn:microsoft.com/office/officeart/2008/layout/HorizontalMultiLevelHierarchy"/>
    <dgm:cxn modelId="{EA1AA8CB-CFD0-4644-AC90-5753BAB1CD98}" type="presOf" srcId="{E293D42B-34A7-41F6-B3FE-D1E903B05B1A}" destId="{0ED82471-8BE8-4C99-8DD4-8D5F87C1A68C}" srcOrd="0" destOrd="0" presId="urn:microsoft.com/office/officeart/2008/layout/HorizontalMultiLevelHierarchy"/>
    <dgm:cxn modelId="{44102834-B699-43CE-86B0-34DFBE9A1F0B}" type="presOf" srcId="{A03C719B-AD93-4CB9-9E84-9BE1A064281A}" destId="{7BB6C7CE-3DE6-4177-A100-1286D050B9B2}" srcOrd="0" destOrd="0" presId="urn:microsoft.com/office/officeart/2008/layout/HorizontalMultiLevelHierarchy"/>
    <dgm:cxn modelId="{CF0EDB1F-27EA-46A5-96D7-A94EBD12C7A9}" type="presOf" srcId="{C8A6766F-2874-4ECB-8A84-9E58439DF488}" destId="{A90500B9-0F21-4E90-B1C9-D0D8D1025E4C}" srcOrd="0" destOrd="0" presId="urn:microsoft.com/office/officeart/2008/layout/HorizontalMultiLevelHierarchy"/>
    <dgm:cxn modelId="{637D16BE-1C7B-4B5B-B0C3-3FC02BA02EEE}" type="presOf" srcId="{44C5DB1E-1229-40A0-9FE1-F1CD134EF20E}" destId="{F85FE206-EABA-4AC1-BD79-753899044CD0}" srcOrd="1" destOrd="0" presId="urn:microsoft.com/office/officeart/2008/layout/HorizontalMultiLevelHierarchy"/>
    <dgm:cxn modelId="{3DE1DB6C-72CB-48C3-A07A-CC7C0A834C85}" srcId="{803A0212-8A96-43B3-B482-BD309DBFB001}" destId="{A098527D-5180-4127-BA60-D17AABE8066D}" srcOrd="3" destOrd="0" parTransId="{50D714BE-0C81-44ED-9602-7F20C89B05CB}" sibTransId="{32D01EF2-1FEC-4DAC-A0B0-4F85FB26532B}"/>
    <dgm:cxn modelId="{1717453F-2F48-4854-BD1E-A7EF8DD3AFF6}" type="presOf" srcId="{AB7CD98F-5FAC-4A2B-8617-F0088C1535FA}" destId="{B1FAB0F5-551A-4321-B278-875ECF29703A}" srcOrd="0" destOrd="0" presId="urn:microsoft.com/office/officeart/2008/layout/HorizontalMultiLevelHierarchy"/>
    <dgm:cxn modelId="{24454193-B5E9-4C14-8297-172C30216AC0}" srcId="{280ECD4C-7525-457E-9B06-ADF4B81ED0C7}" destId="{C8A6766F-2874-4ECB-8A84-9E58439DF488}" srcOrd="0" destOrd="0" parTransId="{56691D52-652D-4239-92F0-26B44F0FD2F9}" sibTransId="{A9E3AEA2-13A0-472A-8D17-4A8735457618}"/>
    <dgm:cxn modelId="{5EF473C2-740E-4522-8A4B-74D79885E8E0}" type="presOf" srcId="{08DE9F1A-0AC7-4CA0-8C7F-250EB179E012}" destId="{A64299CB-9082-492B-84A5-977D542F6CA7}" srcOrd="0" destOrd="0" presId="urn:microsoft.com/office/officeart/2008/layout/HorizontalMultiLevelHierarchy"/>
    <dgm:cxn modelId="{DEA020A7-AB72-437F-848C-4878AD417B2C}" type="presOf" srcId="{F77E0204-E6A3-4AC6-9EC7-9EAF1C324AD8}" destId="{9459952D-D6A3-4432-93F4-7397C3B4AFD2}" srcOrd="0" destOrd="0" presId="urn:microsoft.com/office/officeart/2008/layout/HorizontalMultiLevelHierarchy"/>
    <dgm:cxn modelId="{B4E15DA0-2C21-41AC-8D5E-099B1BF43DC5}" type="presOf" srcId="{08DD2A12-54C7-4099-9641-A5A59D4B68B0}" destId="{F3900DE2-D7DE-4152-AA3C-25ABD04B961F}" srcOrd="0" destOrd="0" presId="urn:microsoft.com/office/officeart/2008/layout/HorizontalMultiLevelHierarchy"/>
    <dgm:cxn modelId="{169E8EBF-E3BD-46E3-AD06-4358659A3728}" type="presOf" srcId="{C6CA3066-2557-44B6-A2BA-26256BCB083C}" destId="{A9E8F47A-B341-494F-B907-0F52D1667097}" srcOrd="0" destOrd="0" presId="urn:microsoft.com/office/officeart/2008/layout/HorizontalMultiLevelHierarchy"/>
    <dgm:cxn modelId="{1FFE02F0-FD36-4093-8DD8-AE63E455FC21}" srcId="{C8A6766F-2874-4ECB-8A84-9E58439DF488}" destId="{803A0212-8A96-43B3-B482-BD309DBFB001}" srcOrd="1" destOrd="0" parTransId="{23ECCAD3-1C2E-473D-B2DB-F191BE466FDD}" sibTransId="{624F573C-5EAC-46E1-BF51-82CBF1D362D0}"/>
    <dgm:cxn modelId="{ABDEB23E-659D-4ED3-8CA3-5BC09BDE4561}" type="presOf" srcId="{44C5DB1E-1229-40A0-9FE1-F1CD134EF20E}" destId="{AB4C2A18-0E20-4782-9390-EF49D35B245F}" srcOrd="0" destOrd="0" presId="urn:microsoft.com/office/officeart/2008/layout/HorizontalMultiLevelHierarchy"/>
    <dgm:cxn modelId="{FE9EE93D-DD59-4F6F-8986-71C93433650E}" type="presOf" srcId="{2BD568D0-E5E3-4170-ABDE-98ED6C687A87}" destId="{ADE3CE13-AE0E-43AC-8889-97D9348F019D}" srcOrd="0" destOrd="0" presId="urn:microsoft.com/office/officeart/2008/layout/HorizontalMultiLevelHierarchy"/>
    <dgm:cxn modelId="{922D201D-0F5B-4557-9508-CDE6632B30D9}" srcId="{670B7226-5841-41E6-97A6-D609AA3FE09D}" destId="{C6CA3066-2557-44B6-A2BA-26256BCB083C}" srcOrd="1" destOrd="0" parTransId="{E293D42B-34A7-41F6-B3FE-D1E903B05B1A}" sibTransId="{262144D1-0B78-469E-B623-BE16B51DE68E}"/>
    <dgm:cxn modelId="{613E3197-9430-4DA3-AB03-75383C144D19}" type="presOf" srcId="{803A0212-8A96-43B3-B482-BD309DBFB001}" destId="{7D5A5F57-3F99-4907-9D66-85EA13A94368}" srcOrd="0" destOrd="0" presId="urn:microsoft.com/office/officeart/2008/layout/HorizontalMultiLevelHierarchy"/>
    <dgm:cxn modelId="{1DF0FEFB-B66F-46E8-9AB1-71278DFB34B0}" type="presOf" srcId="{F77E0204-E6A3-4AC6-9EC7-9EAF1C324AD8}" destId="{5FE858EF-40F4-4228-A044-2EEFCB59D2AD}" srcOrd="1" destOrd="0" presId="urn:microsoft.com/office/officeart/2008/layout/HorizontalMultiLevelHierarchy"/>
    <dgm:cxn modelId="{789195D7-3665-451F-836E-7215371DFC44}" type="presOf" srcId="{41A3F457-A8C9-4B2C-A365-7E8E4F7C3584}" destId="{F987BA29-E6CC-42FB-A86F-2A13AD43F8BF}" srcOrd="0" destOrd="0" presId="urn:microsoft.com/office/officeart/2008/layout/HorizontalMultiLevelHierarchy"/>
    <dgm:cxn modelId="{DDC8A438-A578-4F43-B5C8-F544514293B2}" srcId="{803A0212-8A96-43B3-B482-BD309DBFB001}" destId="{2BD568D0-E5E3-4170-ABDE-98ED6C687A87}" srcOrd="2" destOrd="0" parTransId="{44C5DB1E-1229-40A0-9FE1-F1CD134EF20E}" sibTransId="{E042BBEF-98C3-459F-97E8-9A1319BB20EB}"/>
    <dgm:cxn modelId="{19C648B3-F01A-4723-8BE9-F99A3B6930F8}" srcId="{803A0212-8A96-43B3-B482-BD309DBFB001}" destId="{AB7CD98F-5FAC-4A2B-8617-F0088C1535FA}" srcOrd="0" destOrd="0" parTransId="{08DE9F1A-0AC7-4CA0-8C7F-250EB179E012}" sibTransId="{614BFF4E-6E4F-403F-BD3D-BD81BD0D58E6}"/>
    <dgm:cxn modelId="{2D506DF9-B7D1-4933-B9E1-58D5DCF7C738}" srcId="{803A0212-8A96-43B3-B482-BD309DBFB001}" destId="{3CC958CB-E199-440B-9F90-3801DD2189FA}" srcOrd="1" destOrd="0" parTransId="{F77E0204-E6A3-4AC6-9EC7-9EAF1C324AD8}" sibTransId="{9658426E-00A2-42FF-8289-69172826067D}"/>
    <dgm:cxn modelId="{DE31686E-28AB-4CDE-BB70-AD15FE6C65D1}" type="presOf" srcId="{1AC31ACB-DE49-4F94-9845-95ABED8EADEE}" destId="{C1ED0FF9-D4DE-40A2-B755-83D4381C63F6}" srcOrd="0" destOrd="0" presId="urn:microsoft.com/office/officeart/2008/layout/HorizontalMultiLevelHierarchy"/>
    <dgm:cxn modelId="{F85D4FC2-F031-464C-BA8E-EFCD7979FA49}" type="presParOf" srcId="{A2319C49-3C4D-4B8A-BEF3-8AC385AFFD42}" destId="{C0529E5D-50B1-4E99-8D44-FA07DE6C3C5B}" srcOrd="0" destOrd="0" presId="urn:microsoft.com/office/officeart/2008/layout/HorizontalMultiLevelHierarchy"/>
    <dgm:cxn modelId="{10E4518F-F06E-4758-A459-044C9B729E99}" type="presParOf" srcId="{C0529E5D-50B1-4E99-8D44-FA07DE6C3C5B}" destId="{A90500B9-0F21-4E90-B1C9-D0D8D1025E4C}" srcOrd="0" destOrd="0" presId="urn:microsoft.com/office/officeart/2008/layout/HorizontalMultiLevelHierarchy"/>
    <dgm:cxn modelId="{7A172181-DBF1-4FE3-9901-62A8CF81A7CE}" type="presParOf" srcId="{C0529E5D-50B1-4E99-8D44-FA07DE6C3C5B}" destId="{32C29E6C-C49B-4344-ABD9-961BDC085395}" srcOrd="1" destOrd="0" presId="urn:microsoft.com/office/officeart/2008/layout/HorizontalMultiLevelHierarchy"/>
    <dgm:cxn modelId="{987D25B2-9796-414C-9081-429C07B7296D}" type="presParOf" srcId="{32C29E6C-C49B-4344-ABD9-961BDC085395}" destId="{F987BA29-E6CC-42FB-A86F-2A13AD43F8BF}" srcOrd="0" destOrd="0" presId="urn:microsoft.com/office/officeart/2008/layout/HorizontalMultiLevelHierarchy"/>
    <dgm:cxn modelId="{2EB499F8-2F68-4E4C-9415-A7A113180A90}" type="presParOf" srcId="{F987BA29-E6CC-42FB-A86F-2A13AD43F8BF}" destId="{829986F6-13C7-4A56-831D-96B2428A5133}" srcOrd="0" destOrd="0" presId="urn:microsoft.com/office/officeart/2008/layout/HorizontalMultiLevelHierarchy"/>
    <dgm:cxn modelId="{088A120E-5E0C-48AA-8EFB-4B39A26283FF}" type="presParOf" srcId="{32C29E6C-C49B-4344-ABD9-961BDC085395}" destId="{4A56540D-8F3D-4C31-8D37-F1768918BFC0}" srcOrd="1" destOrd="0" presId="urn:microsoft.com/office/officeart/2008/layout/HorizontalMultiLevelHierarchy"/>
    <dgm:cxn modelId="{6EFA542B-E549-47DE-86BF-AB2BC3751A28}" type="presParOf" srcId="{4A56540D-8F3D-4C31-8D37-F1768918BFC0}" destId="{5436CC21-4CB2-4DAF-9DD3-C8FEEBE81376}" srcOrd="0" destOrd="0" presId="urn:microsoft.com/office/officeart/2008/layout/HorizontalMultiLevelHierarchy"/>
    <dgm:cxn modelId="{F19D4FE4-ABCE-40F1-9065-569AE5AAFD64}" type="presParOf" srcId="{4A56540D-8F3D-4C31-8D37-F1768918BFC0}" destId="{3719EC77-EEFE-4ECC-A181-818AFB49E14E}" srcOrd="1" destOrd="0" presId="urn:microsoft.com/office/officeart/2008/layout/HorizontalMultiLevelHierarchy"/>
    <dgm:cxn modelId="{C7AD3A62-0A38-4CDE-8333-48015F936D01}" type="presParOf" srcId="{3719EC77-EEFE-4ECC-A181-818AFB49E14E}" destId="{F3900DE2-D7DE-4152-AA3C-25ABD04B961F}" srcOrd="0" destOrd="0" presId="urn:microsoft.com/office/officeart/2008/layout/HorizontalMultiLevelHierarchy"/>
    <dgm:cxn modelId="{05368B59-FF11-4433-9CD7-711668B72CFF}" type="presParOf" srcId="{F3900DE2-D7DE-4152-AA3C-25ABD04B961F}" destId="{BD2AABCC-4E30-4B8A-A713-A55BF3D94175}" srcOrd="0" destOrd="0" presId="urn:microsoft.com/office/officeart/2008/layout/HorizontalMultiLevelHierarchy"/>
    <dgm:cxn modelId="{621C9A05-F731-4948-9811-3A81D05CA2DB}" type="presParOf" srcId="{3719EC77-EEFE-4ECC-A181-818AFB49E14E}" destId="{688F18C0-5F60-42FD-807C-5195B7661041}" srcOrd="1" destOrd="0" presId="urn:microsoft.com/office/officeart/2008/layout/HorizontalMultiLevelHierarchy"/>
    <dgm:cxn modelId="{7B326621-87F6-4031-8E34-BEEA1D13884D}" type="presParOf" srcId="{688F18C0-5F60-42FD-807C-5195B7661041}" destId="{C1ED0FF9-D4DE-40A2-B755-83D4381C63F6}" srcOrd="0" destOrd="0" presId="urn:microsoft.com/office/officeart/2008/layout/HorizontalMultiLevelHierarchy"/>
    <dgm:cxn modelId="{082CD08D-0A54-42C7-BE5E-A3CD7C19AE25}" type="presParOf" srcId="{688F18C0-5F60-42FD-807C-5195B7661041}" destId="{41AD6550-7331-4E05-BFCC-E1526D0FA016}" srcOrd="1" destOrd="0" presId="urn:microsoft.com/office/officeart/2008/layout/HorizontalMultiLevelHierarchy"/>
    <dgm:cxn modelId="{8ED5A5D4-F94C-4E79-9672-77D928CF14DE}" type="presParOf" srcId="{3719EC77-EEFE-4ECC-A181-818AFB49E14E}" destId="{0ED82471-8BE8-4C99-8DD4-8D5F87C1A68C}" srcOrd="2" destOrd="0" presId="urn:microsoft.com/office/officeart/2008/layout/HorizontalMultiLevelHierarchy"/>
    <dgm:cxn modelId="{97A990A4-571C-449C-9267-D4D3DADFF5A5}" type="presParOf" srcId="{0ED82471-8BE8-4C99-8DD4-8D5F87C1A68C}" destId="{88D70F64-2546-43F4-8D72-B2EB211EA8EB}" srcOrd="0" destOrd="0" presId="urn:microsoft.com/office/officeart/2008/layout/HorizontalMultiLevelHierarchy"/>
    <dgm:cxn modelId="{94184118-5258-4C03-9822-935DE20F1433}" type="presParOf" srcId="{3719EC77-EEFE-4ECC-A181-818AFB49E14E}" destId="{B107C873-5DDE-4234-B83B-6678DB405049}" srcOrd="3" destOrd="0" presId="urn:microsoft.com/office/officeart/2008/layout/HorizontalMultiLevelHierarchy"/>
    <dgm:cxn modelId="{505C5ACC-2626-4F46-A4DF-7E9742DB7E3D}" type="presParOf" srcId="{B107C873-5DDE-4234-B83B-6678DB405049}" destId="{A9E8F47A-B341-494F-B907-0F52D1667097}" srcOrd="0" destOrd="0" presId="urn:microsoft.com/office/officeart/2008/layout/HorizontalMultiLevelHierarchy"/>
    <dgm:cxn modelId="{29FD5079-2E2A-442D-8060-9F0E42A60F82}" type="presParOf" srcId="{B107C873-5DDE-4234-B83B-6678DB405049}" destId="{19FDB247-89E0-4DAB-8777-61C9122E647E}" srcOrd="1" destOrd="0" presId="urn:microsoft.com/office/officeart/2008/layout/HorizontalMultiLevelHierarchy"/>
    <dgm:cxn modelId="{2718C7EE-784A-4466-9C40-BE42AB0AFB3C}" type="presParOf" srcId="{3719EC77-EEFE-4ECC-A181-818AFB49E14E}" destId="{AF223545-2B7C-4039-A07E-BBB2679E4C88}" srcOrd="4" destOrd="0" presId="urn:microsoft.com/office/officeart/2008/layout/HorizontalMultiLevelHierarchy"/>
    <dgm:cxn modelId="{3ED9845D-0D8C-4D12-8323-241A3489DE77}" type="presParOf" srcId="{AF223545-2B7C-4039-A07E-BBB2679E4C88}" destId="{27DEFAED-7C19-4B40-8073-3B21A4BE31B2}" srcOrd="0" destOrd="0" presId="urn:microsoft.com/office/officeart/2008/layout/HorizontalMultiLevelHierarchy"/>
    <dgm:cxn modelId="{807DE2B2-F355-45C7-A4DC-4911E3A8D05F}" type="presParOf" srcId="{3719EC77-EEFE-4ECC-A181-818AFB49E14E}" destId="{9DDC8F0C-2564-4CEC-9FD7-947021C2132A}" srcOrd="5" destOrd="0" presId="urn:microsoft.com/office/officeart/2008/layout/HorizontalMultiLevelHierarchy"/>
    <dgm:cxn modelId="{2BE7F7AC-350C-4C07-A7E5-98EC7E7E7011}" type="presParOf" srcId="{9DDC8F0C-2564-4CEC-9FD7-947021C2132A}" destId="{7BB6C7CE-3DE6-4177-A100-1286D050B9B2}" srcOrd="0" destOrd="0" presId="urn:microsoft.com/office/officeart/2008/layout/HorizontalMultiLevelHierarchy"/>
    <dgm:cxn modelId="{D5731463-9EF1-4519-B143-7CB4B9699021}" type="presParOf" srcId="{9DDC8F0C-2564-4CEC-9FD7-947021C2132A}" destId="{D3B5975F-190E-41AB-83FE-813C68642794}" srcOrd="1" destOrd="0" presId="urn:microsoft.com/office/officeart/2008/layout/HorizontalMultiLevelHierarchy"/>
    <dgm:cxn modelId="{798FF6F0-79D9-4F8C-BC9C-832A1F76D1F1}" type="presParOf" srcId="{32C29E6C-C49B-4344-ABD9-961BDC085395}" destId="{F14093D0-9FF3-40F4-A302-DFEE5C20C9F3}" srcOrd="2" destOrd="0" presId="urn:microsoft.com/office/officeart/2008/layout/HorizontalMultiLevelHierarchy"/>
    <dgm:cxn modelId="{C5844BA4-C441-4181-B669-091F9ECC26E9}" type="presParOf" srcId="{F14093D0-9FF3-40F4-A302-DFEE5C20C9F3}" destId="{9645BBEB-5E9D-4141-A228-EFD6D9F25FED}" srcOrd="0" destOrd="0" presId="urn:microsoft.com/office/officeart/2008/layout/HorizontalMultiLevelHierarchy"/>
    <dgm:cxn modelId="{344571B6-8170-4C06-A4C3-37B50BE76582}" type="presParOf" srcId="{32C29E6C-C49B-4344-ABD9-961BDC085395}" destId="{5960D7FD-9ACA-453C-A398-0687EAA6C448}" srcOrd="3" destOrd="0" presId="urn:microsoft.com/office/officeart/2008/layout/HorizontalMultiLevelHierarchy"/>
    <dgm:cxn modelId="{AAD179C9-3148-48CE-A07F-193024E6098C}" type="presParOf" srcId="{5960D7FD-9ACA-453C-A398-0687EAA6C448}" destId="{7D5A5F57-3F99-4907-9D66-85EA13A94368}" srcOrd="0" destOrd="0" presId="urn:microsoft.com/office/officeart/2008/layout/HorizontalMultiLevelHierarchy"/>
    <dgm:cxn modelId="{222BB87F-12B6-4C45-8417-D1A96F842F4B}" type="presParOf" srcId="{5960D7FD-9ACA-453C-A398-0687EAA6C448}" destId="{83FC9FCF-E562-4E4A-A9BD-2E44530A383C}" srcOrd="1" destOrd="0" presId="urn:microsoft.com/office/officeart/2008/layout/HorizontalMultiLevelHierarchy"/>
    <dgm:cxn modelId="{D9434732-65B2-4292-AF8E-44DEB3D769A4}" type="presParOf" srcId="{83FC9FCF-E562-4E4A-A9BD-2E44530A383C}" destId="{A64299CB-9082-492B-84A5-977D542F6CA7}" srcOrd="0" destOrd="0" presId="urn:microsoft.com/office/officeart/2008/layout/HorizontalMultiLevelHierarchy"/>
    <dgm:cxn modelId="{50A85ACC-29F0-4377-B18B-429A187D49CB}" type="presParOf" srcId="{A64299CB-9082-492B-84A5-977D542F6CA7}" destId="{8E62302B-283D-4999-BBDA-37E6F73B8367}" srcOrd="0" destOrd="0" presId="urn:microsoft.com/office/officeart/2008/layout/HorizontalMultiLevelHierarchy"/>
    <dgm:cxn modelId="{AA18DF09-8095-478C-BC7A-915683B2721C}" type="presParOf" srcId="{83FC9FCF-E562-4E4A-A9BD-2E44530A383C}" destId="{B79ADB25-94C0-48A2-BFD6-7A5BE9AEC202}" srcOrd="1" destOrd="0" presId="urn:microsoft.com/office/officeart/2008/layout/HorizontalMultiLevelHierarchy"/>
    <dgm:cxn modelId="{C9E0EC25-A855-40DA-BB61-0C7CEA8299DD}" type="presParOf" srcId="{B79ADB25-94C0-48A2-BFD6-7A5BE9AEC202}" destId="{B1FAB0F5-551A-4321-B278-875ECF29703A}" srcOrd="0" destOrd="0" presId="urn:microsoft.com/office/officeart/2008/layout/HorizontalMultiLevelHierarchy"/>
    <dgm:cxn modelId="{B76CA555-513A-49BE-A3C4-F399FEEF93EC}" type="presParOf" srcId="{B79ADB25-94C0-48A2-BFD6-7A5BE9AEC202}" destId="{F4590B5B-048D-4C6D-8463-C71C1D6B7763}" srcOrd="1" destOrd="0" presId="urn:microsoft.com/office/officeart/2008/layout/HorizontalMultiLevelHierarchy"/>
    <dgm:cxn modelId="{3F16AA3A-CD22-4D12-927E-E8E5B62263A3}" type="presParOf" srcId="{83FC9FCF-E562-4E4A-A9BD-2E44530A383C}" destId="{9459952D-D6A3-4432-93F4-7397C3B4AFD2}" srcOrd="2" destOrd="0" presId="urn:microsoft.com/office/officeart/2008/layout/HorizontalMultiLevelHierarchy"/>
    <dgm:cxn modelId="{F5CFB4B1-900D-47C4-9D33-667EB369D828}" type="presParOf" srcId="{9459952D-D6A3-4432-93F4-7397C3B4AFD2}" destId="{5FE858EF-40F4-4228-A044-2EEFCB59D2AD}" srcOrd="0" destOrd="0" presId="urn:microsoft.com/office/officeart/2008/layout/HorizontalMultiLevelHierarchy"/>
    <dgm:cxn modelId="{E85CDABC-E6DA-4745-A362-25C13538BD75}" type="presParOf" srcId="{83FC9FCF-E562-4E4A-A9BD-2E44530A383C}" destId="{1CD52702-88E8-4157-BF4F-E251BF4A62B2}" srcOrd="3" destOrd="0" presId="urn:microsoft.com/office/officeart/2008/layout/HorizontalMultiLevelHierarchy"/>
    <dgm:cxn modelId="{ACAD27D5-7053-49C8-8C98-2C41436D1E43}" type="presParOf" srcId="{1CD52702-88E8-4157-BF4F-E251BF4A62B2}" destId="{5D791D8F-7E65-4DB5-9666-4E84DBF943D3}" srcOrd="0" destOrd="0" presId="urn:microsoft.com/office/officeart/2008/layout/HorizontalMultiLevelHierarchy"/>
    <dgm:cxn modelId="{56D0E5F4-7D4E-47D2-87EB-3C74028FC428}" type="presParOf" srcId="{1CD52702-88E8-4157-BF4F-E251BF4A62B2}" destId="{50EFFDBB-BE75-4E7C-9BDD-FA752A8570BE}" srcOrd="1" destOrd="0" presId="urn:microsoft.com/office/officeart/2008/layout/HorizontalMultiLevelHierarchy"/>
    <dgm:cxn modelId="{697314B7-C4C1-4801-A0A2-F19A2AC0213C}" type="presParOf" srcId="{83FC9FCF-E562-4E4A-A9BD-2E44530A383C}" destId="{AB4C2A18-0E20-4782-9390-EF49D35B245F}" srcOrd="4" destOrd="0" presId="urn:microsoft.com/office/officeart/2008/layout/HorizontalMultiLevelHierarchy"/>
    <dgm:cxn modelId="{C21BBC38-91DF-4752-91F5-5004DD65C40C}" type="presParOf" srcId="{AB4C2A18-0E20-4782-9390-EF49D35B245F}" destId="{F85FE206-EABA-4AC1-BD79-753899044CD0}" srcOrd="0" destOrd="0" presId="urn:microsoft.com/office/officeart/2008/layout/HorizontalMultiLevelHierarchy"/>
    <dgm:cxn modelId="{5B2D08B1-31D4-4D01-8E8C-93CAD15794AD}" type="presParOf" srcId="{83FC9FCF-E562-4E4A-A9BD-2E44530A383C}" destId="{611D0F61-A7F9-49F2-B075-31BFC9F106F9}" srcOrd="5" destOrd="0" presId="urn:microsoft.com/office/officeart/2008/layout/HorizontalMultiLevelHierarchy"/>
    <dgm:cxn modelId="{5274E81A-973D-4702-ACC2-2D0F29DF89B8}" type="presParOf" srcId="{611D0F61-A7F9-49F2-B075-31BFC9F106F9}" destId="{ADE3CE13-AE0E-43AC-8889-97D9348F019D}" srcOrd="0" destOrd="0" presId="urn:microsoft.com/office/officeart/2008/layout/HorizontalMultiLevelHierarchy"/>
    <dgm:cxn modelId="{9C9A95D9-91A2-4E4A-8EC4-973B6B68730E}" type="presParOf" srcId="{611D0F61-A7F9-49F2-B075-31BFC9F106F9}" destId="{6314A742-2CAC-4775-8B10-8E74068CCD9E}" srcOrd="1" destOrd="0" presId="urn:microsoft.com/office/officeart/2008/layout/HorizontalMultiLevelHierarchy"/>
    <dgm:cxn modelId="{615957D8-AB53-438D-95ED-B3F3E38E4E06}" type="presParOf" srcId="{83FC9FCF-E562-4E4A-A9BD-2E44530A383C}" destId="{549CC99A-97A4-40AE-BB1C-D1404A08C969}" srcOrd="6" destOrd="0" presId="urn:microsoft.com/office/officeart/2008/layout/HorizontalMultiLevelHierarchy"/>
    <dgm:cxn modelId="{B37914C6-967D-43E5-9272-C0A237E3B8B3}" type="presParOf" srcId="{549CC99A-97A4-40AE-BB1C-D1404A08C969}" destId="{73A2671A-BE1B-4299-8330-50ACC1DDB7EF}" srcOrd="0" destOrd="0" presId="urn:microsoft.com/office/officeart/2008/layout/HorizontalMultiLevelHierarchy"/>
    <dgm:cxn modelId="{55071219-E687-4FB2-8ABE-B8F4B269B6D9}" type="presParOf" srcId="{83FC9FCF-E562-4E4A-A9BD-2E44530A383C}" destId="{D9173014-57E8-4843-8E33-39F2BA7412F0}" srcOrd="7" destOrd="0" presId="urn:microsoft.com/office/officeart/2008/layout/HorizontalMultiLevelHierarchy"/>
    <dgm:cxn modelId="{C8848D38-7317-4276-ADFA-A1E201E69E20}" type="presParOf" srcId="{D9173014-57E8-4843-8E33-39F2BA7412F0}" destId="{E82B12ED-B772-40B9-A6D9-8057C2D83786}" srcOrd="0" destOrd="0" presId="urn:microsoft.com/office/officeart/2008/layout/HorizontalMultiLevelHierarchy"/>
    <dgm:cxn modelId="{899C5778-D7ED-4EB0-B9F8-3E07DCFD6225}" type="presParOf" srcId="{D9173014-57E8-4843-8E33-39F2BA7412F0}" destId="{C0161962-893E-453F-B949-2C4336DA4251}" srcOrd="1" destOrd="0" presId="urn:microsoft.com/office/officeart/2008/layout/HorizontalMultiLevelHierarchy"/>
  </dgm:cxnLst>
  <dgm:bg>
    <a:solidFill>
      <a:schemeClr val="bg1"/>
    </a:solid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E52C2D2-D305-4E88-90B2-B5585991DA03}" type="doc">
      <dgm:prSet loTypeId="urn:microsoft.com/office/officeart/2005/8/layout/chevron1" loCatId="process" qsTypeId="urn:microsoft.com/office/officeart/2005/8/quickstyle/simple1" qsCatId="simple" csTypeId="urn:microsoft.com/office/officeart/2005/8/colors/colorful1#1" csCatId="colorful" phldr="1"/>
      <dgm:spPr/>
    </dgm:pt>
    <dgm:pt modelId="{1B72418F-8BCE-4FF6-9F71-918367B4DC57}">
      <dgm:prSet phldrT="[Metin]" custT="1"/>
      <dgm:spPr/>
      <dgm:t>
        <a:bodyPr/>
        <a:lstStyle/>
        <a:p>
          <a:pPr algn="ctr"/>
          <a:r>
            <a:rPr lang="tr-TR" sz="2000" dirty="0">
              <a:latin typeface="Garamond" panose="02020404030301010803" pitchFamily="18" charset="0"/>
            </a:rPr>
            <a:t>Duyusal Bilgi</a:t>
          </a:r>
        </a:p>
      </dgm:t>
    </dgm:pt>
    <dgm:pt modelId="{3A64C0E0-9532-4CDE-B4F3-847D547150A7}" type="parTrans" cxnId="{87112141-D785-4E14-8929-C1D0D18820EB}">
      <dgm:prSet/>
      <dgm:spPr/>
      <dgm:t>
        <a:bodyPr/>
        <a:lstStyle/>
        <a:p>
          <a:pPr algn="ctr"/>
          <a:endParaRPr lang="tr-TR" sz="2000">
            <a:latin typeface="Garamond" panose="02020404030301010803" pitchFamily="18" charset="0"/>
          </a:endParaRPr>
        </a:p>
      </dgm:t>
    </dgm:pt>
    <dgm:pt modelId="{03E949AF-9921-4AF5-929C-C26C92E41833}" type="sibTrans" cxnId="{87112141-D785-4E14-8929-C1D0D18820EB}">
      <dgm:prSet/>
      <dgm:spPr/>
      <dgm:t>
        <a:bodyPr/>
        <a:lstStyle/>
        <a:p>
          <a:pPr algn="ctr"/>
          <a:endParaRPr lang="tr-TR" sz="2000">
            <a:latin typeface="Garamond" panose="02020404030301010803" pitchFamily="18" charset="0"/>
          </a:endParaRPr>
        </a:p>
      </dgm:t>
    </dgm:pt>
    <dgm:pt modelId="{68026940-C311-41A4-B298-B93C3FC30E34}">
      <dgm:prSet phldrT="[Metin]" custT="1"/>
      <dgm:spPr/>
      <dgm:t>
        <a:bodyPr/>
        <a:lstStyle/>
        <a:p>
          <a:pPr algn="ctr"/>
          <a:r>
            <a:rPr lang="tr-TR" sz="2000" dirty="0">
              <a:latin typeface="Garamond" panose="02020404030301010803" pitchFamily="18" charset="0"/>
            </a:rPr>
            <a:t>Rasyonel Bilgi</a:t>
          </a:r>
        </a:p>
      </dgm:t>
    </dgm:pt>
    <dgm:pt modelId="{173888F1-DCA8-4FF3-86ED-A956BB351992}" type="parTrans" cxnId="{9E431783-F0E3-4844-A0FA-278220161C31}">
      <dgm:prSet/>
      <dgm:spPr/>
      <dgm:t>
        <a:bodyPr/>
        <a:lstStyle/>
        <a:p>
          <a:pPr algn="ctr"/>
          <a:endParaRPr lang="tr-TR" sz="2000">
            <a:latin typeface="Garamond" panose="02020404030301010803" pitchFamily="18" charset="0"/>
          </a:endParaRPr>
        </a:p>
      </dgm:t>
    </dgm:pt>
    <dgm:pt modelId="{74B2DA10-4E3F-4A3A-BCE6-24BE12721B47}" type="sibTrans" cxnId="{9E431783-F0E3-4844-A0FA-278220161C31}">
      <dgm:prSet/>
      <dgm:spPr/>
      <dgm:t>
        <a:bodyPr/>
        <a:lstStyle/>
        <a:p>
          <a:pPr algn="ctr"/>
          <a:endParaRPr lang="tr-TR" sz="2000">
            <a:latin typeface="Garamond" panose="02020404030301010803" pitchFamily="18" charset="0"/>
          </a:endParaRPr>
        </a:p>
      </dgm:t>
    </dgm:pt>
    <dgm:pt modelId="{B203DC34-A02C-4E65-BEDE-71112C4E9054}">
      <dgm:prSet phldrT="[Metin]" custT="1"/>
      <dgm:spPr/>
      <dgm:t>
        <a:bodyPr/>
        <a:lstStyle/>
        <a:p>
          <a:pPr algn="ctr"/>
          <a:r>
            <a:rPr lang="tr-TR" sz="2000" dirty="0">
              <a:latin typeface="Garamond" panose="02020404030301010803" pitchFamily="18" charset="0"/>
            </a:rPr>
            <a:t>Sezgisel Bilgi</a:t>
          </a:r>
        </a:p>
      </dgm:t>
    </dgm:pt>
    <dgm:pt modelId="{93F14740-C640-43F1-AA4D-FD483D7146F6}" type="parTrans" cxnId="{01B53781-B6FD-4375-8926-4122A45C292D}">
      <dgm:prSet/>
      <dgm:spPr/>
      <dgm:t>
        <a:bodyPr/>
        <a:lstStyle/>
        <a:p>
          <a:pPr algn="ctr"/>
          <a:endParaRPr lang="tr-TR" sz="2000">
            <a:latin typeface="Garamond" panose="02020404030301010803" pitchFamily="18" charset="0"/>
          </a:endParaRPr>
        </a:p>
      </dgm:t>
    </dgm:pt>
    <dgm:pt modelId="{4755F9A2-8219-4FED-9207-D20521054F6E}" type="sibTrans" cxnId="{01B53781-B6FD-4375-8926-4122A45C292D}">
      <dgm:prSet/>
      <dgm:spPr/>
      <dgm:t>
        <a:bodyPr/>
        <a:lstStyle/>
        <a:p>
          <a:pPr algn="ctr"/>
          <a:endParaRPr lang="tr-TR" sz="2000">
            <a:latin typeface="Garamond" panose="02020404030301010803" pitchFamily="18" charset="0"/>
          </a:endParaRPr>
        </a:p>
      </dgm:t>
    </dgm:pt>
    <dgm:pt modelId="{D1236530-0309-4E62-B2D9-8DF0609EFAB6}" type="pres">
      <dgm:prSet presAssocID="{0E52C2D2-D305-4E88-90B2-B5585991DA03}" presName="Name0" presStyleCnt="0">
        <dgm:presLayoutVars>
          <dgm:dir/>
          <dgm:animLvl val="lvl"/>
          <dgm:resizeHandles val="exact"/>
        </dgm:presLayoutVars>
      </dgm:prSet>
      <dgm:spPr/>
    </dgm:pt>
    <dgm:pt modelId="{E79DB7D9-0741-4C5F-AD9F-F3C2B3690F29}" type="pres">
      <dgm:prSet presAssocID="{1B72418F-8BCE-4FF6-9F71-918367B4DC57}" presName="parTxOnly" presStyleLbl="node1" presStyleIdx="0" presStyleCnt="3">
        <dgm:presLayoutVars>
          <dgm:chMax val="0"/>
          <dgm:chPref val="0"/>
          <dgm:bulletEnabled val="1"/>
        </dgm:presLayoutVars>
      </dgm:prSet>
      <dgm:spPr/>
      <dgm:t>
        <a:bodyPr/>
        <a:lstStyle/>
        <a:p>
          <a:endParaRPr lang="tr-TR"/>
        </a:p>
      </dgm:t>
    </dgm:pt>
    <dgm:pt modelId="{F3B728B4-9361-4477-ABC3-71DF47B6F320}" type="pres">
      <dgm:prSet presAssocID="{03E949AF-9921-4AF5-929C-C26C92E41833}" presName="parTxOnlySpace" presStyleCnt="0"/>
      <dgm:spPr/>
    </dgm:pt>
    <dgm:pt modelId="{C634CFA3-411C-4C75-B8F0-EF89D5C0DD07}" type="pres">
      <dgm:prSet presAssocID="{68026940-C311-41A4-B298-B93C3FC30E34}" presName="parTxOnly" presStyleLbl="node1" presStyleIdx="1" presStyleCnt="3">
        <dgm:presLayoutVars>
          <dgm:chMax val="0"/>
          <dgm:chPref val="0"/>
          <dgm:bulletEnabled val="1"/>
        </dgm:presLayoutVars>
      </dgm:prSet>
      <dgm:spPr/>
      <dgm:t>
        <a:bodyPr/>
        <a:lstStyle/>
        <a:p>
          <a:endParaRPr lang="tr-TR"/>
        </a:p>
      </dgm:t>
    </dgm:pt>
    <dgm:pt modelId="{DFE36B92-43AE-45A2-9C89-57D251286220}" type="pres">
      <dgm:prSet presAssocID="{74B2DA10-4E3F-4A3A-BCE6-24BE12721B47}" presName="parTxOnlySpace" presStyleCnt="0"/>
      <dgm:spPr/>
    </dgm:pt>
    <dgm:pt modelId="{4FE09A61-0603-4CF8-AD9A-41F79BBA7D1A}" type="pres">
      <dgm:prSet presAssocID="{B203DC34-A02C-4E65-BEDE-71112C4E9054}" presName="parTxOnly" presStyleLbl="node1" presStyleIdx="2" presStyleCnt="3">
        <dgm:presLayoutVars>
          <dgm:chMax val="0"/>
          <dgm:chPref val="0"/>
          <dgm:bulletEnabled val="1"/>
        </dgm:presLayoutVars>
      </dgm:prSet>
      <dgm:spPr/>
      <dgm:t>
        <a:bodyPr/>
        <a:lstStyle/>
        <a:p>
          <a:endParaRPr lang="tr-TR"/>
        </a:p>
      </dgm:t>
    </dgm:pt>
  </dgm:ptLst>
  <dgm:cxnLst>
    <dgm:cxn modelId="{DD7DAF9D-3B15-4820-A117-1CC9F515AB66}" type="presOf" srcId="{0E52C2D2-D305-4E88-90B2-B5585991DA03}" destId="{D1236530-0309-4E62-B2D9-8DF0609EFAB6}" srcOrd="0" destOrd="0" presId="urn:microsoft.com/office/officeart/2005/8/layout/chevron1"/>
    <dgm:cxn modelId="{23D5F1A8-32B2-4B76-B80F-1106F9104259}" type="presOf" srcId="{68026940-C311-41A4-B298-B93C3FC30E34}" destId="{C634CFA3-411C-4C75-B8F0-EF89D5C0DD07}" srcOrd="0" destOrd="0" presId="urn:microsoft.com/office/officeart/2005/8/layout/chevron1"/>
    <dgm:cxn modelId="{87112141-D785-4E14-8929-C1D0D18820EB}" srcId="{0E52C2D2-D305-4E88-90B2-B5585991DA03}" destId="{1B72418F-8BCE-4FF6-9F71-918367B4DC57}" srcOrd="0" destOrd="0" parTransId="{3A64C0E0-9532-4CDE-B4F3-847D547150A7}" sibTransId="{03E949AF-9921-4AF5-929C-C26C92E41833}"/>
    <dgm:cxn modelId="{9E431783-F0E3-4844-A0FA-278220161C31}" srcId="{0E52C2D2-D305-4E88-90B2-B5585991DA03}" destId="{68026940-C311-41A4-B298-B93C3FC30E34}" srcOrd="1" destOrd="0" parTransId="{173888F1-DCA8-4FF3-86ED-A956BB351992}" sibTransId="{74B2DA10-4E3F-4A3A-BCE6-24BE12721B47}"/>
    <dgm:cxn modelId="{66027D6F-E553-41CD-90F8-982576B7DE0B}" type="presOf" srcId="{B203DC34-A02C-4E65-BEDE-71112C4E9054}" destId="{4FE09A61-0603-4CF8-AD9A-41F79BBA7D1A}" srcOrd="0" destOrd="0" presId="urn:microsoft.com/office/officeart/2005/8/layout/chevron1"/>
    <dgm:cxn modelId="{01B53781-B6FD-4375-8926-4122A45C292D}" srcId="{0E52C2D2-D305-4E88-90B2-B5585991DA03}" destId="{B203DC34-A02C-4E65-BEDE-71112C4E9054}" srcOrd="2" destOrd="0" parTransId="{93F14740-C640-43F1-AA4D-FD483D7146F6}" sibTransId="{4755F9A2-8219-4FED-9207-D20521054F6E}"/>
    <dgm:cxn modelId="{1EF511C7-D598-40D8-9B9B-742E40B04377}" type="presOf" srcId="{1B72418F-8BCE-4FF6-9F71-918367B4DC57}" destId="{E79DB7D9-0741-4C5F-AD9F-F3C2B3690F29}" srcOrd="0" destOrd="0" presId="urn:microsoft.com/office/officeart/2005/8/layout/chevron1"/>
    <dgm:cxn modelId="{E4E39B2F-EAC9-4271-9C1A-DAC33A661685}" type="presParOf" srcId="{D1236530-0309-4E62-B2D9-8DF0609EFAB6}" destId="{E79DB7D9-0741-4C5F-AD9F-F3C2B3690F29}" srcOrd="0" destOrd="0" presId="urn:microsoft.com/office/officeart/2005/8/layout/chevron1"/>
    <dgm:cxn modelId="{03FADD4D-F0FD-434B-8428-165D583A4BAE}" type="presParOf" srcId="{D1236530-0309-4E62-B2D9-8DF0609EFAB6}" destId="{F3B728B4-9361-4477-ABC3-71DF47B6F320}" srcOrd="1" destOrd="0" presId="urn:microsoft.com/office/officeart/2005/8/layout/chevron1"/>
    <dgm:cxn modelId="{89581628-A1F7-4494-A102-844D314C20CF}" type="presParOf" srcId="{D1236530-0309-4E62-B2D9-8DF0609EFAB6}" destId="{C634CFA3-411C-4C75-B8F0-EF89D5C0DD07}" srcOrd="2" destOrd="0" presId="urn:microsoft.com/office/officeart/2005/8/layout/chevron1"/>
    <dgm:cxn modelId="{2C3845D2-7B43-4910-9290-46850FEB337A}" type="presParOf" srcId="{D1236530-0309-4E62-B2D9-8DF0609EFAB6}" destId="{DFE36B92-43AE-45A2-9C89-57D251286220}" srcOrd="3" destOrd="0" presId="urn:microsoft.com/office/officeart/2005/8/layout/chevron1"/>
    <dgm:cxn modelId="{C684DF66-DFEE-4746-8BA2-61A090881B96}" type="presParOf" srcId="{D1236530-0309-4E62-B2D9-8DF0609EFAB6}" destId="{4FE09A61-0603-4CF8-AD9A-41F79BBA7D1A}" srcOrd="4" destOrd="0" presId="urn:microsoft.com/office/officeart/2005/8/layout/chevron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0C58FAC-55C9-4F3C-985C-5965E6814842}" type="doc">
      <dgm:prSet loTypeId="urn:microsoft.com/office/officeart/2005/8/layout/process2" loCatId="process" qsTypeId="urn:microsoft.com/office/officeart/2005/8/quickstyle/simple1" qsCatId="simple" csTypeId="urn:microsoft.com/office/officeart/2005/8/colors/colorful1#2" csCatId="colorful" phldr="1"/>
      <dgm:spPr/>
    </dgm:pt>
    <dgm:pt modelId="{11694BBB-C29C-441E-8EFF-29636493FCB5}">
      <dgm:prSet phldrT="[Metin]" custT="1"/>
      <dgm:spPr/>
      <dgm:t>
        <a:bodyPr/>
        <a:lstStyle/>
        <a:p>
          <a:r>
            <a:rPr lang="tr-TR" sz="2000" dirty="0">
              <a:latin typeface="Garamond" panose="02020404030301010803" pitchFamily="18" charset="0"/>
            </a:rPr>
            <a:t>Tanrı</a:t>
          </a:r>
        </a:p>
      </dgm:t>
    </dgm:pt>
    <dgm:pt modelId="{7DFF9EBC-F246-4615-A1CA-88D99CADBE1D}" type="parTrans" cxnId="{8CD822C2-F34F-4FEA-B3CD-3E37C790CB40}">
      <dgm:prSet/>
      <dgm:spPr/>
      <dgm:t>
        <a:bodyPr/>
        <a:lstStyle/>
        <a:p>
          <a:endParaRPr lang="tr-TR" sz="2000">
            <a:latin typeface="Garamond" panose="02020404030301010803" pitchFamily="18" charset="0"/>
          </a:endParaRPr>
        </a:p>
      </dgm:t>
    </dgm:pt>
    <dgm:pt modelId="{DA943550-FAAC-4751-9B84-6DBE54925790}" type="sibTrans" cxnId="{8CD822C2-F34F-4FEA-B3CD-3E37C790CB40}">
      <dgm:prSet custT="1"/>
      <dgm:spPr/>
      <dgm:t>
        <a:bodyPr/>
        <a:lstStyle/>
        <a:p>
          <a:endParaRPr lang="tr-TR" sz="2000">
            <a:latin typeface="Garamond" panose="02020404030301010803" pitchFamily="18" charset="0"/>
          </a:endParaRPr>
        </a:p>
      </dgm:t>
    </dgm:pt>
    <dgm:pt modelId="{4C2EB6BF-1040-4CCE-88A2-C83A6A645D13}">
      <dgm:prSet phldrT="[Metin]" custT="1"/>
      <dgm:spPr/>
      <dgm:t>
        <a:bodyPr/>
        <a:lstStyle/>
        <a:p>
          <a:r>
            <a:rPr lang="tr-TR" sz="2000" dirty="0">
              <a:latin typeface="Garamond" panose="02020404030301010803" pitchFamily="18" charset="0"/>
            </a:rPr>
            <a:t>Melekler</a:t>
          </a:r>
        </a:p>
      </dgm:t>
    </dgm:pt>
    <dgm:pt modelId="{BE5B184D-8F68-4AA1-82D9-C8544CB75C05}" type="parTrans" cxnId="{8346BE34-FF1D-4674-8ED8-7E70FDABE956}">
      <dgm:prSet/>
      <dgm:spPr/>
      <dgm:t>
        <a:bodyPr/>
        <a:lstStyle/>
        <a:p>
          <a:endParaRPr lang="tr-TR" sz="2000">
            <a:latin typeface="Garamond" panose="02020404030301010803" pitchFamily="18" charset="0"/>
          </a:endParaRPr>
        </a:p>
      </dgm:t>
    </dgm:pt>
    <dgm:pt modelId="{539B4157-574E-42BA-87B8-B4C5FAE198DC}" type="sibTrans" cxnId="{8346BE34-FF1D-4674-8ED8-7E70FDABE956}">
      <dgm:prSet custT="1"/>
      <dgm:spPr/>
      <dgm:t>
        <a:bodyPr/>
        <a:lstStyle/>
        <a:p>
          <a:endParaRPr lang="tr-TR" sz="2000">
            <a:latin typeface="Garamond" panose="02020404030301010803" pitchFamily="18" charset="0"/>
          </a:endParaRPr>
        </a:p>
      </dgm:t>
    </dgm:pt>
    <dgm:pt modelId="{BBF96704-583A-4081-B379-CDC1BB3BB7B9}">
      <dgm:prSet phldrT="[Metin]" custT="1"/>
      <dgm:spPr/>
      <dgm:t>
        <a:bodyPr/>
        <a:lstStyle/>
        <a:p>
          <a:r>
            <a:rPr lang="tr-TR" sz="2000" dirty="0">
              <a:latin typeface="Garamond" panose="02020404030301010803" pitchFamily="18" charset="0"/>
            </a:rPr>
            <a:t>İnsan Ruhları</a:t>
          </a:r>
        </a:p>
      </dgm:t>
    </dgm:pt>
    <dgm:pt modelId="{E19F643E-10F7-48FB-9B15-DF85D87F5C0D}" type="parTrans" cxnId="{97EC78AC-9B36-4734-9B99-E4CE63D62AE4}">
      <dgm:prSet/>
      <dgm:spPr/>
      <dgm:t>
        <a:bodyPr/>
        <a:lstStyle/>
        <a:p>
          <a:endParaRPr lang="tr-TR" sz="2000">
            <a:latin typeface="Garamond" panose="02020404030301010803" pitchFamily="18" charset="0"/>
          </a:endParaRPr>
        </a:p>
      </dgm:t>
    </dgm:pt>
    <dgm:pt modelId="{541C6AA1-82D8-4337-8FD1-84532494EF86}" type="sibTrans" cxnId="{97EC78AC-9B36-4734-9B99-E4CE63D62AE4}">
      <dgm:prSet custT="1"/>
      <dgm:spPr/>
      <dgm:t>
        <a:bodyPr/>
        <a:lstStyle/>
        <a:p>
          <a:endParaRPr lang="tr-TR" sz="2000">
            <a:latin typeface="Garamond" panose="02020404030301010803" pitchFamily="18" charset="0"/>
          </a:endParaRPr>
        </a:p>
      </dgm:t>
    </dgm:pt>
    <dgm:pt modelId="{00FE0128-1474-49EC-BB54-5A95D2F23316}">
      <dgm:prSet custT="1"/>
      <dgm:spPr/>
      <dgm:t>
        <a:bodyPr/>
        <a:lstStyle/>
        <a:p>
          <a:r>
            <a:rPr lang="tr-TR" sz="2000" dirty="0">
              <a:latin typeface="Garamond" panose="02020404030301010803" pitchFamily="18" charset="0"/>
            </a:rPr>
            <a:t>Maddi Varlıklar</a:t>
          </a:r>
        </a:p>
      </dgm:t>
    </dgm:pt>
    <dgm:pt modelId="{20406AD8-7A18-4EF9-97AE-AB0ACD44318B}" type="parTrans" cxnId="{37D5D187-3F61-4FD0-8D70-99F07C63F9B9}">
      <dgm:prSet/>
      <dgm:spPr/>
      <dgm:t>
        <a:bodyPr/>
        <a:lstStyle/>
        <a:p>
          <a:endParaRPr lang="tr-TR" sz="2000">
            <a:latin typeface="Garamond" panose="02020404030301010803" pitchFamily="18" charset="0"/>
          </a:endParaRPr>
        </a:p>
      </dgm:t>
    </dgm:pt>
    <dgm:pt modelId="{642B9E83-6EF2-4FFC-BFB4-55148E4EB0B0}" type="sibTrans" cxnId="{37D5D187-3F61-4FD0-8D70-99F07C63F9B9}">
      <dgm:prSet/>
      <dgm:spPr/>
      <dgm:t>
        <a:bodyPr/>
        <a:lstStyle/>
        <a:p>
          <a:endParaRPr lang="tr-TR" sz="2000">
            <a:latin typeface="Garamond" panose="02020404030301010803" pitchFamily="18" charset="0"/>
          </a:endParaRPr>
        </a:p>
      </dgm:t>
    </dgm:pt>
    <dgm:pt modelId="{41109380-34A5-4687-9C86-A9A0A6A12ECD}" type="pres">
      <dgm:prSet presAssocID="{00C58FAC-55C9-4F3C-985C-5965E6814842}" presName="linearFlow" presStyleCnt="0">
        <dgm:presLayoutVars>
          <dgm:resizeHandles val="exact"/>
        </dgm:presLayoutVars>
      </dgm:prSet>
      <dgm:spPr/>
    </dgm:pt>
    <dgm:pt modelId="{CFC4A67F-5AEB-45CD-B038-DCD8227F8109}" type="pres">
      <dgm:prSet presAssocID="{11694BBB-C29C-441E-8EFF-29636493FCB5}" presName="node" presStyleLbl="node1" presStyleIdx="0" presStyleCnt="4">
        <dgm:presLayoutVars>
          <dgm:bulletEnabled val="1"/>
        </dgm:presLayoutVars>
      </dgm:prSet>
      <dgm:spPr/>
      <dgm:t>
        <a:bodyPr/>
        <a:lstStyle/>
        <a:p>
          <a:endParaRPr lang="tr-TR"/>
        </a:p>
      </dgm:t>
    </dgm:pt>
    <dgm:pt modelId="{0EE93945-E1F2-4BB3-8F74-97B06242DFE6}" type="pres">
      <dgm:prSet presAssocID="{DA943550-FAAC-4751-9B84-6DBE54925790}" presName="sibTrans" presStyleLbl="sibTrans2D1" presStyleIdx="0" presStyleCnt="3"/>
      <dgm:spPr/>
      <dgm:t>
        <a:bodyPr/>
        <a:lstStyle/>
        <a:p>
          <a:endParaRPr lang="tr-TR"/>
        </a:p>
      </dgm:t>
    </dgm:pt>
    <dgm:pt modelId="{2A1BF776-47D5-40CF-883F-B974145DDDAD}" type="pres">
      <dgm:prSet presAssocID="{DA943550-FAAC-4751-9B84-6DBE54925790}" presName="connectorText" presStyleLbl="sibTrans2D1" presStyleIdx="0" presStyleCnt="3"/>
      <dgm:spPr/>
      <dgm:t>
        <a:bodyPr/>
        <a:lstStyle/>
        <a:p>
          <a:endParaRPr lang="tr-TR"/>
        </a:p>
      </dgm:t>
    </dgm:pt>
    <dgm:pt modelId="{07C9FC7D-137F-4534-A9CB-4C9C2C5E3B4A}" type="pres">
      <dgm:prSet presAssocID="{4C2EB6BF-1040-4CCE-88A2-C83A6A645D13}" presName="node" presStyleLbl="node1" presStyleIdx="1" presStyleCnt="4">
        <dgm:presLayoutVars>
          <dgm:bulletEnabled val="1"/>
        </dgm:presLayoutVars>
      </dgm:prSet>
      <dgm:spPr/>
      <dgm:t>
        <a:bodyPr/>
        <a:lstStyle/>
        <a:p>
          <a:endParaRPr lang="tr-TR"/>
        </a:p>
      </dgm:t>
    </dgm:pt>
    <dgm:pt modelId="{E61759EB-09E3-40C2-BBF5-BED09F27E1E1}" type="pres">
      <dgm:prSet presAssocID="{539B4157-574E-42BA-87B8-B4C5FAE198DC}" presName="sibTrans" presStyleLbl="sibTrans2D1" presStyleIdx="1" presStyleCnt="3"/>
      <dgm:spPr/>
      <dgm:t>
        <a:bodyPr/>
        <a:lstStyle/>
        <a:p>
          <a:endParaRPr lang="tr-TR"/>
        </a:p>
      </dgm:t>
    </dgm:pt>
    <dgm:pt modelId="{7A002021-A4CE-4B50-A704-6D773C4187E7}" type="pres">
      <dgm:prSet presAssocID="{539B4157-574E-42BA-87B8-B4C5FAE198DC}" presName="connectorText" presStyleLbl="sibTrans2D1" presStyleIdx="1" presStyleCnt="3"/>
      <dgm:spPr/>
      <dgm:t>
        <a:bodyPr/>
        <a:lstStyle/>
        <a:p>
          <a:endParaRPr lang="tr-TR"/>
        </a:p>
      </dgm:t>
    </dgm:pt>
    <dgm:pt modelId="{29B40B6D-67C3-4D09-9CF7-20CF8CC826DF}" type="pres">
      <dgm:prSet presAssocID="{BBF96704-583A-4081-B379-CDC1BB3BB7B9}" presName="node" presStyleLbl="node1" presStyleIdx="2" presStyleCnt="4">
        <dgm:presLayoutVars>
          <dgm:bulletEnabled val="1"/>
        </dgm:presLayoutVars>
      </dgm:prSet>
      <dgm:spPr/>
      <dgm:t>
        <a:bodyPr/>
        <a:lstStyle/>
        <a:p>
          <a:endParaRPr lang="tr-TR"/>
        </a:p>
      </dgm:t>
    </dgm:pt>
    <dgm:pt modelId="{1C120FA2-D55C-4AA5-BC00-C07874546D12}" type="pres">
      <dgm:prSet presAssocID="{541C6AA1-82D8-4337-8FD1-84532494EF86}" presName="sibTrans" presStyleLbl="sibTrans2D1" presStyleIdx="2" presStyleCnt="3"/>
      <dgm:spPr/>
      <dgm:t>
        <a:bodyPr/>
        <a:lstStyle/>
        <a:p>
          <a:endParaRPr lang="tr-TR"/>
        </a:p>
      </dgm:t>
    </dgm:pt>
    <dgm:pt modelId="{2C3CEE84-1818-46A2-9A51-1A47ABE77DC3}" type="pres">
      <dgm:prSet presAssocID="{541C6AA1-82D8-4337-8FD1-84532494EF86}" presName="connectorText" presStyleLbl="sibTrans2D1" presStyleIdx="2" presStyleCnt="3"/>
      <dgm:spPr/>
      <dgm:t>
        <a:bodyPr/>
        <a:lstStyle/>
        <a:p>
          <a:endParaRPr lang="tr-TR"/>
        </a:p>
      </dgm:t>
    </dgm:pt>
    <dgm:pt modelId="{7B9DA879-0B2F-4A6C-BD6C-EF82AD1B3BCE}" type="pres">
      <dgm:prSet presAssocID="{00FE0128-1474-49EC-BB54-5A95D2F23316}" presName="node" presStyleLbl="node1" presStyleIdx="3" presStyleCnt="4">
        <dgm:presLayoutVars>
          <dgm:bulletEnabled val="1"/>
        </dgm:presLayoutVars>
      </dgm:prSet>
      <dgm:spPr/>
      <dgm:t>
        <a:bodyPr/>
        <a:lstStyle/>
        <a:p>
          <a:endParaRPr lang="tr-TR"/>
        </a:p>
      </dgm:t>
    </dgm:pt>
  </dgm:ptLst>
  <dgm:cxnLst>
    <dgm:cxn modelId="{37D5D187-3F61-4FD0-8D70-99F07C63F9B9}" srcId="{00C58FAC-55C9-4F3C-985C-5965E6814842}" destId="{00FE0128-1474-49EC-BB54-5A95D2F23316}" srcOrd="3" destOrd="0" parTransId="{20406AD8-7A18-4EF9-97AE-AB0ACD44318B}" sibTransId="{642B9E83-6EF2-4FFC-BFB4-55148E4EB0B0}"/>
    <dgm:cxn modelId="{E8AD14D9-172B-4B4B-B3BE-53AC05620255}" type="presOf" srcId="{00FE0128-1474-49EC-BB54-5A95D2F23316}" destId="{7B9DA879-0B2F-4A6C-BD6C-EF82AD1B3BCE}" srcOrd="0" destOrd="0" presId="urn:microsoft.com/office/officeart/2005/8/layout/process2"/>
    <dgm:cxn modelId="{4D735948-3252-4D5A-B678-EB64139A9768}" type="presOf" srcId="{11694BBB-C29C-441E-8EFF-29636493FCB5}" destId="{CFC4A67F-5AEB-45CD-B038-DCD8227F8109}" srcOrd="0" destOrd="0" presId="urn:microsoft.com/office/officeart/2005/8/layout/process2"/>
    <dgm:cxn modelId="{8346BE34-FF1D-4674-8ED8-7E70FDABE956}" srcId="{00C58FAC-55C9-4F3C-985C-5965E6814842}" destId="{4C2EB6BF-1040-4CCE-88A2-C83A6A645D13}" srcOrd="1" destOrd="0" parTransId="{BE5B184D-8F68-4AA1-82D9-C8544CB75C05}" sibTransId="{539B4157-574E-42BA-87B8-B4C5FAE198DC}"/>
    <dgm:cxn modelId="{4BC932A1-AFDF-4626-A605-53A07B34D792}" type="presOf" srcId="{BBF96704-583A-4081-B379-CDC1BB3BB7B9}" destId="{29B40B6D-67C3-4D09-9CF7-20CF8CC826DF}" srcOrd="0" destOrd="0" presId="urn:microsoft.com/office/officeart/2005/8/layout/process2"/>
    <dgm:cxn modelId="{7ED15259-358A-4FCC-9995-7C01CBE6490C}" type="presOf" srcId="{00C58FAC-55C9-4F3C-985C-5965E6814842}" destId="{41109380-34A5-4687-9C86-A9A0A6A12ECD}" srcOrd="0" destOrd="0" presId="urn:microsoft.com/office/officeart/2005/8/layout/process2"/>
    <dgm:cxn modelId="{365E679A-BD45-4415-BDAF-86B622D388F5}" type="presOf" srcId="{541C6AA1-82D8-4337-8FD1-84532494EF86}" destId="{2C3CEE84-1818-46A2-9A51-1A47ABE77DC3}" srcOrd="1" destOrd="0" presId="urn:microsoft.com/office/officeart/2005/8/layout/process2"/>
    <dgm:cxn modelId="{0DE90592-B880-41A9-9E99-81FEFEA755A3}" type="presOf" srcId="{541C6AA1-82D8-4337-8FD1-84532494EF86}" destId="{1C120FA2-D55C-4AA5-BC00-C07874546D12}" srcOrd="0" destOrd="0" presId="urn:microsoft.com/office/officeart/2005/8/layout/process2"/>
    <dgm:cxn modelId="{E3FE08AE-C5A9-4DC4-8F4E-FBED5915D3E6}" type="presOf" srcId="{DA943550-FAAC-4751-9B84-6DBE54925790}" destId="{2A1BF776-47D5-40CF-883F-B974145DDDAD}" srcOrd="1" destOrd="0" presId="urn:microsoft.com/office/officeart/2005/8/layout/process2"/>
    <dgm:cxn modelId="{B1514238-60A5-48DF-8D29-A5175482BC65}" type="presOf" srcId="{4C2EB6BF-1040-4CCE-88A2-C83A6A645D13}" destId="{07C9FC7D-137F-4534-A9CB-4C9C2C5E3B4A}" srcOrd="0" destOrd="0" presId="urn:microsoft.com/office/officeart/2005/8/layout/process2"/>
    <dgm:cxn modelId="{3935B5C0-9024-43BE-9AB3-37F98BBEF903}" type="presOf" srcId="{539B4157-574E-42BA-87B8-B4C5FAE198DC}" destId="{7A002021-A4CE-4B50-A704-6D773C4187E7}" srcOrd="1" destOrd="0" presId="urn:microsoft.com/office/officeart/2005/8/layout/process2"/>
    <dgm:cxn modelId="{D0E6FF4C-4AB5-45CF-AB39-A0023964AC28}" type="presOf" srcId="{DA943550-FAAC-4751-9B84-6DBE54925790}" destId="{0EE93945-E1F2-4BB3-8F74-97B06242DFE6}" srcOrd="0" destOrd="0" presId="urn:microsoft.com/office/officeart/2005/8/layout/process2"/>
    <dgm:cxn modelId="{8CD822C2-F34F-4FEA-B3CD-3E37C790CB40}" srcId="{00C58FAC-55C9-4F3C-985C-5965E6814842}" destId="{11694BBB-C29C-441E-8EFF-29636493FCB5}" srcOrd="0" destOrd="0" parTransId="{7DFF9EBC-F246-4615-A1CA-88D99CADBE1D}" sibTransId="{DA943550-FAAC-4751-9B84-6DBE54925790}"/>
    <dgm:cxn modelId="{97EC78AC-9B36-4734-9B99-E4CE63D62AE4}" srcId="{00C58FAC-55C9-4F3C-985C-5965E6814842}" destId="{BBF96704-583A-4081-B379-CDC1BB3BB7B9}" srcOrd="2" destOrd="0" parTransId="{E19F643E-10F7-48FB-9B15-DF85D87F5C0D}" sibTransId="{541C6AA1-82D8-4337-8FD1-84532494EF86}"/>
    <dgm:cxn modelId="{9C886A0D-3043-42C1-BD27-1DBAA251FDF4}" type="presOf" srcId="{539B4157-574E-42BA-87B8-B4C5FAE198DC}" destId="{E61759EB-09E3-40C2-BBF5-BED09F27E1E1}" srcOrd="0" destOrd="0" presId="urn:microsoft.com/office/officeart/2005/8/layout/process2"/>
    <dgm:cxn modelId="{91C42D64-1D84-4771-BAA6-6EF69B4A9D7D}" type="presParOf" srcId="{41109380-34A5-4687-9C86-A9A0A6A12ECD}" destId="{CFC4A67F-5AEB-45CD-B038-DCD8227F8109}" srcOrd="0" destOrd="0" presId="urn:microsoft.com/office/officeart/2005/8/layout/process2"/>
    <dgm:cxn modelId="{30FACF26-888E-45F5-8666-31FF741BA4D2}" type="presParOf" srcId="{41109380-34A5-4687-9C86-A9A0A6A12ECD}" destId="{0EE93945-E1F2-4BB3-8F74-97B06242DFE6}" srcOrd="1" destOrd="0" presId="urn:microsoft.com/office/officeart/2005/8/layout/process2"/>
    <dgm:cxn modelId="{18028605-6AB2-4A69-991C-FDEA2F4D8924}" type="presParOf" srcId="{0EE93945-E1F2-4BB3-8F74-97B06242DFE6}" destId="{2A1BF776-47D5-40CF-883F-B974145DDDAD}" srcOrd="0" destOrd="0" presId="urn:microsoft.com/office/officeart/2005/8/layout/process2"/>
    <dgm:cxn modelId="{F543F279-885E-4700-BE4E-FF35894D46F0}" type="presParOf" srcId="{41109380-34A5-4687-9C86-A9A0A6A12ECD}" destId="{07C9FC7D-137F-4534-A9CB-4C9C2C5E3B4A}" srcOrd="2" destOrd="0" presId="urn:microsoft.com/office/officeart/2005/8/layout/process2"/>
    <dgm:cxn modelId="{9ADF05A9-8677-4D8A-A778-861E1B53AFAF}" type="presParOf" srcId="{41109380-34A5-4687-9C86-A9A0A6A12ECD}" destId="{E61759EB-09E3-40C2-BBF5-BED09F27E1E1}" srcOrd="3" destOrd="0" presId="urn:microsoft.com/office/officeart/2005/8/layout/process2"/>
    <dgm:cxn modelId="{E69161AE-11BE-4D3B-BC82-0A557FD7A618}" type="presParOf" srcId="{E61759EB-09E3-40C2-BBF5-BED09F27E1E1}" destId="{7A002021-A4CE-4B50-A704-6D773C4187E7}" srcOrd="0" destOrd="0" presId="urn:microsoft.com/office/officeart/2005/8/layout/process2"/>
    <dgm:cxn modelId="{EFA53F76-2318-40BE-8161-7068CAFA950B}" type="presParOf" srcId="{41109380-34A5-4687-9C86-A9A0A6A12ECD}" destId="{29B40B6D-67C3-4D09-9CF7-20CF8CC826DF}" srcOrd="4" destOrd="0" presId="urn:microsoft.com/office/officeart/2005/8/layout/process2"/>
    <dgm:cxn modelId="{71166A39-77A0-4F3C-9235-74EFA3A8821C}" type="presParOf" srcId="{41109380-34A5-4687-9C86-A9A0A6A12ECD}" destId="{1C120FA2-D55C-4AA5-BC00-C07874546D12}" srcOrd="5" destOrd="0" presId="urn:microsoft.com/office/officeart/2005/8/layout/process2"/>
    <dgm:cxn modelId="{B6CF018B-8018-4E5E-95E1-0E5893BB724F}" type="presParOf" srcId="{1C120FA2-D55C-4AA5-BC00-C07874546D12}" destId="{2C3CEE84-1818-46A2-9A51-1A47ABE77DC3}" srcOrd="0" destOrd="0" presId="urn:microsoft.com/office/officeart/2005/8/layout/process2"/>
    <dgm:cxn modelId="{D220B5E0-B63D-48D1-AA2E-67679A17770F}" type="presParOf" srcId="{41109380-34A5-4687-9C86-A9A0A6A12ECD}" destId="{7B9DA879-0B2F-4A6C-BD6C-EF82AD1B3BCE}" srcOrd="6" destOrd="0" presId="urn:microsoft.com/office/officeart/2005/8/layout/process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27D3F11-FED3-4A31-80DE-5332036B4979}"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tr-TR"/>
        </a:p>
      </dgm:t>
    </dgm:pt>
    <dgm:pt modelId="{5438BAEB-ABCD-4485-A317-B4A47034450B}">
      <dgm:prSet phldrT="[Metin]" custT="1"/>
      <dgm:spPr/>
      <dgm:t>
        <a:bodyPr/>
        <a:lstStyle/>
        <a:p>
          <a:r>
            <a:rPr lang="tr-TR" sz="3200">
              <a:latin typeface="Garamond" panose="02020404030301010803" pitchFamily="18" charset="0"/>
            </a:rPr>
            <a:t>Skolastik Felsefe</a:t>
          </a:r>
        </a:p>
      </dgm:t>
    </dgm:pt>
    <dgm:pt modelId="{64912017-6BE4-4296-9DF3-4891B4E515E0}" type="parTrans" cxnId="{CBC8C3FF-5754-4313-ACD0-025F800762A0}">
      <dgm:prSet/>
      <dgm:spPr/>
      <dgm:t>
        <a:bodyPr/>
        <a:lstStyle/>
        <a:p>
          <a:endParaRPr lang="tr-TR" sz="3200">
            <a:latin typeface="Garamond" panose="02020404030301010803" pitchFamily="18" charset="0"/>
          </a:endParaRPr>
        </a:p>
      </dgm:t>
    </dgm:pt>
    <dgm:pt modelId="{BE77CD17-9C9A-4737-902B-77D533D53635}" type="sibTrans" cxnId="{CBC8C3FF-5754-4313-ACD0-025F800762A0}">
      <dgm:prSet/>
      <dgm:spPr/>
      <dgm:t>
        <a:bodyPr/>
        <a:lstStyle/>
        <a:p>
          <a:endParaRPr lang="tr-TR" sz="3200">
            <a:latin typeface="Garamond" panose="02020404030301010803" pitchFamily="18" charset="0"/>
          </a:endParaRPr>
        </a:p>
      </dgm:t>
    </dgm:pt>
    <dgm:pt modelId="{06B87B4B-F731-49AC-AAB0-1F5E013E7BCD}">
      <dgm:prSet phldrT="[Metin]" custT="1"/>
      <dgm:spPr/>
      <dgm:t>
        <a:bodyPr/>
        <a:lstStyle/>
        <a:p>
          <a:r>
            <a:rPr lang="tr-TR" sz="3200">
              <a:latin typeface="Garamond" panose="02020404030301010803" pitchFamily="18" charset="0"/>
            </a:rPr>
            <a:t>Hazırlık Dönemi</a:t>
          </a:r>
        </a:p>
      </dgm:t>
    </dgm:pt>
    <dgm:pt modelId="{0B867F1C-2F6F-43AF-8258-9F45780074DB}" type="parTrans" cxnId="{383BCEB0-BDC9-4E59-8144-9576F669BFFD}">
      <dgm:prSet custT="1"/>
      <dgm:spPr/>
      <dgm:t>
        <a:bodyPr/>
        <a:lstStyle/>
        <a:p>
          <a:endParaRPr lang="tr-TR" sz="3200">
            <a:latin typeface="Garamond" panose="02020404030301010803" pitchFamily="18" charset="0"/>
          </a:endParaRPr>
        </a:p>
      </dgm:t>
    </dgm:pt>
    <dgm:pt modelId="{8A41657C-5686-4904-9408-1513F0DA699C}" type="sibTrans" cxnId="{383BCEB0-BDC9-4E59-8144-9576F669BFFD}">
      <dgm:prSet/>
      <dgm:spPr/>
      <dgm:t>
        <a:bodyPr/>
        <a:lstStyle/>
        <a:p>
          <a:endParaRPr lang="tr-TR" sz="3200">
            <a:latin typeface="Garamond" panose="02020404030301010803" pitchFamily="18" charset="0"/>
          </a:endParaRPr>
        </a:p>
      </dgm:t>
    </dgm:pt>
    <dgm:pt modelId="{B0F12691-7827-4875-BE06-5872C41BA792}">
      <dgm:prSet phldrT="[Metin]" custT="1"/>
      <dgm:spPr/>
      <dgm:t>
        <a:bodyPr/>
        <a:lstStyle/>
        <a:p>
          <a:r>
            <a:rPr lang="tr-TR" sz="3200">
              <a:latin typeface="Garamond" panose="02020404030301010803" pitchFamily="18" charset="0"/>
            </a:rPr>
            <a:t>Erken Skolastik</a:t>
          </a:r>
        </a:p>
      </dgm:t>
    </dgm:pt>
    <dgm:pt modelId="{12462778-996C-4F89-B5A9-7BDC9EB4511A}" type="parTrans" cxnId="{6F5C1548-3B14-4A33-9ABC-C6A0B556846A}">
      <dgm:prSet custT="1"/>
      <dgm:spPr/>
      <dgm:t>
        <a:bodyPr/>
        <a:lstStyle/>
        <a:p>
          <a:endParaRPr lang="tr-TR" sz="3200">
            <a:latin typeface="Garamond" panose="02020404030301010803" pitchFamily="18" charset="0"/>
          </a:endParaRPr>
        </a:p>
      </dgm:t>
    </dgm:pt>
    <dgm:pt modelId="{3C74D05E-3BD2-40EF-89B2-BC6DC0F83F2A}" type="sibTrans" cxnId="{6F5C1548-3B14-4A33-9ABC-C6A0B556846A}">
      <dgm:prSet/>
      <dgm:spPr/>
      <dgm:t>
        <a:bodyPr/>
        <a:lstStyle/>
        <a:p>
          <a:endParaRPr lang="tr-TR" sz="3200">
            <a:latin typeface="Garamond" panose="02020404030301010803" pitchFamily="18" charset="0"/>
          </a:endParaRPr>
        </a:p>
      </dgm:t>
    </dgm:pt>
    <dgm:pt modelId="{55D0B443-2651-48BF-8A4C-CF3EDA3CE64A}">
      <dgm:prSet phldrT="[Metin]" custT="1"/>
      <dgm:spPr/>
      <dgm:t>
        <a:bodyPr/>
        <a:lstStyle/>
        <a:p>
          <a:r>
            <a:rPr lang="tr-TR" sz="3200">
              <a:latin typeface="Garamond" panose="02020404030301010803" pitchFamily="18" charset="0"/>
            </a:rPr>
            <a:t>Yüksek Skolastik</a:t>
          </a:r>
        </a:p>
      </dgm:t>
    </dgm:pt>
    <dgm:pt modelId="{155F445D-87BE-4112-AA2A-E558D93A7B72}" type="parTrans" cxnId="{2922BA17-70C2-4D81-ADBF-B0AEECBA02F2}">
      <dgm:prSet custT="1"/>
      <dgm:spPr/>
      <dgm:t>
        <a:bodyPr/>
        <a:lstStyle/>
        <a:p>
          <a:endParaRPr lang="tr-TR" sz="3200">
            <a:latin typeface="Garamond" panose="02020404030301010803" pitchFamily="18" charset="0"/>
          </a:endParaRPr>
        </a:p>
      </dgm:t>
    </dgm:pt>
    <dgm:pt modelId="{264220AF-B062-4D44-BE49-31D1BCA49658}" type="sibTrans" cxnId="{2922BA17-70C2-4D81-ADBF-B0AEECBA02F2}">
      <dgm:prSet/>
      <dgm:spPr/>
      <dgm:t>
        <a:bodyPr/>
        <a:lstStyle/>
        <a:p>
          <a:endParaRPr lang="tr-TR" sz="3200">
            <a:latin typeface="Garamond" panose="02020404030301010803" pitchFamily="18" charset="0"/>
          </a:endParaRPr>
        </a:p>
      </dgm:t>
    </dgm:pt>
    <dgm:pt modelId="{0A96AF70-9430-4DCE-B3A2-93EA2892A96D}">
      <dgm:prSet custT="1"/>
      <dgm:spPr/>
      <dgm:t>
        <a:bodyPr/>
        <a:lstStyle/>
        <a:p>
          <a:r>
            <a:rPr lang="tr-TR" sz="3200">
              <a:latin typeface="Garamond" panose="02020404030301010803" pitchFamily="18" charset="0"/>
            </a:rPr>
            <a:t>Gerileme Dönemi</a:t>
          </a:r>
        </a:p>
      </dgm:t>
    </dgm:pt>
    <dgm:pt modelId="{95C39A14-F069-4DD3-8EAC-925B19BF2972}" type="parTrans" cxnId="{70958257-15D4-4162-8B74-012D6617A69B}">
      <dgm:prSet custT="1"/>
      <dgm:spPr/>
      <dgm:t>
        <a:bodyPr/>
        <a:lstStyle/>
        <a:p>
          <a:endParaRPr lang="tr-TR" sz="3200">
            <a:latin typeface="Garamond" panose="02020404030301010803" pitchFamily="18" charset="0"/>
          </a:endParaRPr>
        </a:p>
      </dgm:t>
    </dgm:pt>
    <dgm:pt modelId="{DE1F4FDC-6196-4B0E-8F67-07F86D82A197}" type="sibTrans" cxnId="{70958257-15D4-4162-8B74-012D6617A69B}">
      <dgm:prSet/>
      <dgm:spPr/>
      <dgm:t>
        <a:bodyPr/>
        <a:lstStyle/>
        <a:p>
          <a:endParaRPr lang="tr-TR" sz="3200">
            <a:latin typeface="Garamond" panose="02020404030301010803" pitchFamily="18" charset="0"/>
          </a:endParaRPr>
        </a:p>
      </dgm:t>
    </dgm:pt>
    <dgm:pt modelId="{612AADA4-C4A0-4E88-B8D7-D94AD853D403}" type="pres">
      <dgm:prSet presAssocID="{127D3F11-FED3-4A31-80DE-5332036B4979}" presName="Name0" presStyleCnt="0">
        <dgm:presLayoutVars>
          <dgm:chPref val="1"/>
          <dgm:dir/>
          <dgm:animOne val="branch"/>
          <dgm:animLvl val="lvl"/>
          <dgm:resizeHandles val="exact"/>
        </dgm:presLayoutVars>
      </dgm:prSet>
      <dgm:spPr/>
      <dgm:t>
        <a:bodyPr/>
        <a:lstStyle/>
        <a:p>
          <a:endParaRPr lang="tr-TR"/>
        </a:p>
      </dgm:t>
    </dgm:pt>
    <dgm:pt modelId="{6B069BDD-D2E6-4DF0-AD8C-EC47CEE7CF16}" type="pres">
      <dgm:prSet presAssocID="{5438BAEB-ABCD-4485-A317-B4A47034450B}" presName="root1" presStyleCnt="0"/>
      <dgm:spPr/>
    </dgm:pt>
    <dgm:pt modelId="{9119B951-BC27-4FD9-B1BE-9407613E79EE}" type="pres">
      <dgm:prSet presAssocID="{5438BAEB-ABCD-4485-A317-B4A47034450B}" presName="LevelOneTextNode" presStyleLbl="node0" presStyleIdx="0" presStyleCnt="1">
        <dgm:presLayoutVars>
          <dgm:chPref val="3"/>
        </dgm:presLayoutVars>
      </dgm:prSet>
      <dgm:spPr/>
      <dgm:t>
        <a:bodyPr/>
        <a:lstStyle/>
        <a:p>
          <a:endParaRPr lang="tr-TR"/>
        </a:p>
      </dgm:t>
    </dgm:pt>
    <dgm:pt modelId="{8048B262-D0BB-4734-A97C-E35CD478D4E7}" type="pres">
      <dgm:prSet presAssocID="{5438BAEB-ABCD-4485-A317-B4A47034450B}" presName="level2hierChild" presStyleCnt="0"/>
      <dgm:spPr/>
    </dgm:pt>
    <dgm:pt modelId="{B3ABD51C-7A73-4901-81F0-E84847DFAE28}" type="pres">
      <dgm:prSet presAssocID="{0B867F1C-2F6F-43AF-8258-9F45780074DB}" presName="conn2-1" presStyleLbl="parChTrans1D2" presStyleIdx="0" presStyleCnt="4"/>
      <dgm:spPr/>
      <dgm:t>
        <a:bodyPr/>
        <a:lstStyle/>
        <a:p>
          <a:endParaRPr lang="tr-TR"/>
        </a:p>
      </dgm:t>
    </dgm:pt>
    <dgm:pt modelId="{28EA2241-5302-4941-8596-61462C7F4C2A}" type="pres">
      <dgm:prSet presAssocID="{0B867F1C-2F6F-43AF-8258-9F45780074DB}" presName="connTx" presStyleLbl="parChTrans1D2" presStyleIdx="0" presStyleCnt="4"/>
      <dgm:spPr/>
      <dgm:t>
        <a:bodyPr/>
        <a:lstStyle/>
        <a:p>
          <a:endParaRPr lang="tr-TR"/>
        </a:p>
      </dgm:t>
    </dgm:pt>
    <dgm:pt modelId="{4BA694A6-FBA6-460F-8799-A44A50D38D14}" type="pres">
      <dgm:prSet presAssocID="{06B87B4B-F731-49AC-AAB0-1F5E013E7BCD}" presName="root2" presStyleCnt="0"/>
      <dgm:spPr/>
    </dgm:pt>
    <dgm:pt modelId="{FFC74584-0460-43CB-9620-91E835CA0303}" type="pres">
      <dgm:prSet presAssocID="{06B87B4B-F731-49AC-AAB0-1F5E013E7BCD}" presName="LevelTwoTextNode" presStyleLbl="node2" presStyleIdx="0" presStyleCnt="4">
        <dgm:presLayoutVars>
          <dgm:chPref val="3"/>
        </dgm:presLayoutVars>
      </dgm:prSet>
      <dgm:spPr/>
      <dgm:t>
        <a:bodyPr/>
        <a:lstStyle/>
        <a:p>
          <a:endParaRPr lang="tr-TR"/>
        </a:p>
      </dgm:t>
    </dgm:pt>
    <dgm:pt modelId="{67E46F2B-AC23-4036-92A7-F0ACA992947F}" type="pres">
      <dgm:prSet presAssocID="{06B87B4B-F731-49AC-AAB0-1F5E013E7BCD}" presName="level3hierChild" presStyleCnt="0"/>
      <dgm:spPr/>
    </dgm:pt>
    <dgm:pt modelId="{F9BA97D2-794C-4093-BB37-5FD63F037D6D}" type="pres">
      <dgm:prSet presAssocID="{12462778-996C-4F89-B5A9-7BDC9EB4511A}" presName="conn2-1" presStyleLbl="parChTrans1D2" presStyleIdx="1" presStyleCnt="4"/>
      <dgm:spPr/>
      <dgm:t>
        <a:bodyPr/>
        <a:lstStyle/>
        <a:p>
          <a:endParaRPr lang="tr-TR"/>
        </a:p>
      </dgm:t>
    </dgm:pt>
    <dgm:pt modelId="{ABA9ABB8-3FFA-4CC5-9A44-E0DD565ABAFB}" type="pres">
      <dgm:prSet presAssocID="{12462778-996C-4F89-B5A9-7BDC9EB4511A}" presName="connTx" presStyleLbl="parChTrans1D2" presStyleIdx="1" presStyleCnt="4"/>
      <dgm:spPr/>
      <dgm:t>
        <a:bodyPr/>
        <a:lstStyle/>
        <a:p>
          <a:endParaRPr lang="tr-TR"/>
        </a:p>
      </dgm:t>
    </dgm:pt>
    <dgm:pt modelId="{C95DF5A3-1CFF-419A-84FA-B884B3FF10AA}" type="pres">
      <dgm:prSet presAssocID="{B0F12691-7827-4875-BE06-5872C41BA792}" presName="root2" presStyleCnt="0"/>
      <dgm:spPr/>
    </dgm:pt>
    <dgm:pt modelId="{AD0DE7E0-9BE4-477C-96F6-0807179D0271}" type="pres">
      <dgm:prSet presAssocID="{B0F12691-7827-4875-BE06-5872C41BA792}" presName="LevelTwoTextNode" presStyleLbl="node2" presStyleIdx="1" presStyleCnt="4">
        <dgm:presLayoutVars>
          <dgm:chPref val="3"/>
        </dgm:presLayoutVars>
      </dgm:prSet>
      <dgm:spPr/>
      <dgm:t>
        <a:bodyPr/>
        <a:lstStyle/>
        <a:p>
          <a:endParaRPr lang="tr-TR"/>
        </a:p>
      </dgm:t>
    </dgm:pt>
    <dgm:pt modelId="{5C847FAF-8E05-417F-9A27-85518207AE11}" type="pres">
      <dgm:prSet presAssocID="{B0F12691-7827-4875-BE06-5872C41BA792}" presName="level3hierChild" presStyleCnt="0"/>
      <dgm:spPr/>
    </dgm:pt>
    <dgm:pt modelId="{E357D889-D1BD-4CCF-81C8-B42B86333B55}" type="pres">
      <dgm:prSet presAssocID="{155F445D-87BE-4112-AA2A-E558D93A7B72}" presName="conn2-1" presStyleLbl="parChTrans1D2" presStyleIdx="2" presStyleCnt="4"/>
      <dgm:spPr/>
      <dgm:t>
        <a:bodyPr/>
        <a:lstStyle/>
        <a:p>
          <a:endParaRPr lang="tr-TR"/>
        </a:p>
      </dgm:t>
    </dgm:pt>
    <dgm:pt modelId="{DF498A7F-4E35-4DBC-A382-567C9969A791}" type="pres">
      <dgm:prSet presAssocID="{155F445D-87BE-4112-AA2A-E558D93A7B72}" presName="connTx" presStyleLbl="parChTrans1D2" presStyleIdx="2" presStyleCnt="4"/>
      <dgm:spPr/>
      <dgm:t>
        <a:bodyPr/>
        <a:lstStyle/>
        <a:p>
          <a:endParaRPr lang="tr-TR"/>
        </a:p>
      </dgm:t>
    </dgm:pt>
    <dgm:pt modelId="{EE802D62-09FA-4880-988A-377970EF6B2D}" type="pres">
      <dgm:prSet presAssocID="{55D0B443-2651-48BF-8A4C-CF3EDA3CE64A}" presName="root2" presStyleCnt="0"/>
      <dgm:spPr/>
    </dgm:pt>
    <dgm:pt modelId="{3C65B4F9-D4AA-4205-B87B-DA7D67F67C73}" type="pres">
      <dgm:prSet presAssocID="{55D0B443-2651-48BF-8A4C-CF3EDA3CE64A}" presName="LevelTwoTextNode" presStyleLbl="node2" presStyleIdx="2" presStyleCnt="4">
        <dgm:presLayoutVars>
          <dgm:chPref val="3"/>
        </dgm:presLayoutVars>
      </dgm:prSet>
      <dgm:spPr/>
      <dgm:t>
        <a:bodyPr/>
        <a:lstStyle/>
        <a:p>
          <a:endParaRPr lang="tr-TR"/>
        </a:p>
      </dgm:t>
    </dgm:pt>
    <dgm:pt modelId="{D34A98CF-5880-4184-8859-83B65692676B}" type="pres">
      <dgm:prSet presAssocID="{55D0B443-2651-48BF-8A4C-CF3EDA3CE64A}" presName="level3hierChild" presStyleCnt="0"/>
      <dgm:spPr/>
    </dgm:pt>
    <dgm:pt modelId="{E2B03002-DEB9-4FBE-BE6B-250E384EAA96}" type="pres">
      <dgm:prSet presAssocID="{95C39A14-F069-4DD3-8EAC-925B19BF2972}" presName="conn2-1" presStyleLbl="parChTrans1D2" presStyleIdx="3" presStyleCnt="4"/>
      <dgm:spPr/>
      <dgm:t>
        <a:bodyPr/>
        <a:lstStyle/>
        <a:p>
          <a:endParaRPr lang="tr-TR"/>
        </a:p>
      </dgm:t>
    </dgm:pt>
    <dgm:pt modelId="{6F24F883-F503-436F-9DD4-8D8A38DE6684}" type="pres">
      <dgm:prSet presAssocID="{95C39A14-F069-4DD3-8EAC-925B19BF2972}" presName="connTx" presStyleLbl="parChTrans1D2" presStyleIdx="3" presStyleCnt="4"/>
      <dgm:spPr/>
      <dgm:t>
        <a:bodyPr/>
        <a:lstStyle/>
        <a:p>
          <a:endParaRPr lang="tr-TR"/>
        </a:p>
      </dgm:t>
    </dgm:pt>
    <dgm:pt modelId="{A12B7EAC-52A6-422A-8E70-5A0EB38A9B3F}" type="pres">
      <dgm:prSet presAssocID="{0A96AF70-9430-4DCE-B3A2-93EA2892A96D}" presName="root2" presStyleCnt="0"/>
      <dgm:spPr/>
    </dgm:pt>
    <dgm:pt modelId="{21BB6EBB-5717-4647-B080-DA5151621E3D}" type="pres">
      <dgm:prSet presAssocID="{0A96AF70-9430-4DCE-B3A2-93EA2892A96D}" presName="LevelTwoTextNode" presStyleLbl="node2" presStyleIdx="3" presStyleCnt="4">
        <dgm:presLayoutVars>
          <dgm:chPref val="3"/>
        </dgm:presLayoutVars>
      </dgm:prSet>
      <dgm:spPr/>
      <dgm:t>
        <a:bodyPr/>
        <a:lstStyle/>
        <a:p>
          <a:endParaRPr lang="tr-TR"/>
        </a:p>
      </dgm:t>
    </dgm:pt>
    <dgm:pt modelId="{B3662D8F-05B4-47B1-9A8B-33D005014A33}" type="pres">
      <dgm:prSet presAssocID="{0A96AF70-9430-4DCE-B3A2-93EA2892A96D}" presName="level3hierChild" presStyleCnt="0"/>
      <dgm:spPr/>
    </dgm:pt>
  </dgm:ptLst>
  <dgm:cxnLst>
    <dgm:cxn modelId="{383BCEB0-BDC9-4E59-8144-9576F669BFFD}" srcId="{5438BAEB-ABCD-4485-A317-B4A47034450B}" destId="{06B87B4B-F731-49AC-AAB0-1F5E013E7BCD}" srcOrd="0" destOrd="0" parTransId="{0B867F1C-2F6F-43AF-8258-9F45780074DB}" sibTransId="{8A41657C-5686-4904-9408-1513F0DA699C}"/>
    <dgm:cxn modelId="{35CA4917-3946-4466-B160-C6491BB05157}" type="presOf" srcId="{5438BAEB-ABCD-4485-A317-B4A47034450B}" destId="{9119B951-BC27-4FD9-B1BE-9407613E79EE}" srcOrd="0" destOrd="0" presId="urn:microsoft.com/office/officeart/2008/layout/HorizontalMultiLevelHierarchy"/>
    <dgm:cxn modelId="{70958257-15D4-4162-8B74-012D6617A69B}" srcId="{5438BAEB-ABCD-4485-A317-B4A47034450B}" destId="{0A96AF70-9430-4DCE-B3A2-93EA2892A96D}" srcOrd="3" destOrd="0" parTransId="{95C39A14-F069-4DD3-8EAC-925B19BF2972}" sibTransId="{DE1F4FDC-6196-4B0E-8F67-07F86D82A197}"/>
    <dgm:cxn modelId="{F02A0850-8495-4482-B203-861D69C8DB75}" type="presOf" srcId="{06B87B4B-F731-49AC-AAB0-1F5E013E7BCD}" destId="{FFC74584-0460-43CB-9620-91E835CA0303}" srcOrd="0" destOrd="0" presId="urn:microsoft.com/office/officeart/2008/layout/HorizontalMultiLevelHierarchy"/>
    <dgm:cxn modelId="{88F221D9-15F5-41B0-A562-F1A58EE25B9C}" type="presOf" srcId="{155F445D-87BE-4112-AA2A-E558D93A7B72}" destId="{DF498A7F-4E35-4DBC-A382-567C9969A791}" srcOrd="1" destOrd="0" presId="urn:microsoft.com/office/officeart/2008/layout/HorizontalMultiLevelHierarchy"/>
    <dgm:cxn modelId="{2922BA17-70C2-4D81-ADBF-B0AEECBA02F2}" srcId="{5438BAEB-ABCD-4485-A317-B4A47034450B}" destId="{55D0B443-2651-48BF-8A4C-CF3EDA3CE64A}" srcOrd="2" destOrd="0" parTransId="{155F445D-87BE-4112-AA2A-E558D93A7B72}" sibTransId="{264220AF-B062-4D44-BE49-31D1BCA49658}"/>
    <dgm:cxn modelId="{40FEF9B9-053B-40F9-B151-270C0FA0AD58}" type="presOf" srcId="{0B867F1C-2F6F-43AF-8258-9F45780074DB}" destId="{B3ABD51C-7A73-4901-81F0-E84847DFAE28}" srcOrd="0" destOrd="0" presId="urn:microsoft.com/office/officeart/2008/layout/HorizontalMultiLevelHierarchy"/>
    <dgm:cxn modelId="{5CF9FF8E-D25F-4868-922D-9480E56807B5}" type="presOf" srcId="{55D0B443-2651-48BF-8A4C-CF3EDA3CE64A}" destId="{3C65B4F9-D4AA-4205-B87B-DA7D67F67C73}" srcOrd="0" destOrd="0" presId="urn:microsoft.com/office/officeart/2008/layout/HorizontalMultiLevelHierarchy"/>
    <dgm:cxn modelId="{460C5573-BDA1-44B4-8E4C-500C6CCD8AAA}" type="presOf" srcId="{95C39A14-F069-4DD3-8EAC-925B19BF2972}" destId="{6F24F883-F503-436F-9DD4-8D8A38DE6684}" srcOrd="1" destOrd="0" presId="urn:microsoft.com/office/officeart/2008/layout/HorizontalMultiLevelHierarchy"/>
    <dgm:cxn modelId="{758C6993-DC71-4439-B3C5-9C7FFAB889D6}" type="presOf" srcId="{12462778-996C-4F89-B5A9-7BDC9EB4511A}" destId="{F9BA97D2-794C-4093-BB37-5FD63F037D6D}" srcOrd="0" destOrd="0" presId="urn:microsoft.com/office/officeart/2008/layout/HorizontalMultiLevelHierarchy"/>
    <dgm:cxn modelId="{5E497550-FE50-4CAB-8476-31B84BDDC3F1}" type="presOf" srcId="{127D3F11-FED3-4A31-80DE-5332036B4979}" destId="{612AADA4-C4A0-4E88-B8D7-D94AD853D403}" srcOrd="0" destOrd="0" presId="urn:microsoft.com/office/officeart/2008/layout/HorizontalMultiLevelHierarchy"/>
    <dgm:cxn modelId="{CBC8C3FF-5754-4313-ACD0-025F800762A0}" srcId="{127D3F11-FED3-4A31-80DE-5332036B4979}" destId="{5438BAEB-ABCD-4485-A317-B4A47034450B}" srcOrd="0" destOrd="0" parTransId="{64912017-6BE4-4296-9DF3-4891B4E515E0}" sibTransId="{BE77CD17-9C9A-4737-902B-77D533D53635}"/>
    <dgm:cxn modelId="{ED2010E1-DE25-4E8A-910F-C5354518FD49}" type="presOf" srcId="{0B867F1C-2F6F-43AF-8258-9F45780074DB}" destId="{28EA2241-5302-4941-8596-61462C7F4C2A}" srcOrd="1" destOrd="0" presId="urn:microsoft.com/office/officeart/2008/layout/HorizontalMultiLevelHierarchy"/>
    <dgm:cxn modelId="{2A20CF68-AEC6-4348-97CE-3BE4EF339100}" type="presOf" srcId="{155F445D-87BE-4112-AA2A-E558D93A7B72}" destId="{E357D889-D1BD-4CCF-81C8-B42B86333B55}" srcOrd="0" destOrd="0" presId="urn:microsoft.com/office/officeart/2008/layout/HorizontalMultiLevelHierarchy"/>
    <dgm:cxn modelId="{B7D0A195-7CD5-4742-8880-E5AD3478D78A}" type="presOf" srcId="{B0F12691-7827-4875-BE06-5872C41BA792}" destId="{AD0DE7E0-9BE4-477C-96F6-0807179D0271}" srcOrd="0" destOrd="0" presId="urn:microsoft.com/office/officeart/2008/layout/HorizontalMultiLevelHierarchy"/>
    <dgm:cxn modelId="{F52F1408-0725-4BC9-9318-A9FA259E6A2F}" type="presOf" srcId="{95C39A14-F069-4DD3-8EAC-925B19BF2972}" destId="{E2B03002-DEB9-4FBE-BE6B-250E384EAA96}" srcOrd="0" destOrd="0" presId="urn:microsoft.com/office/officeart/2008/layout/HorizontalMultiLevelHierarchy"/>
    <dgm:cxn modelId="{A84F2A19-5B96-4436-AC3B-209CF348605C}" type="presOf" srcId="{0A96AF70-9430-4DCE-B3A2-93EA2892A96D}" destId="{21BB6EBB-5717-4647-B080-DA5151621E3D}" srcOrd="0" destOrd="0" presId="urn:microsoft.com/office/officeart/2008/layout/HorizontalMultiLevelHierarchy"/>
    <dgm:cxn modelId="{6F5C1548-3B14-4A33-9ABC-C6A0B556846A}" srcId="{5438BAEB-ABCD-4485-A317-B4A47034450B}" destId="{B0F12691-7827-4875-BE06-5872C41BA792}" srcOrd="1" destOrd="0" parTransId="{12462778-996C-4F89-B5A9-7BDC9EB4511A}" sibTransId="{3C74D05E-3BD2-40EF-89B2-BC6DC0F83F2A}"/>
    <dgm:cxn modelId="{5BEC4437-0029-475E-B135-F4C9DDE20925}" type="presOf" srcId="{12462778-996C-4F89-B5A9-7BDC9EB4511A}" destId="{ABA9ABB8-3FFA-4CC5-9A44-E0DD565ABAFB}" srcOrd="1" destOrd="0" presId="urn:microsoft.com/office/officeart/2008/layout/HorizontalMultiLevelHierarchy"/>
    <dgm:cxn modelId="{F7402A61-09FE-4877-B812-2CE5013254C3}" type="presParOf" srcId="{612AADA4-C4A0-4E88-B8D7-D94AD853D403}" destId="{6B069BDD-D2E6-4DF0-AD8C-EC47CEE7CF16}" srcOrd="0" destOrd="0" presId="urn:microsoft.com/office/officeart/2008/layout/HorizontalMultiLevelHierarchy"/>
    <dgm:cxn modelId="{C7247AB9-9B8D-49E5-8507-A63EB5752FF8}" type="presParOf" srcId="{6B069BDD-D2E6-4DF0-AD8C-EC47CEE7CF16}" destId="{9119B951-BC27-4FD9-B1BE-9407613E79EE}" srcOrd="0" destOrd="0" presId="urn:microsoft.com/office/officeart/2008/layout/HorizontalMultiLevelHierarchy"/>
    <dgm:cxn modelId="{16467C10-3508-4777-B8AC-68CAF31348EE}" type="presParOf" srcId="{6B069BDD-D2E6-4DF0-AD8C-EC47CEE7CF16}" destId="{8048B262-D0BB-4734-A97C-E35CD478D4E7}" srcOrd="1" destOrd="0" presId="urn:microsoft.com/office/officeart/2008/layout/HorizontalMultiLevelHierarchy"/>
    <dgm:cxn modelId="{EDF23436-042A-4DC2-AB01-A7CB146066E6}" type="presParOf" srcId="{8048B262-D0BB-4734-A97C-E35CD478D4E7}" destId="{B3ABD51C-7A73-4901-81F0-E84847DFAE28}" srcOrd="0" destOrd="0" presId="urn:microsoft.com/office/officeart/2008/layout/HorizontalMultiLevelHierarchy"/>
    <dgm:cxn modelId="{CEBD1BB9-3571-4569-B497-42E3B0226118}" type="presParOf" srcId="{B3ABD51C-7A73-4901-81F0-E84847DFAE28}" destId="{28EA2241-5302-4941-8596-61462C7F4C2A}" srcOrd="0" destOrd="0" presId="urn:microsoft.com/office/officeart/2008/layout/HorizontalMultiLevelHierarchy"/>
    <dgm:cxn modelId="{22A59F8F-F127-4634-8EEE-BCA7914A9E24}" type="presParOf" srcId="{8048B262-D0BB-4734-A97C-E35CD478D4E7}" destId="{4BA694A6-FBA6-460F-8799-A44A50D38D14}" srcOrd="1" destOrd="0" presId="urn:microsoft.com/office/officeart/2008/layout/HorizontalMultiLevelHierarchy"/>
    <dgm:cxn modelId="{E15D2D1D-25AC-4382-A53A-B8E564E84CDA}" type="presParOf" srcId="{4BA694A6-FBA6-460F-8799-A44A50D38D14}" destId="{FFC74584-0460-43CB-9620-91E835CA0303}" srcOrd="0" destOrd="0" presId="urn:microsoft.com/office/officeart/2008/layout/HorizontalMultiLevelHierarchy"/>
    <dgm:cxn modelId="{B053C5D5-FE23-49CE-9DF6-B9EB0DEFA965}" type="presParOf" srcId="{4BA694A6-FBA6-460F-8799-A44A50D38D14}" destId="{67E46F2B-AC23-4036-92A7-F0ACA992947F}" srcOrd="1" destOrd="0" presId="urn:microsoft.com/office/officeart/2008/layout/HorizontalMultiLevelHierarchy"/>
    <dgm:cxn modelId="{C649D7BD-21F8-46A0-8104-BFA54618F0CC}" type="presParOf" srcId="{8048B262-D0BB-4734-A97C-E35CD478D4E7}" destId="{F9BA97D2-794C-4093-BB37-5FD63F037D6D}" srcOrd="2" destOrd="0" presId="urn:microsoft.com/office/officeart/2008/layout/HorizontalMultiLevelHierarchy"/>
    <dgm:cxn modelId="{2915B75C-CEB8-4979-8CDA-3A1541051E41}" type="presParOf" srcId="{F9BA97D2-794C-4093-BB37-5FD63F037D6D}" destId="{ABA9ABB8-3FFA-4CC5-9A44-E0DD565ABAFB}" srcOrd="0" destOrd="0" presId="urn:microsoft.com/office/officeart/2008/layout/HorizontalMultiLevelHierarchy"/>
    <dgm:cxn modelId="{77B53F80-050D-4884-8787-A97ADC096274}" type="presParOf" srcId="{8048B262-D0BB-4734-A97C-E35CD478D4E7}" destId="{C95DF5A3-1CFF-419A-84FA-B884B3FF10AA}" srcOrd="3" destOrd="0" presId="urn:microsoft.com/office/officeart/2008/layout/HorizontalMultiLevelHierarchy"/>
    <dgm:cxn modelId="{A2BA850D-BDD2-4780-9B03-9214D45AD7E5}" type="presParOf" srcId="{C95DF5A3-1CFF-419A-84FA-B884B3FF10AA}" destId="{AD0DE7E0-9BE4-477C-96F6-0807179D0271}" srcOrd="0" destOrd="0" presId="urn:microsoft.com/office/officeart/2008/layout/HorizontalMultiLevelHierarchy"/>
    <dgm:cxn modelId="{93EEAF7C-66A1-4B8D-82BC-72D85CB8F29A}" type="presParOf" srcId="{C95DF5A3-1CFF-419A-84FA-B884B3FF10AA}" destId="{5C847FAF-8E05-417F-9A27-85518207AE11}" srcOrd="1" destOrd="0" presId="urn:microsoft.com/office/officeart/2008/layout/HorizontalMultiLevelHierarchy"/>
    <dgm:cxn modelId="{86C0C08D-0821-45F3-9F2A-44138207F203}" type="presParOf" srcId="{8048B262-D0BB-4734-A97C-E35CD478D4E7}" destId="{E357D889-D1BD-4CCF-81C8-B42B86333B55}" srcOrd="4" destOrd="0" presId="urn:microsoft.com/office/officeart/2008/layout/HorizontalMultiLevelHierarchy"/>
    <dgm:cxn modelId="{09B8579D-46D4-4A69-B7CF-06511660FF35}" type="presParOf" srcId="{E357D889-D1BD-4CCF-81C8-B42B86333B55}" destId="{DF498A7F-4E35-4DBC-A382-567C9969A791}" srcOrd="0" destOrd="0" presId="urn:microsoft.com/office/officeart/2008/layout/HorizontalMultiLevelHierarchy"/>
    <dgm:cxn modelId="{4CD4C905-269D-4C79-84FE-33D2E59076B5}" type="presParOf" srcId="{8048B262-D0BB-4734-A97C-E35CD478D4E7}" destId="{EE802D62-09FA-4880-988A-377970EF6B2D}" srcOrd="5" destOrd="0" presId="urn:microsoft.com/office/officeart/2008/layout/HorizontalMultiLevelHierarchy"/>
    <dgm:cxn modelId="{F71C5371-FC33-44BA-B35A-DB8A8D49D930}" type="presParOf" srcId="{EE802D62-09FA-4880-988A-377970EF6B2D}" destId="{3C65B4F9-D4AA-4205-B87B-DA7D67F67C73}" srcOrd="0" destOrd="0" presId="urn:microsoft.com/office/officeart/2008/layout/HorizontalMultiLevelHierarchy"/>
    <dgm:cxn modelId="{20AA5E63-5CAE-446E-AA54-E76C3D8728D6}" type="presParOf" srcId="{EE802D62-09FA-4880-988A-377970EF6B2D}" destId="{D34A98CF-5880-4184-8859-83B65692676B}" srcOrd="1" destOrd="0" presId="urn:microsoft.com/office/officeart/2008/layout/HorizontalMultiLevelHierarchy"/>
    <dgm:cxn modelId="{6A11D066-5CA2-4AC9-8F79-CC63C497664F}" type="presParOf" srcId="{8048B262-D0BB-4734-A97C-E35CD478D4E7}" destId="{E2B03002-DEB9-4FBE-BE6B-250E384EAA96}" srcOrd="6" destOrd="0" presId="urn:microsoft.com/office/officeart/2008/layout/HorizontalMultiLevelHierarchy"/>
    <dgm:cxn modelId="{37EA58F5-9D7A-4241-A148-7DCCE73C4A08}" type="presParOf" srcId="{E2B03002-DEB9-4FBE-BE6B-250E384EAA96}" destId="{6F24F883-F503-436F-9DD4-8D8A38DE6684}" srcOrd="0" destOrd="0" presId="urn:microsoft.com/office/officeart/2008/layout/HorizontalMultiLevelHierarchy"/>
    <dgm:cxn modelId="{49D7ADCB-6CDC-4513-A0E0-FB967FAE43BD}" type="presParOf" srcId="{8048B262-D0BB-4734-A97C-E35CD478D4E7}" destId="{A12B7EAC-52A6-422A-8E70-5A0EB38A9B3F}" srcOrd="7" destOrd="0" presId="urn:microsoft.com/office/officeart/2008/layout/HorizontalMultiLevelHierarchy"/>
    <dgm:cxn modelId="{E0484EA2-A582-452A-A36B-6D97DEE606CA}" type="presParOf" srcId="{A12B7EAC-52A6-422A-8E70-5A0EB38A9B3F}" destId="{21BB6EBB-5717-4647-B080-DA5151621E3D}" srcOrd="0" destOrd="0" presId="urn:microsoft.com/office/officeart/2008/layout/HorizontalMultiLevelHierarchy"/>
    <dgm:cxn modelId="{661570BE-AEC6-41DD-B512-97CA1D8E3B9A}" type="presParOf" srcId="{A12B7EAC-52A6-422A-8E70-5A0EB38A9B3F}" destId="{B3662D8F-05B4-47B1-9A8B-33D005014A33}" srcOrd="1" destOrd="0" presId="urn:microsoft.com/office/officeart/2008/layout/HorizontalMultiLevelHierarchy"/>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EA92F2E-2798-41AE-A970-8F22ED5504A5}">
      <dsp:nvSpPr>
        <dsp:cNvPr id="0" name=""/>
        <dsp:cNvSpPr/>
      </dsp:nvSpPr>
      <dsp:spPr>
        <a:xfrm>
          <a:off x="2540171" y="3332802"/>
          <a:ext cx="602779" cy="2297179"/>
        </a:xfrm>
        <a:custGeom>
          <a:avLst/>
          <a:gdLst/>
          <a:ahLst/>
          <a:cxnLst/>
          <a:rect l="0" t="0" r="0" b="0"/>
          <a:pathLst>
            <a:path>
              <a:moveTo>
                <a:pt x="0" y="0"/>
              </a:moveTo>
              <a:lnTo>
                <a:pt x="301389" y="0"/>
              </a:lnTo>
              <a:lnTo>
                <a:pt x="301389" y="2297179"/>
              </a:lnTo>
              <a:lnTo>
                <a:pt x="602779" y="2297179"/>
              </a:lnTo>
            </a:path>
          </a:pathLst>
        </a:custGeom>
        <a:noFill/>
        <a:ln w="127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422400">
            <a:lnSpc>
              <a:spcPct val="90000"/>
            </a:lnSpc>
            <a:spcBef>
              <a:spcPct val="0"/>
            </a:spcBef>
            <a:spcAft>
              <a:spcPct val="35000"/>
            </a:spcAft>
          </a:pPr>
          <a:endParaRPr lang="tr-TR" sz="3200" b="1" kern="1200" dirty="0">
            <a:latin typeface="Garamond" panose="02020404030301010803" pitchFamily="18" charset="0"/>
          </a:endParaRPr>
        </a:p>
      </dsp:txBody>
      <dsp:txXfrm>
        <a:off x="2782187" y="4422019"/>
        <a:ext cx="118747" cy="118747"/>
      </dsp:txXfrm>
    </dsp:sp>
    <dsp:sp modelId="{4FBC554C-61E2-4FBD-B730-B8104081EEE9}">
      <dsp:nvSpPr>
        <dsp:cNvPr id="0" name=""/>
        <dsp:cNvSpPr/>
      </dsp:nvSpPr>
      <dsp:spPr>
        <a:xfrm>
          <a:off x="2540171" y="3332802"/>
          <a:ext cx="602779" cy="1148589"/>
        </a:xfrm>
        <a:custGeom>
          <a:avLst/>
          <a:gdLst/>
          <a:ahLst/>
          <a:cxnLst/>
          <a:rect l="0" t="0" r="0" b="0"/>
          <a:pathLst>
            <a:path>
              <a:moveTo>
                <a:pt x="0" y="0"/>
              </a:moveTo>
              <a:lnTo>
                <a:pt x="301389" y="0"/>
              </a:lnTo>
              <a:lnTo>
                <a:pt x="301389" y="1148589"/>
              </a:lnTo>
              <a:lnTo>
                <a:pt x="602779" y="1148589"/>
              </a:lnTo>
            </a:path>
          </a:pathLst>
        </a:custGeom>
        <a:noFill/>
        <a:ln w="127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422400">
            <a:lnSpc>
              <a:spcPct val="90000"/>
            </a:lnSpc>
            <a:spcBef>
              <a:spcPct val="0"/>
            </a:spcBef>
            <a:spcAft>
              <a:spcPct val="35000"/>
            </a:spcAft>
          </a:pPr>
          <a:endParaRPr lang="tr-TR" sz="3200" b="1" kern="1200" dirty="0">
            <a:latin typeface="Garamond" panose="02020404030301010803" pitchFamily="18" charset="0"/>
          </a:endParaRPr>
        </a:p>
      </dsp:txBody>
      <dsp:txXfrm>
        <a:off x="2809132" y="3874669"/>
        <a:ext cx="64857" cy="64857"/>
      </dsp:txXfrm>
    </dsp:sp>
    <dsp:sp modelId="{3A705841-F593-486D-A035-69E8232C2A48}">
      <dsp:nvSpPr>
        <dsp:cNvPr id="0" name=""/>
        <dsp:cNvSpPr/>
      </dsp:nvSpPr>
      <dsp:spPr>
        <a:xfrm>
          <a:off x="2540171" y="3287082"/>
          <a:ext cx="602779" cy="91440"/>
        </a:xfrm>
        <a:custGeom>
          <a:avLst/>
          <a:gdLst/>
          <a:ahLst/>
          <a:cxnLst/>
          <a:rect l="0" t="0" r="0" b="0"/>
          <a:pathLst>
            <a:path>
              <a:moveTo>
                <a:pt x="0" y="45720"/>
              </a:moveTo>
              <a:lnTo>
                <a:pt x="602779" y="45720"/>
              </a:lnTo>
            </a:path>
          </a:pathLst>
        </a:custGeom>
        <a:noFill/>
        <a:ln w="127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422400">
            <a:lnSpc>
              <a:spcPct val="90000"/>
            </a:lnSpc>
            <a:spcBef>
              <a:spcPct val="0"/>
            </a:spcBef>
            <a:spcAft>
              <a:spcPct val="35000"/>
            </a:spcAft>
          </a:pPr>
          <a:endParaRPr lang="tr-TR" sz="3200" b="1" kern="1200" dirty="0">
            <a:latin typeface="Garamond" panose="02020404030301010803" pitchFamily="18" charset="0"/>
          </a:endParaRPr>
        </a:p>
      </dsp:txBody>
      <dsp:txXfrm>
        <a:off x="2826492" y="3317733"/>
        <a:ext cx="30138" cy="30138"/>
      </dsp:txXfrm>
    </dsp:sp>
    <dsp:sp modelId="{01705295-0691-4EBE-9F13-8DA836F64541}">
      <dsp:nvSpPr>
        <dsp:cNvPr id="0" name=""/>
        <dsp:cNvSpPr/>
      </dsp:nvSpPr>
      <dsp:spPr>
        <a:xfrm>
          <a:off x="2540171" y="2184213"/>
          <a:ext cx="602779" cy="1148589"/>
        </a:xfrm>
        <a:custGeom>
          <a:avLst/>
          <a:gdLst/>
          <a:ahLst/>
          <a:cxnLst/>
          <a:rect l="0" t="0" r="0" b="0"/>
          <a:pathLst>
            <a:path>
              <a:moveTo>
                <a:pt x="0" y="1148589"/>
              </a:moveTo>
              <a:lnTo>
                <a:pt x="301389" y="1148589"/>
              </a:lnTo>
              <a:lnTo>
                <a:pt x="301389" y="0"/>
              </a:lnTo>
              <a:lnTo>
                <a:pt x="602779" y="0"/>
              </a:lnTo>
            </a:path>
          </a:pathLst>
        </a:custGeom>
        <a:noFill/>
        <a:ln w="127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422400">
            <a:lnSpc>
              <a:spcPct val="90000"/>
            </a:lnSpc>
            <a:spcBef>
              <a:spcPct val="0"/>
            </a:spcBef>
            <a:spcAft>
              <a:spcPct val="35000"/>
            </a:spcAft>
          </a:pPr>
          <a:endParaRPr lang="tr-TR" sz="3200" b="1" kern="1200" dirty="0">
            <a:latin typeface="Garamond" panose="02020404030301010803" pitchFamily="18" charset="0"/>
          </a:endParaRPr>
        </a:p>
      </dsp:txBody>
      <dsp:txXfrm>
        <a:off x="2809132" y="2726079"/>
        <a:ext cx="64857" cy="64857"/>
      </dsp:txXfrm>
    </dsp:sp>
    <dsp:sp modelId="{62BB87F1-A14B-415D-AE62-DC37A20DA5A2}">
      <dsp:nvSpPr>
        <dsp:cNvPr id="0" name=""/>
        <dsp:cNvSpPr/>
      </dsp:nvSpPr>
      <dsp:spPr>
        <a:xfrm>
          <a:off x="6156851" y="1035623"/>
          <a:ext cx="602779" cy="574294"/>
        </a:xfrm>
        <a:custGeom>
          <a:avLst/>
          <a:gdLst/>
          <a:ahLst/>
          <a:cxnLst/>
          <a:rect l="0" t="0" r="0" b="0"/>
          <a:pathLst>
            <a:path>
              <a:moveTo>
                <a:pt x="0" y="0"/>
              </a:moveTo>
              <a:lnTo>
                <a:pt x="301389" y="0"/>
              </a:lnTo>
              <a:lnTo>
                <a:pt x="301389" y="574294"/>
              </a:lnTo>
              <a:lnTo>
                <a:pt x="602779" y="574294"/>
              </a:lnTo>
            </a:path>
          </a:pathLst>
        </a:custGeom>
        <a:noFill/>
        <a:ln w="1270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422400">
            <a:lnSpc>
              <a:spcPct val="90000"/>
            </a:lnSpc>
            <a:spcBef>
              <a:spcPct val="0"/>
            </a:spcBef>
            <a:spcAft>
              <a:spcPct val="35000"/>
            </a:spcAft>
          </a:pPr>
          <a:endParaRPr lang="tr-TR" sz="3200" b="1" kern="1200" dirty="0">
            <a:latin typeface="Garamond" panose="02020404030301010803" pitchFamily="18" charset="0"/>
          </a:endParaRPr>
        </a:p>
      </dsp:txBody>
      <dsp:txXfrm>
        <a:off x="6437427" y="1301956"/>
        <a:ext cx="41628" cy="41628"/>
      </dsp:txXfrm>
    </dsp:sp>
    <dsp:sp modelId="{7A203429-835B-4AB1-977D-16A8BE603E1C}">
      <dsp:nvSpPr>
        <dsp:cNvPr id="0" name=""/>
        <dsp:cNvSpPr/>
      </dsp:nvSpPr>
      <dsp:spPr>
        <a:xfrm>
          <a:off x="6156851" y="461328"/>
          <a:ext cx="602779" cy="574294"/>
        </a:xfrm>
        <a:custGeom>
          <a:avLst/>
          <a:gdLst/>
          <a:ahLst/>
          <a:cxnLst/>
          <a:rect l="0" t="0" r="0" b="0"/>
          <a:pathLst>
            <a:path>
              <a:moveTo>
                <a:pt x="0" y="574294"/>
              </a:moveTo>
              <a:lnTo>
                <a:pt x="301389" y="574294"/>
              </a:lnTo>
              <a:lnTo>
                <a:pt x="301389" y="0"/>
              </a:lnTo>
              <a:lnTo>
                <a:pt x="602779" y="0"/>
              </a:lnTo>
            </a:path>
          </a:pathLst>
        </a:custGeom>
        <a:noFill/>
        <a:ln w="1270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422400">
            <a:lnSpc>
              <a:spcPct val="90000"/>
            </a:lnSpc>
            <a:spcBef>
              <a:spcPct val="0"/>
            </a:spcBef>
            <a:spcAft>
              <a:spcPct val="35000"/>
            </a:spcAft>
          </a:pPr>
          <a:endParaRPr lang="tr-TR" sz="3200" b="1" kern="1200" dirty="0">
            <a:latin typeface="Garamond" panose="02020404030301010803" pitchFamily="18" charset="0"/>
          </a:endParaRPr>
        </a:p>
      </dsp:txBody>
      <dsp:txXfrm>
        <a:off x="6437427" y="727661"/>
        <a:ext cx="41628" cy="41628"/>
      </dsp:txXfrm>
    </dsp:sp>
    <dsp:sp modelId="{0D31BA23-8AC3-46AB-97EB-95F4454122EA}">
      <dsp:nvSpPr>
        <dsp:cNvPr id="0" name=""/>
        <dsp:cNvSpPr/>
      </dsp:nvSpPr>
      <dsp:spPr>
        <a:xfrm>
          <a:off x="2540171" y="1035623"/>
          <a:ext cx="602779" cy="2297179"/>
        </a:xfrm>
        <a:custGeom>
          <a:avLst/>
          <a:gdLst/>
          <a:ahLst/>
          <a:cxnLst/>
          <a:rect l="0" t="0" r="0" b="0"/>
          <a:pathLst>
            <a:path>
              <a:moveTo>
                <a:pt x="0" y="2297179"/>
              </a:moveTo>
              <a:lnTo>
                <a:pt x="301389" y="2297179"/>
              </a:lnTo>
              <a:lnTo>
                <a:pt x="301389" y="0"/>
              </a:lnTo>
              <a:lnTo>
                <a:pt x="602779" y="0"/>
              </a:lnTo>
            </a:path>
          </a:pathLst>
        </a:custGeom>
        <a:noFill/>
        <a:ln w="127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422400">
            <a:lnSpc>
              <a:spcPct val="90000"/>
            </a:lnSpc>
            <a:spcBef>
              <a:spcPct val="0"/>
            </a:spcBef>
            <a:spcAft>
              <a:spcPct val="35000"/>
            </a:spcAft>
          </a:pPr>
          <a:endParaRPr lang="tr-TR" sz="3200" b="1" kern="1200" dirty="0">
            <a:latin typeface="Garamond" panose="02020404030301010803" pitchFamily="18" charset="0"/>
          </a:endParaRPr>
        </a:p>
      </dsp:txBody>
      <dsp:txXfrm>
        <a:off x="2782187" y="2124839"/>
        <a:ext cx="118747" cy="118747"/>
      </dsp:txXfrm>
    </dsp:sp>
    <dsp:sp modelId="{7D35F7A0-2E5D-4A4D-B25D-05D647176AF1}">
      <dsp:nvSpPr>
        <dsp:cNvPr id="0" name=""/>
        <dsp:cNvSpPr/>
      </dsp:nvSpPr>
      <dsp:spPr>
        <a:xfrm rot="16200000">
          <a:off x="-337348" y="2873367"/>
          <a:ext cx="4836167" cy="91887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tr-TR" sz="3200" b="1" kern="1200" dirty="0">
              <a:latin typeface="Garamond" panose="02020404030301010803" pitchFamily="18" charset="0"/>
            </a:rPr>
            <a:t>Felsefe Tarihi II</a:t>
          </a:r>
        </a:p>
      </dsp:txBody>
      <dsp:txXfrm rot="16200000">
        <a:off x="-337348" y="2873367"/>
        <a:ext cx="4836167" cy="918871"/>
      </dsp:txXfrm>
    </dsp:sp>
    <dsp:sp modelId="{60B919C2-5131-4BCF-8B86-AEFCCAC6F455}">
      <dsp:nvSpPr>
        <dsp:cNvPr id="0" name=""/>
        <dsp:cNvSpPr/>
      </dsp:nvSpPr>
      <dsp:spPr>
        <a:xfrm>
          <a:off x="3142951" y="576187"/>
          <a:ext cx="3013899" cy="91887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tr-TR" sz="3200" b="1" kern="1200" dirty="0">
              <a:latin typeface="Garamond" panose="02020404030301010803" pitchFamily="18" charset="0"/>
            </a:rPr>
            <a:t>Ortaçağ Felsefesi</a:t>
          </a:r>
        </a:p>
      </dsp:txBody>
      <dsp:txXfrm>
        <a:off x="3142951" y="576187"/>
        <a:ext cx="3013899" cy="918871"/>
      </dsp:txXfrm>
    </dsp:sp>
    <dsp:sp modelId="{EB8B3E30-834E-4848-83CB-261362266B7A}">
      <dsp:nvSpPr>
        <dsp:cNvPr id="0" name=""/>
        <dsp:cNvSpPr/>
      </dsp:nvSpPr>
      <dsp:spPr>
        <a:xfrm>
          <a:off x="6759631" y="1892"/>
          <a:ext cx="3013899" cy="91887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tr-TR" sz="3200" b="1" kern="1200" dirty="0">
              <a:latin typeface="Garamond" panose="02020404030301010803" pitchFamily="18" charset="0"/>
            </a:rPr>
            <a:t>Patristik Felsefe</a:t>
          </a:r>
        </a:p>
      </dsp:txBody>
      <dsp:txXfrm>
        <a:off x="6759631" y="1892"/>
        <a:ext cx="3013899" cy="918871"/>
      </dsp:txXfrm>
    </dsp:sp>
    <dsp:sp modelId="{267EABEE-7195-4868-B03D-601C532DFBB2}">
      <dsp:nvSpPr>
        <dsp:cNvPr id="0" name=""/>
        <dsp:cNvSpPr/>
      </dsp:nvSpPr>
      <dsp:spPr>
        <a:xfrm>
          <a:off x="6759631" y="1150482"/>
          <a:ext cx="3013899" cy="91887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tr-TR" sz="3200" b="1" kern="1200" dirty="0">
              <a:latin typeface="Garamond" panose="02020404030301010803" pitchFamily="18" charset="0"/>
            </a:rPr>
            <a:t>Skolastik Felsefe</a:t>
          </a:r>
        </a:p>
      </dsp:txBody>
      <dsp:txXfrm>
        <a:off x="6759631" y="1150482"/>
        <a:ext cx="3013899" cy="918871"/>
      </dsp:txXfrm>
    </dsp:sp>
    <dsp:sp modelId="{A2B800B1-798A-48C7-B844-75AFCCA9DF3C}">
      <dsp:nvSpPr>
        <dsp:cNvPr id="0" name=""/>
        <dsp:cNvSpPr/>
      </dsp:nvSpPr>
      <dsp:spPr>
        <a:xfrm>
          <a:off x="3142951" y="1724777"/>
          <a:ext cx="3013899" cy="91887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tr-TR" sz="3200" b="1" kern="1200" dirty="0">
              <a:latin typeface="Garamond" panose="02020404030301010803" pitchFamily="18" charset="0"/>
            </a:rPr>
            <a:t>Rönesans Felsefesi</a:t>
          </a:r>
        </a:p>
      </dsp:txBody>
      <dsp:txXfrm>
        <a:off x="3142951" y="1724777"/>
        <a:ext cx="3013899" cy="918871"/>
      </dsp:txXfrm>
    </dsp:sp>
    <dsp:sp modelId="{8CFABE46-D141-4150-AA54-FD5DC4DCB459}">
      <dsp:nvSpPr>
        <dsp:cNvPr id="0" name=""/>
        <dsp:cNvSpPr/>
      </dsp:nvSpPr>
      <dsp:spPr>
        <a:xfrm>
          <a:off x="3142951" y="2873367"/>
          <a:ext cx="3013899" cy="91887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tr-TR" sz="3200" b="1" kern="1200" dirty="0">
              <a:latin typeface="Garamond" panose="02020404030301010803" pitchFamily="18" charset="0"/>
            </a:rPr>
            <a:t>XVII. Yüzyıl Felsefesi</a:t>
          </a:r>
        </a:p>
      </dsp:txBody>
      <dsp:txXfrm>
        <a:off x="3142951" y="2873367"/>
        <a:ext cx="3013899" cy="918871"/>
      </dsp:txXfrm>
    </dsp:sp>
    <dsp:sp modelId="{40EA673F-1C99-416A-B64E-8631599003F5}">
      <dsp:nvSpPr>
        <dsp:cNvPr id="0" name=""/>
        <dsp:cNvSpPr/>
      </dsp:nvSpPr>
      <dsp:spPr>
        <a:xfrm>
          <a:off x="3142951" y="4021956"/>
          <a:ext cx="3013899" cy="91887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tr-TR" sz="3200" b="1" kern="1200" dirty="0">
              <a:latin typeface="Garamond" panose="02020404030301010803" pitchFamily="18" charset="0"/>
            </a:rPr>
            <a:t>Rasyonalistler</a:t>
          </a:r>
        </a:p>
      </dsp:txBody>
      <dsp:txXfrm>
        <a:off x="3142951" y="4021956"/>
        <a:ext cx="3013899" cy="918871"/>
      </dsp:txXfrm>
    </dsp:sp>
    <dsp:sp modelId="{4D6C8FBB-B4F3-4F39-8F22-660AE5FB75E7}">
      <dsp:nvSpPr>
        <dsp:cNvPr id="0" name=""/>
        <dsp:cNvSpPr/>
      </dsp:nvSpPr>
      <dsp:spPr>
        <a:xfrm>
          <a:off x="3142951" y="5170546"/>
          <a:ext cx="3013899" cy="91887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tr-TR" sz="3200" b="1" kern="1200" dirty="0">
              <a:latin typeface="Garamond" panose="02020404030301010803" pitchFamily="18" charset="0"/>
            </a:rPr>
            <a:t>Aydınlanma Felsefesi</a:t>
          </a:r>
        </a:p>
      </dsp:txBody>
      <dsp:txXfrm>
        <a:off x="3142951" y="5170546"/>
        <a:ext cx="3013899" cy="918871"/>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D706C24-640A-48EC-AF74-7EF7855ACC9E}">
      <dsp:nvSpPr>
        <dsp:cNvPr id="0" name=""/>
        <dsp:cNvSpPr/>
      </dsp:nvSpPr>
      <dsp:spPr>
        <a:xfrm>
          <a:off x="3936932" y="2506662"/>
          <a:ext cx="624860" cy="1785997"/>
        </a:xfrm>
        <a:custGeom>
          <a:avLst/>
          <a:gdLst/>
          <a:ahLst/>
          <a:cxnLst/>
          <a:rect l="0" t="0" r="0" b="0"/>
          <a:pathLst>
            <a:path>
              <a:moveTo>
                <a:pt x="0" y="0"/>
              </a:moveTo>
              <a:lnTo>
                <a:pt x="312430" y="0"/>
              </a:lnTo>
              <a:lnTo>
                <a:pt x="312430" y="1785997"/>
              </a:lnTo>
              <a:lnTo>
                <a:pt x="624860" y="1785997"/>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422400">
            <a:lnSpc>
              <a:spcPct val="90000"/>
            </a:lnSpc>
            <a:spcBef>
              <a:spcPct val="0"/>
            </a:spcBef>
            <a:spcAft>
              <a:spcPct val="35000"/>
            </a:spcAft>
          </a:pPr>
          <a:endParaRPr lang="tr-TR" sz="3200" b="1" kern="1200">
            <a:latin typeface="Garamond" panose="02020404030301010803" pitchFamily="18" charset="0"/>
          </a:endParaRPr>
        </a:p>
      </dsp:txBody>
      <dsp:txXfrm>
        <a:off x="4202059" y="3352357"/>
        <a:ext cx="94607" cy="94607"/>
      </dsp:txXfrm>
    </dsp:sp>
    <dsp:sp modelId="{6A4B6A4F-582B-41AB-B2C4-EEA06ADCFCD2}">
      <dsp:nvSpPr>
        <dsp:cNvPr id="0" name=""/>
        <dsp:cNvSpPr/>
      </dsp:nvSpPr>
      <dsp:spPr>
        <a:xfrm>
          <a:off x="3936932" y="2506662"/>
          <a:ext cx="624860" cy="595332"/>
        </a:xfrm>
        <a:custGeom>
          <a:avLst/>
          <a:gdLst/>
          <a:ahLst/>
          <a:cxnLst/>
          <a:rect l="0" t="0" r="0" b="0"/>
          <a:pathLst>
            <a:path>
              <a:moveTo>
                <a:pt x="0" y="0"/>
              </a:moveTo>
              <a:lnTo>
                <a:pt x="312430" y="0"/>
              </a:lnTo>
              <a:lnTo>
                <a:pt x="312430" y="595332"/>
              </a:lnTo>
              <a:lnTo>
                <a:pt x="624860" y="595332"/>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422400">
            <a:lnSpc>
              <a:spcPct val="90000"/>
            </a:lnSpc>
            <a:spcBef>
              <a:spcPct val="0"/>
            </a:spcBef>
            <a:spcAft>
              <a:spcPct val="35000"/>
            </a:spcAft>
          </a:pPr>
          <a:endParaRPr lang="tr-TR" sz="3200" b="1" kern="1200">
            <a:latin typeface="Garamond" panose="02020404030301010803" pitchFamily="18" charset="0"/>
          </a:endParaRPr>
        </a:p>
      </dsp:txBody>
      <dsp:txXfrm>
        <a:off x="4227786" y="2782752"/>
        <a:ext cx="43152" cy="43152"/>
      </dsp:txXfrm>
    </dsp:sp>
    <dsp:sp modelId="{0547F275-F027-4A42-AC3A-41C19258A603}">
      <dsp:nvSpPr>
        <dsp:cNvPr id="0" name=""/>
        <dsp:cNvSpPr/>
      </dsp:nvSpPr>
      <dsp:spPr>
        <a:xfrm>
          <a:off x="3936932" y="1911330"/>
          <a:ext cx="624860" cy="595332"/>
        </a:xfrm>
        <a:custGeom>
          <a:avLst/>
          <a:gdLst/>
          <a:ahLst/>
          <a:cxnLst/>
          <a:rect l="0" t="0" r="0" b="0"/>
          <a:pathLst>
            <a:path>
              <a:moveTo>
                <a:pt x="0" y="595332"/>
              </a:moveTo>
              <a:lnTo>
                <a:pt x="312430" y="595332"/>
              </a:lnTo>
              <a:lnTo>
                <a:pt x="312430" y="0"/>
              </a:lnTo>
              <a:lnTo>
                <a:pt x="624860" y="0"/>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422400">
            <a:lnSpc>
              <a:spcPct val="90000"/>
            </a:lnSpc>
            <a:spcBef>
              <a:spcPct val="0"/>
            </a:spcBef>
            <a:spcAft>
              <a:spcPct val="35000"/>
            </a:spcAft>
          </a:pPr>
          <a:endParaRPr lang="tr-TR" sz="3200" b="1" kern="1200">
            <a:latin typeface="Garamond" panose="02020404030301010803" pitchFamily="18" charset="0"/>
          </a:endParaRPr>
        </a:p>
      </dsp:txBody>
      <dsp:txXfrm>
        <a:off x="4227786" y="2187419"/>
        <a:ext cx="43152" cy="43152"/>
      </dsp:txXfrm>
    </dsp:sp>
    <dsp:sp modelId="{F0DC2889-972D-4D36-B76F-1A1C7296C5AF}">
      <dsp:nvSpPr>
        <dsp:cNvPr id="0" name=""/>
        <dsp:cNvSpPr/>
      </dsp:nvSpPr>
      <dsp:spPr>
        <a:xfrm>
          <a:off x="3936932" y="720665"/>
          <a:ext cx="624860" cy="1785997"/>
        </a:xfrm>
        <a:custGeom>
          <a:avLst/>
          <a:gdLst/>
          <a:ahLst/>
          <a:cxnLst/>
          <a:rect l="0" t="0" r="0" b="0"/>
          <a:pathLst>
            <a:path>
              <a:moveTo>
                <a:pt x="0" y="1785997"/>
              </a:moveTo>
              <a:lnTo>
                <a:pt x="312430" y="1785997"/>
              </a:lnTo>
              <a:lnTo>
                <a:pt x="312430" y="0"/>
              </a:lnTo>
              <a:lnTo>
                <a:pt x="624860" y="0"/>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422400">
            <a:lnSpc>
              <a:spcPct val="90000"/>
            </a:lnSpc>
            <a:spcBef>
              <a:spcPct val="0"/>
            </a:spcBef>
            <a:spcAft>
              <a:spcPct val="35000"/>
            </a:spcAft>
          </a:pPr>
          <a:endParaRPr lang="tr-TR" sz="3200" b="1" kern="1200">
            <a:latin typeface="Garamond" panose="02020404030301010803" pitchFamily="18" charset="0"/>
          </a:endParaRPr>
        </a:p>
      </dsp:txBody>
      <dsp:txXfrm>
        <a:off x="4202059" y="1566360"/>
        <a:ext cx="94607" cy="94607"/>
      </dsp:txXfrm>
    </dsp:sp>
    <dsp:sp modelId="{A0416F46-7CB7-4319-9DDC-5056B05DC005}">
      <dsp:nvSpPr>
        <dsp:cNvPr id="0" name=""/>
        <dsp:cNvSpPr/>
      </dsp:nvSpPr>
      <dsp:spPr>
        <a:xfrm rot="16200000">
          <a:off x="954004" y="2030396"/>
          <a:ext cx="5013325" cy="95253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tr-TR" sz="3200" b="1" kern="1200">
              <a:latin typeface="Garamond" panose="02020404030301010803" pitchFamily="18" charset="0"/>
            </a:rPr>
            <a:t>Ortaçağ Felsefesi</a:t>
          </a:r>
        </a:p>
      </dsp:txBody>
      <dsp:txXfrm rot="16200000">
        <a:off x="954004" y="2030396"/>
        <a:ext cx="5013325" cy="952531"/>
      </dsp:txXfrm>
    </dsp:sp>
    <dsp:sp modelId="{542B0F15-9451-403E-AFAB-AD07CF790DE6}">
      <dsp:nvSpPr>
        <dsp:cNvPr id="0" name=""/>
        <dsp:cNvSpPr/>
      </dsp:nvSpPr>
      <dsp:spPr>
        <a:xfrm>
          <a:off x="4561793" y="244399"/>
          <a:ext cx="3652030" cy="95253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tr-TR" sz="3200" b="1" kern="1200">
              <a:latin typeface="Garamond" panose="02020404030301010803" pitchFamily="18" charset="0"/>
            </a:rPr>
            <a:t>Hristiyan Felsefesi</a:t>
          </a:r>
        </a:p>
      </dsp:txBody>
      <dsp:txXfrm>
        <a:off x="4561793" y="244399"/>
        <a:ext cx="3652030" cy="952531"/>
      </dsp:txXfrm>
    </dsp:sp>
    <dsp:sp modelId="{7F9EF90C-4A07-46C3-9B78-DFC24AFBB02F}">
      <dsp:nvSpPr>
        <dsp:cNvPr id="0" name=""/>
        <dsp:cNvSpPr/>
      </dsp:nvSpPr>
      <dsp:spPr>
        <a:xfrm>
          <a:off x="4561793" y="1435064"/>
          <a:ext cx="3608821" cy="95253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tr-TR" sz="3200" b="1" kern="1200">
              <a:latin typeface="Garamond" panose="02020404030301010803" pitchFamily="18" charset="0"/>
            </a:rPr>
            <a:t>İslam Felsefesi</a:t>
          </a:r>
        </a:p>
      </dsp:txBody>
      <dsp:txXfrm>
        <a:off x="4561793" y="1435064"/>
        <a:ext cx="3608821" cy="952531"/>
      </dsp:txXfrm>
    </dsp:sp>
    <dsp:sp modelId="{4E60FB0E-EE00-4CB3-84A1-37717FA0405E}">
      <dsp:nvSpPr>
        <dsp:cNvPr id="0" name=""/>
        <dsp:cNvSpPr/>
      </dsp:nvSpPr>
      <dsp:spPr>
        <a:xfrm>
          <a:off x="4561793" y="2625728"/>
          <a:ext cx="3617912" cy="95253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tr-TR" sz="3200" b="1" kern="1200">
              <a:latin typeface="Garamond" panose="02020404030301010803" pitchFamily="18" charset="0"/>
            </a:rPr>
            <a:t>Yahudi Felsefesi</a:t>
          </a:r>
        </a:p>
      </dsp:txBody>
      <dsp:txXfrm>
        <a:off x="4561793" y="2625728"/>
        <a:ext cx="3617912" cy="952531"/>
      </dsp:txXfrm>
    </dsp:sp>
    <dsp:sp modelId="{300BAFEF-1F6A-4FB9-9A3B-B75C2232221E}">
      <dsp:nvSpPr>
        <dsp:cNvPr id="0" name=""/>
        <dsp:cNvSpPr/>
      </dsp:nvSpPr>
      <dsp:spPr>
        <a:xfrm>
          <a:off x="4561793" y="3816393"/>
          <a:ext cx="3599698" cy="95253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tr-TR" sz="3200" b="1" kern="1200">
              <a:latin typeface="Garamond" panose="02020404030301010803" pitchFamily="18" charset="0"/>
            </a:rPr>
            <a:t>Bizans Felsefesi</a:t>
          </a:r>
        </a:p>
      </dsp:txBody>
      <dsp:txXfrm>
        <a:off x="4561793" y="3816393"/>
        <a:ext cx="3599698" cy="952531"/>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49CC99A-97A4-40AE-BB1C-D1404A08C969}">
      <dsp:nvSpPr>
        <dsp:cNvPr id="0" name=""/>
        <dsp:cNvSpPr/>
      </dsp:nvSpPr>
      <dsp:spPr>
        <a:xfrm>
          <a:off x="6102583" y="4396188"/>
          <a:ext cx="470812" cy="1345689"/>
        </a:xfrm>
        <a:custGeom>
          <a:avLst/>
          <a:gdLst/>
          <a:ahLst/>
          <a:cxnLst/>
          <a:rect l="0" t="0" r="0" b="0"/>
          <a:pathLst>
            <a:path>
              <a:moveTo>
                <a:pt x="0" y="0"/>
              </a:moveTo>
              <a:lnTo>
                <a:pt x="129367" y="0"/>
              </a:lnTo>
              <a:lnTo>
                <a:pt x="129367" y="739523"/>
              </a:lnTo>
              <a:lnTo>
                <a:pt x="258734" y="739523"/>
              </a:lnTo>
            </a:path>
          </a:pathLst>
        </a:custGeom>
        <a:noFill/>
        <a:ln w="25400" cap="flat" cmpd="sng" algn="ctr">
          <a:solidFill>
            <a:srgbClr val="4F81BD">
              <a:shade val="80000"/>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00100">
            <a:lnSpc>
              <a:spcPct val="90000"/>
            </a:lnSpc>
            <a:spcBef>
              <a:spcPct val="0"/>
            </a:spcBef>
            <a:spcAft>
              <a:spcPct val="35000"/>
            </a:spcAft>
            <a:buNone/>
          </a:pPr>
          <a:endParaRPr lang="tr-TR" sz="1800" kern="1200">
            <a:solidFill>
              <a:sysClr val="windowText" lastClr="000000">
                <a:hueOff val="0"/>
                <a:satOff val="0"/>
                <a:lumOff val="0"/>
                <a:alphaOff val="0"/>
              </a:sysClr>
            </a:solidFill>
            <a:latin typeface="Garamond" panose="02020404030301010803" pitchFamily="18" charset="0"/>
            <a:ea typeface="+mn-ea"/>
            <a:cs typeface="+mn-cs"/>
          </a:endParaRPr>
        </a:p>
      </dsp:txBody>
      <dsp:txXfrm>
        <a:off x="6302347" y="5033391"/>
        <a:ext cx="71283" cy="71283"/>
      </dsp:txXfrm>
    </dsp:sp>
    <dsp:sp modelId="{AB4C2A18-0E20-4782-9390-EF49D35B245F}">
      <dsp:nvSpPr>
        <dsp:cNvPr id="0" name=""/>
        <dsp:cNvSpPr/>
      </dsp:nvSpPr>
      <dsp:spPr>
        <a:xfrm>
          <a:off x="6102583" y="4396188"/>
          <a:ext cx="470812" cy="448563"/>
        </a:xfrm>
        <a:custGeom>
          <a:avLst/>
          <a:gdLst/>
          <a:ahLst/>
          <a:cxnLst/>
          <a:rect l="0" t="0" r="0" b="0"/>
          <a:pathLst>
            <a:path>
              <a:moveTo>
                <a:pt x="0" y="0"/>
              </a:moveTo>
              <a:lnTo>
                <a:pt x="129367" y="0"/>
              </a:lnTo>
              <a:lnTo>
                <a:pt x="129367" y="246507"/>
              </a:lnTo>
              <a:lnTo>
                <a:pt x="258734" y="246507"/>
              </a:lnTo>
            </a:path>
          </a:pathLst>
        </a:custGeom>
        <a:noFill/>
        <a:ln w="25400" cap="flat" cmpd="sng" algn="ctr">
          <a:solidFill>
            <a:srgbClr val="4F81BD">
              <a:shade val="80000"/>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00100">
            <a:lnSpc>
              <a:spcPct val="90000"/>
            </a:lnSpc>
            <a:spcBef>
              <a:spcPct val="0"/>
            </a:spcBef>
            <a:spcAft>
              <a:spcPct val="35000"/>
            </a:spcAft>
            <a:buNone/>
          </a:pPr>
          <a:endParaRPr lang="tr-TR" sz="1800" kern="1200">
            <a:solidFill>
              <a:sysClr val="windowText" lastClr="000000">
                <a:hueOff val="0"/>
                <a:satOff val="0"/>
                <a:lumOff val="0"/>
                <a:alphaOff val="0"/>
              </a:sysClr>
            </a:solidFill>
            <a:latin typeface="Garamond" panose="02020404030301010803" pitchFamily="18" charset="0"/>
            <a:ea typeface="+mn-ea"/>
            <a:cs typeface="+mn-cs"/>
          </a:endParaRPr>
        </a:p>
      </dsp:txBody>
      <dsp:txXfrm>
        <a:off x="6321731" y="4604212"/>
        <a:ext cx="32514" cy="32514"/>
      </dsp:txXfrm>
    </dsp:sp>
    <dsp:sp modelId="{9459952D-D6A3-4432-93F4-7397C3B4AFD2}">
      <dsp:nvSpPr>
        <dsp:cNvPr id="0" name=""/>
        <dsp:cNvSpPr/>
      </dsp:nvSpPr>
      <dsp:spPr>
        <a:xfrm>
          <a:off x="6102583" y="3947625"/>
          <a:ext cx="470812" cy="448563"/>
        </a:xfrm>
        <a:custGeom>
          <a:avLst/>
          <a:gdLst/>
          <a:ahLst/>
          <a:cxnLst/>
          <a:rect l="0" t="0" r="0" b="0"/>
          <a:pathLst>
            <a:path>
              <a:moveTo>
                <a:pt x="0" y="246507"/>
              </a:moveTo>
              <a:lnTo>
                <a:pt x="129367" y="246507"/>
              </a:lnTo>
              <a:lnTo>
                <a:pt x="129367" y="0"/>
              </a:lnTo>
              <a:lnTo>
                <a:pt x="258734" y="0"/>
              </a:lnTo>
            </a:path>
          </a:pathLst>
        </a:custGeom>
        <a:noFill/>
        <a:ln w="25400" cap="flat" cmpd="sng" algn="ctr">
          <a:solidFill>
            <a:srgbClr val="4F81BD">
              <a:shade val="80000"/>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00100">
            <a:lnSpc>
              <a:spcPct val="90000"/>
            </a:lnSpc>
            <a:spcBef>
              <a:spcPct val="0"/>
            </a:spcBef>
            <a:spcAft>
              <a:spcPct val="35000"/>
            </a:spcAft>
            <a:buNone/>
          </a:pPr>
          <a:endParaRPr lang="tr-TR" sz="1800" kern="1200">
            <a:solidFill>
              <a:sysClr val="windowText" lastClr="000000">
                <a:hueOff val="0"/>
                <a:satOff val="0"/>
                <a:lumOff val="0"/>
                <a:alphaOff val="0"/>
              </a:sysClr>
            </a:solidFill>
            <a:latin typeface="Garamond" panose="02020404030301010803" pitchFamily="18" charset="0"/>
            <a:ea typeface="+mn-ea"/>
            <a:cs typeface="+mn-cs"/>
          </a:endParaRPr>
        </a:p>
      </dsp:txBody>
      <dsp:txXfrm>
        <a:off x="6321731" y="4155649"/>
        <a:ext cx="32514" cy="32514"/>
      </dsp:txXfrm>
    </dsp:sp>
    <dsp:sp modelId="{A64299CB-9082-492B-84A5-977D542F6CA7}">
      <dsp:nvSpPr>
        <dsp:cNvPr id="0" name=""/>
        <dsp:cNvSpPr/>
      </dsp:nvSpPr>
      <dsp:spPr>
        <a:xfrm>
          <a:off x="6102583" y="3050498"/>
          <a:ext cx="470812" cy="1345689"/>
        </a:xfrm>
        <a:custGeom>
          <a:avLst/>
          <a:gdLst/>
          <a:ahLst/>
          <a:cxnLst/>
          <a:rect l="0" t="0" r="0" b="0"/>
          <a:pathLst>
            <a:path>
              <a:moveTo>
                <a:pt x="0" y="739523"/>
              </a:moveTo>
              <a:lnTo>
                <a:pt x="129367" y="739523"/>
              </a:lnTo>
              <a:lnTo>
                <a:pt x="129367" y="0"/>
              </a:lnTo>
              <a:lnTo>
                <a:pt x="258734" y="0"/>
              </a:lnTo>
            </a:path>
          </a:pathLst>
        </a:custGeom>
        <a:noFill/>
        <a:ln w="25400" cap="flat" cmpd="sng" algn="ctr">
          <a:solidFill>
            <a:srgbClr val="4F81BD">
              <a:shade val="80000"/>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00100">
            <a:lnSpc>
              <a:spcPct val="90000"/>
            </a:lnSpc>
            <a:spcBef>
              <a:spcPct val="0"/>
            </a:spcBef>
            <a:spcAft>
              <a:spcPct val="35000"/>
            </a:spcAft>
            <a:buNone/>
          </a:pPr>
          <a:endParaRPr lang="tr-TR" sz="1800" kern="1200">
            <a:solidFill>
              <a:sysClr val="windowText" lastClr="000000">
                <a:hueOff val="0"/>
                <a:satOff val="0"/>
                <a:lumOff val="0"/>
                <a:alphaOff val="0"/>
              </a:sysClr>
            </a:solidFill>
            <a:latin typeface="Garamond" panose="02020404030301010803" pitchFamily="18" charset="0"/>
            <a:ea typeface="+mn-ea"/>
            <a:cs typeface="+mn-cs"/>
          </a:endParaRPr>
        </a:p>
      </dsp:txBody>
      <dsp:txXfrm>
        <a:off x="6302347" y="3687701"/>
        <a:ext cx="71283" cy="71283"/>
      </dsp:txXfrm>
    </dsp:sp>
    <dsp:sp modelId="{F14093D0-9FF3-40F4-A302-DFEE5C20C9F3}">
      <dsp:nvSpPr>
        <dsp:cNvPr id="0" name=""/>
        <dsp:cNvSpPr/>
      </dsp:nvSpPr>
      <dsp:spPr>
        <a:xfrm>
          <a:off x="3277710" y="2826216"/>
          <a:ext cx="470812" cy="1569971"/>
        </a:xfrm>
        <a:custGeom>
          <a:avLst/>
          <a:gdLst/>
          <a:ahLst/>
          <a:cxnLst/>
          <a:rect l="0" t="0" r="0" b="0"/>
          <a:pathLst>
            <a:path>
              <a:moveTo>
                <a:pt x="0" y="0"/>
              </a:moveTo>
              <a:lnTo>
                <a:pt x="129367" y="0"/>
              </a:lnTo>
              <a:lnTo>
                <a:pt x="129367" y="862777"/>
              </a:lnTo>
              <a:lnTo>
                <a:pt x="258734" y="862777"/>
              </a:lnTo>
            </a:path>
          </a:pathLst>
        </a:custGeom>
        <a:noFill/>
        <a:ln w="25400" cap="flat" cmpd="sng" algn="ctr">
          <a:solidFill>
            <a:srgbClr val="4F81BD">
              <a:shade val="60000"/>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00100">
            <a:lnSpc>
              <a:spcPct val="90000"/>
            </a:lnSpc>
            <a:spcBef>
              <a:spcPct val="0"/>
            </a:spcBef>
            <a:spcAft>
              <a:spcPct val="35000"/>
            </a:spcAft>
            <a:buNone/>
          </a:pPr>
          <a:endParaRPr lang="tr-TR" sz="1800" kern="1200">
            <a:solidFill>
              <a:sysClr val="windowText" lastClr="000000">
                <a:hueOff val="0"/>
                <a:satOff val="0"/>
                <a:lumOff val="0"/>
                <a:alphaOff val="0"/>
              </a:sysClr>
            </a:solidFill>
            <a:latin typeface="Garamond" panose="02020404030301010803" pitchFamily="18" charset="0"/>
            <a:ea typeface="+mn-ea"/>
            <a:cs typeface="+mn-cs"/>
          </a:endParaRPr>
        </a:p>
      </dsp:txBody>
      <dsp:txXfrm>
        <a:off x="3472140" y="3570226"/>
        <a:ext cx="81952" cy="81952"/>
      </dsp:txXfrm>
    </dsp:sp>
    <dsp:sp modelId="{AF223545-2B7C-4039-A07E-BBB2679E4C88}">
      <dsp:nvSpPr>
        <dsp:cNvPr id="0" name=""/>
        <dsp:cNvSpPr/>
      </dsp:nvSpPr>
      <dsp:spPr>
        <a:xfrm>
          <a:off x="6102583" y="1256245"/>
          <a:ext cx="470812" cy="897126"/>
        </a:xfrm>
        <a:custGeom>
          <a:avLst/>
          <a:gdLst/>
          <a:ahLst/>
          <a:cxnLst/>
          <a:rect l="0" t="0" r="0" b="0"/>
          <a:pathLst>
            <a:path>
              <a:moveTo>
                <a:pt x="0" y="0"/>
              </a:moveTo>
              <a:lnTo>
                <a:pt x="129367" y="0"/>
              </a:lnTo>
              <a:lnTo>
                <a:pt x="129367" y="493015"/>
              </a:lnTo>
              <a:lnTo>
                <a:pt x="258734" y="493015"/>
              </a:lnTo>
            </a:path>
          </a:pathLst>
        </a:custGeom>
        <a:noFill/>
        <a:ln w="25400" cap="flat" cmpd="sng" algn="ctr">
          <a:solidFill>
            <a:srgbClr val="4F81BD">
              <a:shade val="80000"/>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00100">
            <a:lnSpc>
              <a:spcPct val="90000"/>
            </a:lnSpc>
            <a:spcBef>
              <a:spcPct val="0"/>
            </a:spcBef>
            <a:spcAft>
              <a:spcPct val="35000"/>
            </a:spcAft>
            <a:buNone/>
          </a:pPr>
          <a:endParaRPr lang="tr-TR" sz="1800" kern="1200">
            <a:solidFill>
              <a:sysClr val="windowText" lastClr="000000">
                <a:hueOff val="0"/>
                <a:satOff val="0"/>
                <a:lumOff val="0"/>
                <a:alphaOff val="0"/>
              </a:sysClr>
            </a:solidFill>
            <a:latin typeface="Garamond" panose="02020404030301010803" pitchFamily="18" charset="0"/>
            <a:ea typeface="+mn-ea"/>
            <a:cs typeface="+mn-cs"/>
          </a:endParaRPr>
        </a:p>
      </dsp:txBody>
      <dsp:txXfrm>
        <a:off x="6312660" y="1679479"/>
        <a:ext cx="50658" cy="50658"/>
      </dsp:txXfrm>
    </dsp:sp>
    <dsp:sp modelId="{0ED82471-8BE8-4C99-8DD4-8D5F87C1A68C}">
      <dsp:nvSpPr>
        <dsp:cNvPr id="0" name=""/>
        <dsp:cNvSpPr/>
      </dsp:nvSpPr>
      <dsp:spPr>
        <a:xfrm>
          <a:off x="6102583" y="1210525"/>
          <a:ext cx="470812" cy="91440"/>
        </a:xfrm>
        <a:custGeom>
          <a:avLst/>
          <a:gdLst/>
          <a:ahLst/>
          <a:cxnLst/>
          <a:rect l="0" t="0" r="0" b="0"/>
          <a:pathLst>
            <a:path>
              <a:moveTo>
                <a:pt x="0" y="45720"/>
              </a:moveTo>
              <a:lnTo>
                <a:pt x="258734" y="45720"/>
              </a:lnTo>
            </a:path>
          </a:pathLst>
        </a:custGeom>
        <a:noFill/>
        <a:ln w="25400" cap="flat" cmpd="sng" algn="ctr">
          <a:solidFill>
            <a:srgbClr val="4F81BD">
              <a:shade val="80000"/>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00100">
            <a:lnSpc>
              <a:spcPct val="90000"/>
            </a:lnSpc>
            <a:spcBef>
              <a:spcPct val="0"/>
            </a:spcBef>
            <a:spcAft>
              <a:spcPct val="35000"/>
            </a:spcAft>
            <a:buNone/>
          </a:pPr>
          <a:endParaRPr lang="tr-TR" sz="1800" kern="1200">
            <a:solidFill>
              <a:sysClr val="windowText" lastClr="000000">
                <a:hueOff val="0"/>
                <a:satOff val="0"/>
                <a:lumOff val="0"/>
                <a:alphaOff val="0"/>
              </a:sysClr>
            </a:solidFill>
            <a:latin typeface="Garamond" panose="02020404030301010803" pitchFamily="18" charset="0"/>
            <a:ea typeface="+mn-ea"/>
            <a:cs typeface="+mn-cs"/>
          </a:endParaRPr>
        </a:p>
      </dsp:txBody>
      <dsp:txXfrm>
        <a:off x="6326218" y="1244475"/>
        <a:ext cx="23540" cy="23540"/>
      </dsp:txXfrm>
    </dsp:sp>
    <dsp:sp modelId="{F3900DE2-D7DE-4152-AA3C-25ABD04B961F}">
      <dsp:nvSpPr>
        <dsp:cNvPr id="0" name=""/>
        <dsp:cNvSpPr/>
      </dsp:nvSpPr>
      <dsp:spPr>
        <a:xfrm>
          <a:off x="6102583" y="359118"/>
          <a:ext cx="470812" cy="897126"/>
        </a:xfrm>
        <a:custGeom>
          <a:avLst/>
          <a:gdLst/>
          <a:ahLst/>
          <a:cxnLst/>
          <a:rect l="0" t="0" r="0" b="0"/>
          <a:pathLst>
            <a:path>
              <a:moveTo>
                <a:pt x="0" y="493015"/>
              </a:moveTo>
              <a:lnTo>
                <a:pt x="129367" y="493015"/>
              </a:lnTo>
              <a:lnTo>
                <a:pt x="129367" y="0"/>
              </a:lnTo>
              <a:lnTo>
                <a:pt x="258734" y="0"/>
              </a:lnTo>
            </a:path>
          </a:pathLst>
        </a:custGeom>
        <a:noFill/>
        <a:ln w="25400" cap="flat" cmpd="sng" algn="ctr">
          <a:solidFill>
            <a:srgbClr val="4F81BD">
              <a:shade val="80000"/>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00100">
            <a:lnSpc>
              <a:spcPct val="90000"/>
            </a:lnSpc>
            <a:spcBef>
              <a:spcPct val="0"/>
            </a:spcBef>
            <a:spcAft>
              <a:spcPct val="35000"/>
            </a:spcAft>
            <a:buNone/>
          </a:pPr>
          <a:endParaRPr lang="tr-TR" sz="1800" kern="1200">
            <a:solidFill>
              <a:sysClr val="windowText" lastClr="000000">
                <a:hueOff val="0"/>
                <a:satOff val="0"/>
                <a:lumOff val="0"/>
                <a:alphaOff val="0"/>
              </a:sysClr>
            </a:solidFill>
            <a:latin typeface="Garamond" panose="02020404030301010803" pitchFamily="18" charset="0"/>
            <a:ea typeface="+mn-ea"/>
            <a:cs typeface="+mn-cs"/>
          </a:endParaRPr>
        </a:p>
      </dsp:txBody>
      <dsp:txXfrm>
        <a:off x="6312660" y="782352"/>
        <a:ext cx="50658" cy="50658"/>
      </dsp:txXfrm>
    </dsp:sp>
    <dsp:sp modelId="{F987BA29-E6CC-42FB-A86F-2A13AD43F8BF}">
      <dsp:nvSpPr>
        <dsp:cNvPr id="0" name=""/>
        <dsp:cNvSpPr/>
      </dsp:nvSpPr>
      <dsp:spPr>
        <a:xfrm>
          <a:off x="3277710" y="1256245"/>
          <a:ext cx="470812" cy="1569971"/>
        </a:xfrm>
        <a:custGeom>
          <a:avLst/>
          <a:gdLst/>
          <a:ahLst/>
          <a:cxnLst/>
          <a:rect l="0" t="0" r="0" b="0"/>
          <a:pathLst>
            <a:path>
              <a:moveTo>
                <a:pt x="0" y="862777"/>
              </a:moveTo>
              <a:lnTo>
                <a:pt x="129367" y="862777"/>
              </a:lnTo>
              <a:lnTo>
                <a:pt x="129367" y="0"/>
              </a:lnTo>
              <a:lnTo>
                <a:pt x="258734" y="0"/>
              </a:lnTo>
            </a:path>
          </a:pathLst>
        </a:custGeom>
        <a:noFill/>
        <a:ln w="25400" cap="flat" cmpd="sng" algn="ctr">
          <a:solidFill>
            <a:srgbClr val="4F81BD">
              <a:shade val="60000"/>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00100">
            <a:lnSpc>
              <a:spcPct val="90000"/>
            </a:lnSpc>
            <a:spcBef>
              <a:spcPct val="0"/>
            </a:spcBef>
            <a:spcAft>
              <a:spcPct val="35000"/>
            </a:spcAft>
            <a:buNone/>
          </a:pPr>
          <a:endParaRPr lang="tr-TR" sz="1800" kern="1200">
            <a:solidFill>
              <a:sysClr val="windowText" lastClr="000000">
                <a:hueOff val="0"/>
                <a:satOff val="0"/>
                <a:lumOff val="0"/>
                <a:alphaOff val="0"/>
              </a:sysClr>
            </a:solidFill>
            <a:latin typeface="Garamond" panose="02020404030301010803" pitchFamily="18" charset="0"/>
            <a:ea typeface="+mn-ea"/>
            <a:cs typeface="+mn-cs"/>
          </a:endParaRPr>
        </a:p>
      </dsp:txBody>
      <dsp:txXfrm>
        <a:off x="3472140" y="2000254"/>
        <a:ext cx="81952" cy="81952"/>
      </dsp:txXfrm>
    </dsp:sp>
    <dsp:sp modelId="{A90500B9-0F21-4E90-B1C9-D0D8D1025E4C}">
      <dsp:nvSpPr>
        <dsp:cNvPr id="0" name=""/>
        <dsp:cNvSpPr/>
      </dsp:nvSpPr>
      <dsp:spPr>
        <a:xfrm rot="16200000">
          <a:off x="888256" y="2467366"/>
          <a:ext cx="4061207" cy="717701"/>
        </a:xfrm>
        <a:prstGeom prst="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buNone/>
          </a:pPr>
          <a:r>
            <a:rPr lang="tr-TR" sz="2400" b="1" kern="1200" dirty="0">
              <a:solidFill>
                <a:sysClr val="window" lastClr="FFFFFF"/>
              </a:solidFill>
              <a:latin typeface="Garamond" panose="02020404030301010803" pitchFamily="18" charset="0"/>
              <a:ea typeface="+mn-ea"/>
              <a:cs typeface="+mn-cs"/>
            </a:rPr>
            <a:t>Ortaçağ Hristiyan Felsefesi</a:t>
          </a:r>
        </a:p>
      </dsp:txBody>
      <dsp:txXfrm rot="16200000">
        <a:off x="888256" y="2467366"/>
        <a:ext cx="4061207" cy="717701"/>
      </dsp:txXfrm>
    </dsp:sp>
    <dsp:sp modelId="{5436CC21-4CB2-4DAF-9DD3-C8FEEBE81376}">
      <dsp:nvSpPr>
        <dsp:cNvPr id="0" name=""/>
        <dsp:cNvSpPr/>
      </dsp:nvSpPr>
      <dsp:spPr>
        <a:xfrm>
          <a:off x="3748522" y="897394"/>
          <a:ext cx="2354060" cy="717701"/>
        </a:xfrm>
        <a:prstGeom prst="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100000"/>
            </a:lnSpc>
            <a:spcBef>
              <a:spcPct val="0"/>
            </a:spcBef>
            <a:spcAft>
              <a:spcPts val="0"/>
            </a:spcAft>
            <a:buNone/>
          </a:pPr>
          <a:r>
            <a:rPr lang="tr-TR" sz="1800" kern="1200" dirty="0">
              <a:solidFill>
                <a:sysClr val="window" lastClr="FFFFFF"/>
              </a:solidFill>
              <a:latin typeface="Garamond" panose="02020404030301010803" pitchFamily="18" charset="0"/>
              <a:ea typeface="+mn-ea"/>
              <a:cs typeface="+mn-cs"/>
            </a:rPr>
            <a:t>Patristik Felsefe</a:t>
          </a:r>
        </a:p>
        <a:p>
          <a:pPr lvl="0" algn="ctr" defTabSz="800100">
            <a:lnSpc>
              <a:spcPct val="90000"/>
            </a:lnSpc>
            <a:spcBef>
              <a:spcPct val="0"/>
            </a:spcBef>
            <a:spcAft>
              <a:spcPct val="35000"/>
            </a:spcAft>
            <a:buNone/>
          </a:pPr>
          <a:r>
            <a:rPr lang="tr-TR" sz="1800" kern="1200" dirty="0">
              <a:solidFill>
                <a:sysClr val="window" lastClr="FFFFFF"/>
              </a:solidFill>
              <a:latin typeface="Garamond" panose="02020404030301010803" pitchFamily="18" charset="0"/>
              <a:ea typeface="+mn-ea"/>
              <a:cs typeface="+mn-cs"/>
            </a:rPr>
            <a:t>İ.S. 0-500</a:t>
          </a:r>
        </a:p>
      </dsp:txBody>
      <dsp:txXfrm>
        <a:off x="3748522" y="897394"/>
        <a:ext cx="2354060" cy="717701"/>
      </dsp:txXfrm>
    </dsp:sp>
    <dsp:sp modelId="{C1ED0FF9-D4DE-40A2-B755-83D4381C63F6}">
      <dsp:nvSpPr>
        <dsp:cNvPr id="0" name=""/>
        <dsp:cNvSpPr/>
      </dsp:nvSpPr>
      <dsp:spPr>
        <a:xfrm>
          <a:off x="6573395" y="268"/>
          <a:ext cx="2354060" cy="717701"/>
        </a:xfrm>
        <a:prstGeom prst="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100000"/>
            </a:lnSpc>
            <a:spcBef>
              <a:spcPct val="0"/>
            </a:spcBef>
            <a:spcAft>
              <a:spcPts val="0"/>
            </a:spcAft>
            <a:buNone/>
          </a:pPr>
          <a:r>
            <a:rPr lang="tr-TR" sz="1800" kern="1200">
              <a:solidFill>
                <a:sysClr val="window" lastClr="FFFFFF"/>
              </a:solidFill>
              <a:latin typeface="Garamond" panose="02020404030301010803" pitchFamily="18" charset="0"/>
              <a:ea typeface="+mn-ea"/>
              <a:cs typeface="+mn-cs"/>
            </a:rPr>
            <a:t>İlk Dönem</a:t>
          </a:r>
        </a:p>
        <a:p>
          <a:pPr lvl="0" algn="ctr" defTabSz="800100">
            <a:lnSpc>
              <a:spcPct val="100000"/>
            </a:lnSpc>
            <a:spcBef>
              <a:spcPct val="0"/>
            </a:spcBef>
            <a:spcAft>
              <a:spcPts val="0"/>
            </a:spcAft>
            <a:buNone/>
          </a:pPr>
          <a:r>
            <a:rPr lang="tr-TR" sz="1800" kern="1200">
              <a:solidFill>
                <a:sysClr val="window" lastClr="FFFFFF"/>
              </a:solidFill>
              <a:latin typeface="Garamond" panose="02020404030301010803" pitchFamily="18" charset="0"/>
              <a:ea typeface="+mn-ea"/>
              <a:cs typeface="+mn-cs"/>
            </a:rPr>
            <a:t>I. Yüzyıldan II. Yüzyıla</a:t>
          </a:r>
        </a:p>
      </dsp:txBody>
      <dsp:txXfrm>
        <a:off x="6573395" y="268"/>
        <a:ext cx="2354060" cy="717701"/>
      </dsp:txXfrm>
    </dsp:sp>
    <dsp:sp modelId="{A9E8F47A-B341-494F-B907-0F52D1667097}">
      <dsp:nvSpPr>
        <dsp:cNvPr id="0" name=""/>
        <dsp:cNvSpPr/>
      </dsp:nvSpPr>
      <dsp:spPr>
        <a:xfrm>
          <a:off x="6573395" y="897394"/>
          <a:ext cx="2354060" cy="717701"/>
        </a:xfrm>
        <a:prstGeom prst="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100000"/>
            </a:lnSpc>
            <a:spcBef>
              <a:spcPct val="0"/>
            </a:spcBef>
            <a:spcAft>
              <a:spcPts val="0"/>
            </a:spcAft>
            <a:buNone/>
          </a:pPr>
          <a:r>
            <a:rPr lang="tr-TR" sz="1800" kern="1200">
              <a:solidFill>
                <a:sysClr val="window" lastClr="FFFFFF"/>
              </a:solidFill>
              <a:latin typeface="Garamond" panose="02020404030301010803" pitchFamily="18" charset="0"/>
              <a:ea typeface="+mn-ea"/>
              <a:cs typeface="+mn-cs"/>
            </a:rPr>
            <a:t>Altın Çağ</a:t>
          </a:r>
        </a:p>
        <a:p>
          <a:pPr lvl="0" algn="ctr" defTabSz="800100">
            <a:lnSpc>
              <a:spcPct val="100000"/>
            </a:lnSpc>
            <a:spcBef>
              <a:spcPct val="0"/>
            </a:spcBef>
            <a:spcAft>
              <a:spcPts val="0"/>
            </a:spcAft>
            <a:buNone/>
          </a:pPr>
          <a:r>
            <a:rPr lang="tr-TR" sz="1800" kern="1200">
              <a:solidFill>
                <a:sysClr val="window" lastClr="FFFFFF"/>
              </a:solidFill>
              <a:latin typeface="Garamond" panose="02020404030301010803" pitchFamily="18" charset="0"/>
              <a:ea typeface="+mn-ea"/>
              <a:cs typeface="+mn-cs"/>
            </a:rPr>
            <a:t>200-450</a:t>
          </a:r>
        </a:p>
      </dsp:txBody>
      <dsp:txXfrm>
        <a:off x="6573395" y="897394"/>
        <a:ext cx="2354060" cy="717701"/>
      </dsp:txXfrm>
    </dsp:sp>
    <dsp:sp modelId="{7BB6C7CE-3DE6-4177-A100-1286D050B9B2}">
      <dsp:nvSpPr>
        <dsp:cNvPr id="0" name=""/>
        <dsp:cNvSpPr/>
      </dsp:nvSpPr>
      <dsp:spPr>
        <a:xfrm>
          <a:off x="6573395" y="1794521"/>
          <a:ext cx="2354060" cy="717701"/>
        </a:xfrm>
        <a:prstGeom prst="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buNone/>
          </a:pPr>
          <a:r>
            <a:rPr lang="tr-TR" sz="1800" kern="1200">
              <a:solidFill>
                <a:sysClr val="window" lastClr="FFFFFF"/>
              </a:solidFill>
              <a:latin typeface="Garamond" panose="02020404030301010803" pitchFamily="18" charset="0"/>
              <a:ea typeface="+mn-ea"/>
              <a:cs typeface="+mn-cs"/>
            </a:rPr>
            <a:t>Gerileme Dönemi</a:t>
          </a:r>
        </a:p>
        <a:p>
          <a:pPr lvl="0" algn="ctr" defTabSz="800100">
            <a:lnSpc>
              <a:spcPct val="90000"/>
            </a:lnSpc>
            <a:spcBef>
              <a:spcPct val="0"/>
            </a:spcBef>
            <a:spcAft>
              <a:spcPct val="35000"/>
            </a:spcAft>
            <a:buNone/>
          </a:pPr>
          <a:r>
            <a:rPr lang="tr-TR" sz="1800" kern="1200">
              <a:solidFill>
                <a:sysClr val="window" lastClr="FFFFFF"/>
              </a:solidFill>
              <a:latin typeface="Garamond" panose="02020404030301010803" pitchFamily="18" charset="0"/>
              <a:ea typeface="+mn-ea"/>
              <a:cs typeface="+mn-cs"/>
            </a:rPr>
            <a:t>450'den 8.Yüzyıla </a:t>
          </a:r>
        </a:p>
      </dsp:txBody>
      <dsp:txXfrm>
        <a:off x="6573395" y="1794521"/>
        <a:ext cx="2354060" cy="717701"/>
      </dsp:txXfrm>
    </dsp:sp>
    <dsp:sp modelId="{7D5A5F57-3F99-4907-9D66-85EA13A94368}">
      <dsp:nvSpPr>
        <dsp:cNvPr id="0" name=""/>
        <dsp:cNvSpPr/>
      </dsp:nvSpPr>
      <dsp:spPr>
        <a:xfrm>
          <a:off x="3748522" y="4037337"/>
          <a:ext cx="2354060" cy="717701"/>
        </a:xfrm>
        <a:prstGeom prst="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buNone/>
          </a:pPr>
          <a:r>
            <a:rPr lang="tr-TR" sz="1800" kern="1200">
              <a:solidFill>
                <a:sysClr val="window" lastClr="FFFFFF"/>
              </a:solidFill>
              <a:latin typeface="Garamond" panose="02020404030301010803" pitchFamily="18" charset="0"/>
              <a:ea typeface="+mn-ea"/>
              <a:cs typeface="+mn-cs"/>
            </a:rPr>
            <a:t>Skolastik Felsefe</a:t>
          </a:r>
        </a:p>
      </dsp:txBody>
      <dsp:txXfrm>
        <a:off x="3748522" y="4037337"/>
        <a:ext cx="2354060" cy="717701"/>
      </dsp:txXfrm>
    </dsp:sp>
    <dsp:sp modelId="{B1FAB0F5-551A-4321-B278-875ECF29703A}">
      <dsp:nvSpPr>
        <dsp:cNvPr id="0" name=""/>
        <dsp:cNvSpPr/>
      </dsp:nvSpPr>
      <dsp:spPr>
        <a:xfrm>
          <a:off x="6573395" y="2691647"/>
          <a:ext cx="2354060" cy="717701"/>
        </a:xfrm>
        <a:prstGeom prst="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100000"/>
            </a:lnSpc>
            <a:spcBef>
              <a:spcPct val="0"/>
            </a:spcBef>
            <a:spcAft>
              <a:spcPts val="0"/>
            </a:spcAft>
            <a:buNone/>
          </a:pPr>
          <a:r>
            <a:rPr lang="tr-TR" sz="1800" kern="1200">
              <a:solidFill>
                <a:sysClr val="window" lastClr="FFFFFF"/>
              </a:solidFill>
              <a:latin typeface="Garamond" panose="02020404030301010803" pitchFamily="18" charset="0"/>
              <a:ea typeface="+mn-ea"/>
              <a:cs typeface="+mn-cs"/>
            </a:rPr>
            <a:t>Ön Skolastik</a:t>
          </a:r>
        </a:p>
        <a:p>
          <a:pPr lvl="0" algn="ctr" defTabSz="800100">
            <a:lnSpc>
              <a:spcPct val="100000"/>
            </a:lnSpc>
            <a:spcBef>
              <a:spcPct val="0"/>
            </a:spcBef>
            <a:spcAft>
              <a:spcPts val="0"/>
            </a:spcAft>
            <a:buNone/>
          </a:pPr>
          <a:r>
            <a:rPr lang="tr-TR" sz="1800" kern="1200">
              <a:solidFill>
                <a:sysClr val="window" lastClr="FFFFFF"/>
              </a:solidFill>
              <a:latin typeface="Garamond" panose="02020404030301010803" pitchFamily="18" charset="0"/>
              <a:ea typeface="+mn-ea"/>
              <a:cs typeface="+mn-cs"/>
            </a:rPr>
            <a:t>500-1000</a:t>
          </a:r>
        </a:p>
      </dsp:txBody>
      <dsp:txXfrm>
        <a:off x="6573395" y="2691647"/>
        <a:ext cx="2354060" cy="717701"/>
      </dsp:txXfrm>
    </dsp:sp>
    <dsp:sp modelId="{5D791D8F-7E65-4DB5-9666-4E84DBF943D3}">
      <dsp:nvSpPr>
        <dsp:cNvPr id="0" name=""/>
        <dsp:cNvSpPr/>
      </dsp:nvSpPr>
      <dsp:spPr>
        <a:xfrm>
          <a:off x="6573395" y="3588774"/>
          <a:ext cx="2354060" cy="717701"/>
        </a:xfrm>
        <a:prstGeom prst="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100000"/>
            </a:lnSpc>
            <a:spcBef>
              <a:spcPct val="0"/>
            </a:spcBef>
            <a:spcAft>
              <a:spcPts val="0"/>
            </a:spcAft>
            <a:buNone/>
          </a:pPr>
          <a:r>
            <a:rPr lang="tr-TR" sz="1800" kern="1200">
              <a:solidFill>
                <a:sysClr val="window" lastClr="FFFFFF"/>
              </a:solidFill>
              <a:latin typeface="Garamond" panose="02020404030301010803" pitchFamily="18" charset="0"/>
              <a:ea typeface="+mn-ea"/>
              <a:cs typeface="+mn-cs"/>
            </a:rPr>
            <a:t>Erken Skolastik</a:t>
          </a:r>
        </a:p>
        <a:p>
          <a:pPr lvl="0" algn="ctr" defTabSz="800100">
            <a:lnSpc>
              <a:spcPct val="100000"/>
            </a:lnSpc>
            <a:spcBef>
              <a:spcPct val="0"/>
            </a:spcBef>
            <a:spcAft>
              <a:spcPts val="0"/>
            </a:spcAft>
            <a:buNone/>
          </a:pPr>
          <a:r>
            <a:rPr lang="tr-TR" sz="1800" kern="1200">
              <a:solidFill>
                <a:sysClr val="window" lastClr="FFFFFF"/>
              </a:solidFill>
              <a:latin typeface="Garamond" panose="02020404030301010803" pitchFamily="18" charset="0"/>
              <a:ea typeface="+mn-ea"/>
              <a:cs typeface="+mn-cs"/>
            </a:rPr>
            <a:t>1000-1200</a:t>
          </a:r>
        </a:p>
      </dsp:txBody>
      <dsp:txXfrm>
        <a:off x="6573395" y="3588774"/>
        <a:ext cx="2354060" cy="717701"/>
      </dsp:txXfrm>
    </dsp:sp>
    <dsp:sp modelId="{ADE3CE13-AE0E-43AC-8889-97D9348F019D}">
      <dsp:nvSpPr>
        <dsp:cNvPr id="0" name=""/>
        <dsp:cNvSpPr/>
      </dsp:nvSpPr>
      <dsp:spPr>
        <a:xfrm>
          <a:off x="6573395" y="4485901"/>
          <a:ext cx="2354060" cy="717701"/>
        </a:xfrm>
        <a:prstGeom prst="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100000"/>
            </a:lnSpc>
            <a:spcBef>
              <a:spcPct val="0"/>
            </a:spcBef>
            <a:spcAft>
              <a:spcPts val="0"/>
            </a:spcAft>
            <a:buNone/>
          </a:pPr>
          <a:r>
            <a:rPr lang="tr-TR" sz="1800" kern="1200">
              <a:solidFill>
                <a:sysClr val="window" lastClr="FFFFFF"/>
              </a:solidFill>
              <a:latin typeface="Garamond" panose="02020404030301010803" pitchFamily="18" charset="0"/>
              <a:ea typeface="+mn-ea"/>
              <a:cs typeface="+mn-cs"/>
            </a:rPr>
            <a:t>Yüksek Skolastik</a:t>
          </a:r>
        </a:p>
        <a:p>
          <a:pPr lvl="0" algn="ctr" defTabSz="800100">
            <a:lnSpc>
              <a:spcPct val="100000"/>
            </a:lnSpc>
            <a:spcBef>
              <a:spcPct val="0"/>
            </a:spcBef>
            <a:spcAft>
              <a:spcPts val="0"/>
            </a:spcAft>
            <a:buNone/>
          </a:pPr>
          <a:r>
            <a:rPr lang="tr-TR" sz="1800" kern="1200">
              <a:solidFill>
                <a:sysClr val="window" lastClr="FFFFFF"/>
              </a:solidFill>
              <a:latin typeface="Garamond" panose="02020404030301010803" pitchFamily="18" charset="0"/>
              <a:ea typeface="+mn-ea"/>
              <a:cs typeface="+mn-cs"/>
            </a:rPr>
            <a:t>13. yüzyıl</a:t>
          </a:r>
        </a:p>
      </dsp:txBody>
      <dsp:txXfrm>
        <a:off x="6573395" y="4485901"/>
        <a:ext cx="2354060" cy="717701"/>
      </dsp:txXfrm>
    </dsp:sp>
    <dsp:sp modelId="{E82B12ED-B772-40B9-A6D9-8057C2D83786}">
      <dsp:nvSpPr>
        <dsp:cNvPr id="0" name=""/>
        <dsp:cNvSpPr/>
      </dsp:nvSpPr>
      <dsp:spPr>
        <a:xfrm>
          <a:off x="6573395" y="5383027"/>
          <a:ext cx="2354060" cy="717701"/>
        </a:xfrm>
        <a:prstGeom prst="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100000"/>
            </a:lnSpc>
            <a:spcBef>
              <a:spcPct val="0"/>
            </a:spcBef>
            <a:spcAft>
              <a:spcPts val="0"/>
            </a:spcAft>
            <a:buNone/>
          </a:pPr>
          <a:r>
            <a:rPr lang="tr-TR" sz="1800" kern="1200">
              <a:solidFill>
                <a:sysClr val="window" lastClr="FFFFFF"/>
              </a:solidFill>
              <a:latin typeface="Garamond" panose="02020404030301010803" pitchFamily="18" charset="0"/>
              <a:ea typeface="+mn-ea"/>
              <a:cs typeface="+mn-cs"/>
            </a:rPr>
            <a:t>Geç Skolastik</a:t>
          </a:r>
        </a:p>
        <a:p>
          <a:pPr lvl="0" algn="ctr" defTabSz="800100">
            <a:lnSpc>
              <a:spcPct val="100000"/>
            </a:lnSpc>
            <a:spcBef>
              <a:spcPct val="0"/>
            </a:spcBef>
            <a:spcAft>
              <a:spcPts val="0"/>
            </a:spcAft>
            <a:buNone/>
          </a:pPr>
          <a:r>
            <a:rPr lang="tr-TR" sz="1800" kern="1200">
              <a:solidFill>
                <a:sysClr val="window" lastClr="FFFFFF"/>
              </a:solidFill>
              <a:latin typeface="Garamond" panose="02020404030301010803" pitchFamily="18" charset="0"/>
              <a:ea typeface="+mn-ea"/>
              <a:cs typeface="+mn-cs"/>
            </a:rPr>
            <a:t>14. yüzyıl</a:t>
          </a:r>
        </a:p>
      </dsp:txBody>
      <dsp:txXfrm>
        <a:off x="6573395" y="5383027"/>
        <a:ext cx="2354060" cy="717701"/>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79DB7D9-0741-4C5F-AD9F-F3C2B3690F29}">
      <dsp:nvSpPr>
        <dsp:cNvPr id="0" name=""/>
        <dsp:cNvSpPr/>
      </dsp:nvSpPr>
      <dsp:spPr>
        <a:xfrm>
          <a:off x="2636" y="0"/>
          <a:ext cx="3212673" cy="442071"/>
        </a:xfrm>
        <a:prstGeom prst="chevron">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lvl="0" algn="ctr" defTabSz="889000">
            <a:lnSpc>
              <a:spcPct val="90000"/>
            </a:lnSpc>
            <a:spcBef>
              <a:spcPct val="0"/>
            </a:spcBef>
            <a:spcAft>
              <a:spcPct val="35000"/>
            </a:spcAft>
          </a:pPr>
          <a:r>
            <a:rPr lang="tr-TR" sz="2000" kern="1200" dirty="0">
              <a:latin typeface="Garamond" panose="02020404030301010803" pitchFamily="18" charset="0"/>
            </a:rPr>
            <a:t>Duyusal Bilgi</a:t>
          </a:r>
        </a:p>
      </dsp:txBody>
      <dsp:txXfrm>
        <a:off x="2636" y="0"/>
        <a:ext cx="3212673" cy="442071"/>
      </dsp:txXfrm>
    </dsp:sp>
    <dsp:sp modelId="{C634CFA3-411C-4C75-B8F0-EF89D5C0DD07}">
      <dsp:nvSpPr>
        <dsp:cNvPr id="0" name=""/>
        <dsp:cNvSpPr/>
      </dsp:nvSpPr>
      <dsp:spPr>
        <a:xfrm>
          <a:off x="2894043" y="0"/>
          <a:ext cx="3212673" cy="442071"/>
        </a:xfrm>
        <a:prstGeom prst="chevr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lvl="0" algn="ctr" defTabSz="889000">
            <a:lnSpc>
              <a:spcPct val="90000"/>
            </a:lnSpc>
            <a:spcBef>
              <a:spcPct val="0"/>
            </a:spcBef>
            <a:spcAft>
              <a:spcPct val="35000"/>
            </a:spcAft>
          </a:pPr>
          <a:r>
            <a:rPr lang="tr-TR" sz="2000" kern="1200" dirty="0">
              <a:latin typeface="Garamond" panose="02020404030301010803" pitchFamily="18" charset="0"/>
            </a:rPr>
            <a:t>Rasyonel Bilgi</a:t>
          </a:r>
        </a:p>
      </dsp:txBody>
      <dsp:txXfrm>
        <a:off x="2894043" y="0"/>
        <a:ext cx="3212673" cy="442071"/>
      </dsp:txXfrm>
    </dsp:sp>
    <dsp:sp modelId="{4FE09A61-0603-4CF8-AD9A-41F79BBA7D1A}">
      <dsp:nvSpPr>
        <dsp:cNvPr id="0" name=""/>
        <dsp:cNvSpPr/>
      </dsp:nvSpPr>
      <dsp:spPr>
        <a:xfrm>
          <a:off x="5785450" y="0"/>
          <a:ext cx="3212673" cy="442071"/>
        </a:xfrm>
        <a:prstGeom prst="chevron">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lvl="0" algn="ctr" defTabSz="889000">
            <a:lnSpc>
              <a:spcPct val="90000"/>
            </a:lnSpc>
            <a:spcBef>
              <a:spcPct val="0"/>
            </a:spcBef>
            <a:spcAft>
              <a:spcPct val="35000"/>
            </a:spcAft>
          </a:pPr>
          <a:r>
            <a:rPr lang="tr-TR" sz="2000" kern="1200" dirty="0">
              <a:latin typeface="Garamond" panose="02020404030301010803" pitchFamily="18" charset="0"/>
            </a:rPr>
            <a:t>Sezgisel Bilgi</a:t>
          </a:r>
        </a:p>
      </dsp:txBody>
      <dsp:txXfrm>
        <a:off x="5785450" y="0"/>
        <a:ext cx="3212673" cy="442071"/>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FC4A67F-5AEB-45CD-B038-DCD8227F8109}">
      <dsp:nvSpPr>
        <dsp:cNvPr id="0" name=""/>
        <dsp:cNvSpPr/>
      </dsp:nvSpPr>
      <dsp:spPr>
        <a:xfrm>
          <a:off x="0" y="2447"/>
          <a:ext cx="1385757" cy="910593"/>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tr-TR" sz="2000" kern="1200" dirty="0">
              <a:latin typeface="Garamond" panose="02020404030301010803" pitchFamily="18" charset="0"/>
            </a:rPr>
            <a:t>Tanrı</a:t>
          </a:r>
        </a:p>
      </dsp:txBody>
      <dsp:txXfrm>
        <a:off x="0" y="2447"/>
        <a:ext cx="1385757" cy="910593"/>
      </dsp:txXfrm>
    </dsp:sp>
    <dsp:sp modelId="{0EE93945-E1F2-4BB3-8F74-97B06242DFE6}">
      <dsp:nvSpPr>
        <dsp:cNvPr id="0" name=""/>
        <dsp:cNvSpPr/>
      </dsp:nvSpPr>
      <dsp:spPr>
        <a:xfrm rot="5400000">
          <a:off x="522142" y="935805"/>
          <a:ext cx="341472" cy="409766"/>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tr-TR" sz="2000" kern="1200">
            <a:latin typeface="Garamond" panose="02020404030301010803" pitchFamily="18" charset="0"/>
          </a:endParaRPr>
        </a:p>
      </dsp:txBody>
      <dsp:txXfrm rot="5400000">
        <a:off x="522142" y="935805"/>
        <a:ext cx="341472" cy="409766"/>
      </dsp:txXfrm>
    </dsp:sp>
    <dsp:sp modelId="{07C9FC7D-137F-4534-A9CB-4C9C2C5E3B4A}">
      <dsp:nvSpPr>
        <dsp:cNvPr id="0" name=""/>
        <dsp:cNvSpPr/>
      </dsp:nvSpPr>
      <dsp:spPr>
        <a:xfrm>
          <a:off x="0" y="1368337"/>
          <a:ext cx="1385757" cy="910593"/>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tr-TR" sz="2000" kern="1200" dirty="0">
              <a:latin typeface="Garamond" panose="02020404030301010803" pitchFamily="18" charset="0"/>
            </a:rPr>
            <a:t>Melekler</a:t>
          </a:r>
        </a:p>
      </dsp:txBody>
      <dsp:txXfrm>
        <a:off x="0" y="1368337"/>
        <a:ext cx="1385757" cy="910593"/>
      </dsp:txXfrm>
    </dsp:sp>
    <dsp:sp modelId="{E61759EB-09E3-40C2-BBF5-BED09F27E1E1}">
      <dsp:nvSpPr>
        <dsp:cNvPr id="0" name=""/>
        <dsp:cNvSpPr/>
      </dsp:nvSpPr>
      <dsp:spPr>
        <a:xfrm rot="5400000">
          <a:off x="522142" y="2301695"/>
          <a:ext cx="341472" cy="409766"/>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tr-TR" sz="2000" kern="1200">
            <a:latin typeface="Garamond" panose="02020404030301010803" pitchFamily="18" charset="0"/>
          </a:endParaRPr>
        </a:p>
      </dsp:txBody>
      <dsp:txXfrm rot="5400000">
        <a:off x="522142" y="2301695"/>
        <a:ext cx="341472" cy="409766"/>
      </dsp:txXfrm>
    </dsp:sp>
    <dsp:sp modelId="{29B40B6D-67C3-4D09-9CF7-20CF8CC826DF}">
      <dsp:nvSpPr>
        <dsp:cNvPr id="0" name=""/>
        <dsp:cNvSpPr/>
      </dsp:nvSpPr>
      <dsp:spPr>
        <a:xfrm>
          <a:off x="0" y="2734227"/>
          <a:ext cx="1385757" cy="910593"/>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tr-TR" sz="2000" kern="1200" dirty="0">
              <a:latin typeface="Garamond" panose="02020404030301010803" pitchFamily="18" charset="0"/>
            </a:rPr>
            <a:t>İnsan Ruhları</a:t>
          </a:r>
        </a:p>
      </dsp:txBody>
      <dsp:txXfrm>
        <a:off x="0" y="2734227"/>
        <a:ext cx="1385757" cy="910593"/>
      </dsp:txXfrm>
    </dsp:sp>
    <dsp:sp modelId="{1C120FA2-D55C-4AA5-BC00-C07874546D12}">
      <dsp:nvSpPr>
        <dsp:cNvPr id="0" name=""/>
        <dsp:cNvSpPr/>
      </dsp:nvSpPr>
      <dsp:spPr>
        <a:xfrm rot="5400000">
          <a:off x="522142" y="3667585"/>
          <a:ext cx="341472" cy="409766"/>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tr-TR" sz="2000" kern="1200">
            <a:latin typeface="Garamond" panose="02020404030301010803" pitchFamily="18" charset="0"/>
          </a:endParaRPr>
        </a:p>
      </dsp:txBody>
      <dsp:txXfrm rot="5400000">
        <a:off x="522142" y="3667585"/>
        <a:ext cx="341472" cy="409766"/>
      </dsp:txXfrm>
    </dsp:sp>
    <dsp:sp modelId="{7B9DA879-0B2F-4A6C-BD6C-EF82AD1B3BCE}">
      <dsp:nvSpPr>
        <dsp:cNvPr id="0" name=""/>
        <dsp:cNvSpPr/>
      </dsp:nvSpPr>
      <dsp:spPr>
        <a:xfrm>
          <a:off x="0" y="4100117"/>
          <a:ext cx="1385757" cy="910593"/>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tr-TR" sz="2000" kern="1200" dirty="0">
              <a:latin typeface="Garamond" panose="02020404030301010803" pitchFamily="18" charset="0"/>
            </a:rPr>
            <a:t>Maddi Varlıklar</a:t>
          </a:r>
        </a:p>
      </dsp:txBody>
      <dsp:txXfrm>
        <a:off x="0" y="4100117"/>
        <a:ext cx="1385757" cy="910593"/>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2B03002-DEB9-4FBE-BE6B-250E384EAA96}">
      <dsp:nvSpPr>
        <dsp:cNvPr id="0" name=""/>
        <dsp:cNvSpPr/>
      </dsp:nvSpPr>
      <dsp:spPr>
        <a:xfrm>
          <a:off x="4255076" y="2408607"/>
          <a:ext cx="600417" cy="1716133"/>
        </a:xfrm>
        <a:custGeom>
          <a:avLst/>
          <a:gdLst/>
          <a:ahLst/>
          <a:cxnLst/>
          <a:rect l="0" t="0" r="0" b="0"/>
          <a:pathLst>
            <a:path>
              <a:moveTo>
                <a:pt x="0" y="0"/>
              </a:moveTo>
              <a:lnTo>
                <a:pt x="300208" y="0"/>
              </a:lnTo>
              <a:lnTo>
                <a:pt x="300208" y="1716133"/>
              </a:lnTo>
              <a:lnTo>
                <a:pt x="600417" y="1716133"/>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422400">
            <a:lnSpc>
              <a:spcPct val="90000"/>
            </a:lnSpc>
            <a:spcBef>
              <a:spcPct val="0"/>
            </a:spcBef>
            <a:spcAft>
              <a:spcPct val="35000"/>
            </a:spcAft>
          </a:pPr>
          <a:endParaRPr lang="tr-TR" sz="3200" kern="1200">
            <a:latin typeface="Garamond" panose="02020404030301010803" pitchFamily="18" charset="0"/>
          </a:endParaRPr>
        </a:p>
      </dsp:txBody>
      <dsp:txXfrm>
        <a:off x="4509831" y="3221221"/>
        <a:ext cx="90906" cy="90906"/>
      </dsp:txXfrm>
    </dsp:sp>
    <dsp:sp modelId="{E357D889-D1BD-4CCF-81C8-B42B86333B55}">
      <dsp:nvSpPr>
        <dsp:cNvPr id="0" name=""/>
        <dsp:cNvSpPr/>
      </dsp:nvSpPr>
      <dsp:spPr>
        <a:xfrm>
          <a:off x="4255076" y="2408607"/>
          <a:ext cx="600417" cy="572044"/>
        </a:xfrm>
        <a:custGeom>
          <a:avLst/>
          <a:gdLst/>
          <a:ahLst/>
          <a:cxnLst/>
          <a:rect l="0" t="0" r="0" b="0"/>
          <a:pathLst>
            <a:path>
              <a:moveTo>
                <a:pt x="0" y="0"/>
              </a:moveTo>
              <a:lnTo>
                <a:pt x="300208" y="0"/>
              </a:lnTo>
              <a:lnTo>
                <a:pt x="300208" y="572044"/>
              </a:lnTo>
              <a:lnTo>
                <a:pt x="600417" y="572044"/>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422400">
            <a:lnSpc>
              <a:spcPct val="90000"/>
            </a:lnSpc>
            <a:spcBef>
              <a:spcPct val="0"/>
            </a:spcBef>
            <a:spcAft>
              <a:spcPct val="35000"/>
            </a:spcAft>
          </a:pPr>
          <a:endParaRPr lang="tr-TR" sz="3200" kern="1200">
            <a:latin typeface="Garamond" panose="02020404030301010803" pitchFamily="18" charset="0"/>
          </a:endParaRPr>
        </a:p>
      </dsp:txBody>
      <dsp:txXfrm>
        <a:off x="4534552" y="2673897"/>
        <a:ext cx="41464" cy="41464"/>
      </dsp:txXfrm>
    </dsp:sp>
    <dsp:sp modelId="{F9BA97D2-794C-4093-BB37-5FD63F037D6D}">
      <dsp:nvSpPr>
        <dsp:cNvPr id="0" name=""/>
        <dsp:cNvSpPr/>
      </dsp:nvSpPr>
      <dsp:spPr>
        <a:xfrm>
          <a:off x="4255076" y="1836563"/>
          <a:ext cx="600417" cy="572044"/>
        </a:xfrm>
        <a:custGeom>
          <a:avLst/>
          <a:gdLst/>
          <a:ahLst/>
          <a:cxnLst/>
          <a:rect l="0" t="0" r="0" b="0"/>
          <a:pathLst>
            <a:path>
              <a:moveTo>
                <a:pt x="0" y="572044"/>
              </a:moveTo>
              <a:lnTo>
                <a:pt x="300208" y="572044"/>
              </a:lnTo>
              <a:lnTo>
                <a:pt x="300208" y="0"/>
              </a:lnTo>
              <a:lnTo>
                <a:pt x="600417" y="0"/>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422400">
            <a:lnSpc>
              <a:spcPct val="90000"/>
            </a:lnSpc>
            <a:spcBef>
              <a:spcPct val="0"/>
            </a:spcBef>
            <a:spcAft>
              <a:spcPct val="35000"/>
            </a:spcAft>
          </a:pPr>
          <a:endParaRPr lang="tr-TR" sz="3200" kern="1200">
            <a:latin typeface="Garamond" panose="02020404030301010803" pitchFamily="18" charset="0"/>
          </a:endParaRPr>
        </a:p>
      </dsp:txBody>
      <dsp:txXfrm>
        <a:off x="4534552" y="2101853"/>
        <a:ext cx="41464" cy="41464"/>
      </dsp:txXfrm>
    </dsp:sp>
    <dsp:sp modelId="{B3ABD51C-7A73-4901-81F0-E84847DFAE28}">
      <dsp:nvSpPr>
        <dsp:cNvPr id="0" name=""/>
        <dsp:cNvSpPr/>
      </dsp:nvSpPr>
      <dsp:spPr>
        <a:xfrm>
          <a:off x="4255076" y="692474"/>
          <a:ext cx="600417" cy="1716133"/>
        </a:xfrm>
        <a:custGeom>
          <a:avLst/>
          <a:gdLst/>
          <a:ahLst/>
          <a:cxnLst/>
          <a:rect l="0" t="0" r="0" b="0"/>
          <a:pathLst>
            <a:path>
              <a:moveTo>
                <a:pt x="0" y="1716133"/>
              </a:moveTo>
              <a:lnTo>
                <a:pt x="300208" y="1716133"/>
              </a:lnTo>
              <a:lnTo>
                <a:pt x="300208" y="0"/>
              </a:lnTo>
              <a:lnTo>
                <a:pt x="600417" y="0"/>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422400">
            <a:lnSpc>
              <a:spcPct val="90000"/>
            </a:lnSpc>
            <a:spcBef>
              <a:spcPct val="0"/>
            </a:spcBef>
            <a:spcAft>
              <a:spcPct val="35000"/>
            </a:spcAft>
          </a:pPr>
          <a:endParaRPr lang="tr-TR" sz="3200" kern="1200">
            <a:latin typeface="Garamond" panose="02020404030301010803" pitchFamily="18" charset="0"/>
          </a:endParaRPr>
        </a:p>
      </dsp:txBody>
      <dsp:txXfrm>
        <a:off x="4509831" y="1505088"/>
        <a:ext cx="90906" cy="90906"/>
      </dsp:txXfrm>
    </dsp:sp>
    <dsp:sp modelId="{9119B951-BC27-4FD9-B1BE-9407613E79EE}">
      <dsp:nvSpPr>
        <dsp:cNvPr id="0" name=""/>
        <dsp:cNvSpPr/>
      </dsp:nvSpPr>
      <dsp:spPr>
        <a:xfrm rot="16200000">
          <a:off x="1388832" y="1950972"/>
          <a:ext cx="4817215" cy="91527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tr-TR" sz="3200" kern="1200">
              <a:latin typeface="Garamond" panose="02020404030301010803" pitchFamily="18" charset="0"/>
            </a:rPr>
            <a:t>Skolastik Felsefe</a:t>
          </a:r>
        </a:p>
      </dsp:txBody>
      <dsp:txXfrm rot="16200000">
        <a:off x="1388832" y="1950972"/>
        <a:ext cx="4817215" cy="915271"/>
      </dsp:txXfrm>
    </dsp:sp>
    <dsp:sp modelId="{FFC74584-0460-43CB-9620-91E835CA0303}">
      <dsp:nvSpPr>
        <dsp:cNvPr id="0" name=""/>
        <dsp:cNvSpPr/>
      </dsp:nvSpPr>
      <dsp:spPr>
        <a:xfrm>
          <a:off x="4855493" y="234839"/>
          <a:ext cx="3002089" cy="91527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tr-TR" sz="3200" kern="1200">
              <a:latin typeface="Garamond" panose="02020404030301010803" pitchFamily="18" charset="0"/>
            </a:rPr>
            <a:t>Hazırlık Dönemi</a:t>
          </a:r>
        </a:p>
      </dsp:txBody>
      <dsp:txXfrm>
        <a:off x="4855493" y="234839"/>
        <a:ext cx="3002089" cy="915271"/>
      </dsp:txXfrm>
    </dsp:sp>
    <dsp:sp modelId="{AD0DE7E0-9BE4-477C-96F6-0807179D0271}">
      <dsp:nvSpPr>
        <dsp:cNvPr id="0" name=""/>
        <dsp:cNvSpPr/>
      </dsp:nvSpPr>
      <dsp:spPr>
        <a:xfrm>
          <a:off x="4855493" y="1378928"/>
          <a:ext cx="3002089" cy="91527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tr-TR" sz="3200" kern="1200">
              <a:latin typeface="Garamond" panose="02020404030301010803" pitchFamily="18" charset="0"/>
            </a:rPr>
            <a:t>Erken Skolastik</a:t>
          </a:r>
        </a:p>
      </dsp:txBody>
      <dsp:txXfrm>
        <a:off x="4855493" y="1378928"/>
        <a:ext cx="3002089" cy="915271"/>
      </dsp:txXfrm>
    </dsp:sp>
    <dsp:sp modelId="{3C65B4F9-D4AA-4205-B87B-DA7D67F67C73}">
      <dsp:nvSpPr>
        <dsp:cNvPr id="0" name=""/>
        <dsp:cNvSpPr/>
      </dsp:nvSpPr>
      <dsp:spPr>
        <a:xfrm>
          <a:off x="4855493" y="2523016"/>
          <a:ext cx="3002089" cy="91527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tr-TR" sz="3200" kern="1200">
              <a:latin typeface="Garamond" panose="02020404030301010803" pitchFamily="18" charset="0"/>
            </a:rPr>
            <a:t>Yüksek Skolastik</a:t>
          </a:r>
        </a:p>
      </dsp:txBody>
      <dsp:txXfrm>
        <a:off x="4855493" y="2523016"/>
        <a:ext cx="3002089" cy="915271"/>
      </dsp:txXfrm>
    </dsp:sp>
    <dsp:sp modelId="{21BB6EBB-5717-4647-B080-DA5151621E3D}">
      <dsp:nvSpPr>
        <dsp:cNvPr id="0" name=""/>
        <dsp:cNvSpPr/>
      </dsp:nvSpPr>
      <dsp:spPr>
        <a:xfrm>
          <a:off x="4855493" y="3667105"/>
          <a:ext cx="3002089" cy="91527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tr-TR" sz="3200" kern="1200">
              <a:latin typeface="Garamond" panose="02020404030301010803" pitchFamily="18" charset="0"/>
            </a:rPr>
            <a:t>Gerileme Dönemi</a:t>
          </a:r>
        </a:p>
      </dsp:txBody>
      <dsp:txXfrm>
        <a:off x="4855493" y="3667105"/>
        <a:ext cx="3002089" cy="915271"/>
      </dsp:txXfrm>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1FC4DB-5035-4711-9712-945189C93CB9}" type="datetimeFigureOut">
              <a:rPr lang="tr-TR" smtClean="0"/>
              <a:pPr/>
              <a:t>20.03.2024</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75AD1C-9BA3-4BD4-9F07-593C3CD3E15A}" type="slidenum">
              <a:rPr lang="tr-TR" smtClean="0"/>
              <a:pPr/>
              <a:t>‹#›</a:t>
            </a:fld>
            <a:endParaRPr lang="tr-TR"/>
          </a:p>
        </p:txBody>
      </p:sp>
    </p:spTree>
    <p:extLst>
      <p:ext uri="{BB962C8B-B14F-4D97-AF65-F5344CB8AC3E}">
        <p14:creationId xmlns:p14="http://schemas.microsoft.com/office/powerpoint/2010/main" xmlns="" val="41125210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675AD1C-9BA3-4BD4-9F07-593C3CD3E15A}" type="slidenum">
              <a:rPr lang="tr-TR" smtClean="0"/>
              <a:pPr/>
              <a:t>1</a:t>
            </a:fld>
            <a:endParaRPr lang="tr-TR" dirty="0"/>
          </a:p>
        </p:txBody>
      </p:sp>
    </p:spTree>
    <p:extLst>
      <p:ext uri="{BB962C8B-B14F-4D97-AF65-F5344CB8AC3E}">
        <p14:creationId xmlns:p14="http://schemas.microsoft.com/office/powerpoint/2010/main" xmlns="" val="25299684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5"/>
          </p:nvPr>
        </p:nvSpPr>
        <p:spPr/>
        <p:txBody>
          <a:bodyPr/>
          <a:lstStyle/>
          <a:p>
            <a:fld id="{9675AD1C-9BA3-4BD4-9F07-593C3CD3E15A}" type="slidenum">
              <a:rPr lang="tr-TR" smtClean="0"/>
              <a:pPr/>
              <a:t>135</a:t>
            </a:fld>
            <a:endParaRPr lang="tr-TR"/>
          </a:p>
        </p:txBody>
      </p:sp>
    </p:spTree>
    <p:extLst>
      <p:ext uri="{BB962C8B-B14F-4D97-AF65-F5344CB8AC3E}">
        <p14:creationId xmlns:p14="http://schemas.microsoft.com/office/powerpoint/2010/main" xmlns="" val="1608244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DDA51639-B2D6-4652-B8C3-1B4C224A7BAF}" type="datetimeFigureOut">
              <a:rPr lang="en-US" dirty="0"/>
              <a:pPr/>
              <a:t>3/20/2024</a:t>
            </a:fld>
            <a:endParaRPr lang="en-US" dirty="0"/>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4FAB73BC-B049-4115-A692-8D63A059BFB8}" type="slidenum">
              <a:rPr lang="en-US" dirty="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82FF5DD9-2C52-442D-92E2-8072C0C3D7CD}" type="datetimeFigureOut">
              <a:rPr lang="en-US" dirty="0"/>
              <a:pPr/>
              <a:t>3/20/2024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 Bilgisi">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C44961B7-6B89-48AB-966F-622E2788EECC}" type="datetimeFigureOut">
              <a:rPr lang="en-US" dirty="0"/>
              <a:pPr/>
              <a:t>3/20/2024</a:t>
            </a:fld>
            <a:endParaRPr lang="en-US" dirty="0"/>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dirty="0"/>
          </a:p>
        </p:txBody>
      </p:sp>
      <p:sp>
        <p:nvSpPr>
          <p:cNvPr id="6" name="Slide Number Placeholder 5"/>
          <p:cNvSpPr>
            <a:spLocks noGrp="1"/>
          </p:cNvSpPr>
          <p:nvPr>
            <p:ph type="sldNum" sz="quarter" idx="12"/>
          </p:nvPr>
        </p:nvSpPr>
        <p:spPr>
          <a:xfrm>
            <a:off x="8604504" y="5211060"/>
            <a:ext cx="2112264" cy="228600"/>
          </a:xfrm>
        </p:spPr>
        <p:txBody>
          <a:bodyPr/>
          <a:lstStyle/>
          <a:p>
            <a:fld id="{4FAB73BC-B049-4115-A692-8D63A059BFB8}" type="slidenum">
              <a:rPr lang="en-US" dirty="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DBD3D6FB-79CC-4683-A046-BBE785BA1BED}" type="datetimeFigureOut">
              <a:rPr lang="en-US" dirty="0"/>
              <a:pPr/>
              <a:t>3/20/2024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9512B3E8-48F1-4B23-8498-D8A04A81EC9C}" type="datetimeFigureOut">
              <a:rPr lang="en-US" dirty="0"/>
              <a:pPr/>
              <a:t>3/20/2024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10B90D90-AA62-404D-A741-635B4370F9CB}" type="datetimeFigureOut">
              <a:rPr lang="en-US" dirty="0"/>
              <a:pPr/>
              <a:t>3/20/2024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002E4-6836-46D1-9DBB-3C27C0DD3A89}" type="datetimeFigureOut">
              <a:rPr lang="en-US" dirty="0"/>
              <a:pPr/>
              <a:t>3/20/2024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tr-TR"/>
              <a:t>Asıl başlık stilini düzenlemek için tıklayın</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8" name="Date Placeholder 7"/>
          <p:cNvSpPr>
            <a:spLocks noGrp="1"/>
          </p:cNvSpPr>
          <p:nvPr>
            <p:ph type="dt" sz="half" idx="10"/>
          </p:nvPr>
        </p:nvSpPr>
        <p:spPr/>
        <p:txBody>
          <a:bodyPr/>
          <a:lstStyle/>
          <a:p>
            <a:fld id="{1CF131DD-A141-4471-BCF9-C6073EDD7E20}" type="datetimeFigureOut">
              <a:rPr lang="en-US" dirty="0"/>
              <a:pPr/>
              <a:t>3/20/2024</a:t>
            </a:fld>
            <a:endParaRPr lang="en-US" dirty="0"/>
          </a:p>
        </p:txBody>
      </p:sp>
      <p:sp>
        <p:nvSpPr>
          <p:cNvPr id="9" name="Footer Placeholder 8"/>
          <p:cNvSpPr>
            <a:spLocks noGrp="1"/>
          </p:cNvSpPr>
          <p:nvPr>
            <p:ph type="ftr" sz="quarter" idx="11"/>
          </p:nvPr>
        </p:nvSpPr>
        <p:spPr/>
        <p:txBody>
          <a:bodyPr/>
          <a:lstStyle>
            <a:lvl1pPr algn="r">
              <a:defRPr/>
            </a:lvl1pPr>
          </a:lstStyle>
          <a:p>
            <a:endParaRPr lang="en-US" dirty="0"/>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4FAB73BC-B049-4115-A692-8D63A059BFB8}" type="slidenum">
              <a:rPr lang="en-US" dirty="0"/>
              <a:pPr/>
              <a:t>‹#›</a:t>
            </a:fld>
            <a:endParaRPr lang="en-US" dirty="0"/>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AB334A90-EB03-42F3-8859-2C2B2724C058}" type="datetimeFigureOut">
              <a:rPr lang="en-US" dirty="0"/>
              <a:pPr/>
              <a:t>3/20/2024</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4FAB73BC-B049-4115-A692-8D63A059BFB8}" type="slidenum">
              <a:rPr lang="en-US" dirty="0"/>
              <a:pPr/>
              <a:t>‹#›</a:t>
            </a:fld>
            <a:endParaRPr lang="en-US" dirty="0"/>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D11A6AA8-A04B-4104-9AE2-BD48D340E27F}" type="datetimeFigureOut">
              <a:rPr lang="en-US" dirty="0"/>
              <a:pPr/>
              <a:t>3/20/2024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4E0BF79-FAC6-4A96-8DE1-F7B82E2E1652}" type="datetimeFigureOut">
              <a:rPr lang="en-US" dirty="0"/>
              <a:pPr/>
              <a:t>3/20/2024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CBC48EC7-AF6A-48D3-8284-14BACBEBDD84}" type="datetimeFigureOut">
              <a:rPr lang="en-US" dirty="0"/>
              <a:pPr/>
              <a:t>3/20/2024</a:t>
            </a:fld>
            <a:endParaRPr lang="en-US" dirty="0"/>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sldNum="0" hdr="0" ftr="0" dt="0"/>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DFF7380C-06E5-79B4-BE29-51FD1EAC9F7E}"/>
              </a:ext>
            </a:extLst>
          </p:cNvPr>
          <p:cNvSpPr>
            <a:spLocks noGrp="1"/>
          </p:cNvSpPr>
          <p:nvPr>
            <p:ph type="ctrTitle"/>
          </p:nvPr>
        </p:nvSpPr>
        <p:spPr>
          <a:xfrm>
            <a:off x="1457739" y="1444487"/>
            <a:ext cx="9276522" cy="3975652"/>
          </a:xfrm>
        </p:spPr>
        <p:txBody>
          <a:bodyPr/>
          <a:lstStyle/>
          <a:p>
            <a:r>
              <a:rPr lang="tr-TR" sz="8800" b="1" dirty="0">
                <a:latin typeface="Garamond" panose="02020404030301010803" pitchFamily="18" charset="0"/>
              </a:rPr>
              <a:t>ORTAÇAĞ FELSEFESİ</a:t>
            </a:r>
          </a:p>
        </p:txBody>
      </p:sp>
    </p:spTree>
    <p:extLst>
      <p:ext uri="{BB962C8B-B14F-4D97-AF65-F5344CB8AC3E}">
        <p14:creationId xmlns:p14="http://schemas.microsoft.com/office/powerpoint/2010/main" xmlns="" val="4154437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graphicFrame>
        <p:nvGraphicFramePr>
          <p:cNvPr id="4" name="İçerik Yer Tutucusu 3">
            <a:extLst>
              <a:ext uri="{FF2B5EF4-FFF2-40B4-BE49-F238E27FC236}">
                <a16:creationId xmlns:a16="http://schemas.microsoft.com/office/drawing/2014/main" xmlns="" id="{821B9254-777C-DBCC-6D70-5BE41A4B2561}"/>
              </a:ext>
            </a:extLst>
          </p:cNvPr>
          <p:cNvGraphicFramePr>
            <a:graphicFrameLocks noGrp="1"/>
          </p:cNvGraphicFramePr>
          <p:nvPr>
            <p:ph idx="1"/>
            <p:extLst>
              <p:ext uri="{D42A27DB-BD31-4B8C-83A1-F6EECF244321}">
                <p14:modId xmlns:p14="http://schemas.microsoft.com/office/powerpoint/2010/main" xmlns="" val="1530815219"/>
              </p:ext>
            </p:extLst>
          </p:nvPr>
        </p:nvGraphicFramePr>
        <p:xfrm>
          <a:off x="407963" y="393895"/>
          <a:ext cx="11394831" cy="60913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1929406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C00000"/>
          </a:solidFill>
        </p:spPr>
        <p:txBody>
          <a:bodyPr lIns="144000" tIns="180000" rIns="144000" bIns="72000">
            <a:noAutofit/>
          </a:bodyPr>
          <a:lstStyle/>
          <a:p>
            <a:pPr algn="ctr"/>
            <a:r>
              <a:rPr lang="tr-TR" sz="6000" b="1" dirty="0">
                <a:solidFill>
                  <a:schemeClr val="bg1"/>
                </a:solidFill>
                <a:latin typeface="Garamond" panose="02020404030301010803" pitchFamily="18" charset="0"/>
              </a:rPr>
              <a:t>KAVRAMLAR</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7" y="1403685"/>
            <a:ext cx="11197388" cy="5013158"/>
          </a:xfrm>
          <a:solidFill>
            <a:schemeClr val="bg1"/>
          </a:solidFill>
        </p:spPr>
        <p:txBody>
          <a:bodyPr lIns="144000" tIns="216000" rIns="144000" numCol="3">
            <a:normAutofit/>
          </a:bodyPr>
          <a:lstStyle/>
          <a:p>
            <a:pPr>
              <a:buClr>
                <a:srgbClr val="002060"/>
              </a:buClr>
              <a:buFont typeface="Wingdings" panose="05000000000000000000" pitchFamily="2" charset="2"/>
              <a:buChar char="Ø"/>
            </a:pPr>
            <a:r>
              <a:rPr lang="tr-TR" sz="3000" dirty="0">
                <a:latin typeface="Garamond" panose="02020404030301010803" pitchFamily="18" charset="0"/>
              </a:rPr>
              <a:t>Skolastik Felsefe</a:t>
            </a:r>
          </a:p>
          <a:p>
            <a:pPr>
              <a:buClr>
                <a:srgbClr val="002060"/>
              </a:buClr>
              <a:buFont typeface="Wingdings" panose="05000000000000000000" pitchFamily="2" charset="2"/>
              <a:buChar char="Ø"/>
            </a:pPr>
            <a:r>
              <a:rPr lang="tr-TR" sz="3000" dirty="0">
                <a:latin typeface="Garamond" panose="02020404030301010803" pitchFamily="18" charset="0"/>
              </a:rPr>
              <a:t>Helenistik</a:t>
            </a:r>
          </a:p>
          <a:p>
            <a:pPr>
              <a:buClr>
                <a:srgbClr val="002060"/>
              </a:buClr>
              <a:buFont typeface="Wingdings" panose="05000000000000000000" pitchFamily="2" charset="2"/>
              <a:buChar char="Ø"/>
            </a:pPr>
            <a:r>
              <a:rPr lang="tr-TR" sz="3000" dirty="0" err="1">
                <a:latin typeface="Garamond" panose="02020404030301010803" pitchFamily="18" charset="0"/>
              </a:rPr>
              <a:t>Apolojist</a:t>
            </a:r>
            <a:endParaRPr lang="tr-TR" sz="3000" dirty="0">
              <a:latin typeface="Garamond" panose="02020404030301010803" pitchFamily="18" charset="0"/>
            </a:endParaRPr>
          </a:p>
          <a:p>
            <a:pPr>
              <a:buClr>
                <a:srgbClr val="002060"/>
              </a:buClr>
              <a:buFont typeface="Wingdings" panose="05000000000000000000" pitchFamily="2" charset="2"/>
              <a:buChar char="Ø"/>
            </a:pPr>
            <a:r>
              <a:rPr lang="tr-TR" sz="3000" dirty="0">
                <a:latin typeface="Garamond" panose="02020404030301010803" pitchFamily="18" charset="0"/>
              </a:rPr>
              <a:t>Teolog</a:t>
            </a:r>
          </a:p>
          <a:p>
            <a:pPr>
              <a:buClr>
                <a:srgbClr val="002060"/>
              </a:buClr>
              <a:buFont typeface="Wingdings" panose="05000000000000000000" pitchFamily="2" charset="2"/>
              <a:buChar char="Ø"/>
            </a:pPr>
            <a:r>
              <a:rPr lang="tr-TR" sz="3000" dirty="0" err="1">
                <a:latin typeface="Garamond" panose="02020404030301010803" pitchFamily="18" charset="0"/>
              </a:rPr>
              <a:t>Teosantrik</a:t>
            </a:r>
            <a:endParaRPr lang="tr-TR" sz="3000" dirty="0">
              <a:latin typeface="Garamond" panose="02020404030301010803" pitchFamily="18" charset="0"/>
            </a:endParaRPr>
          </a:p>
          <a:p>
            <a:pPr>
              <a:buClr>
                <a:srgbClr val="002060"/>
              </a:buClr>
              <a:buFont typeface="Wingdings" panose="05000000000000000000" pitchFamily="2" charset="2"/>
              <a:buChar char="Ø"/>
            </a:pPr>
            <a:r>
              <a:rPr lang="tr-TR" sz="3000" dirty="0">
                <a:latin typeface="Garamond" panose="02020404030301010803" pitchFamily="18" charset="0"/>
              </a:rPr>
              <a:t>Tümel</a:t>
            </a:r>
          </a:p>
          <a:p>
            <a:pPr>
              <a:buClr>
                <a:srgbClr val="002060"/>
              </a:buClr>
              <a:buFont typeface="Wingdings" panose="05000000000000000000" pitchFamily="2" charset="2"/>
              <a:buChar char="Ø"/>
            </a:pPr>
            <a:r>
              <a:rPr lang="tr-TR" sz="3000" dirty="0">
                <a:latin typeface="Garamond" panose="02020404030301010803" pitchFamily="18" charset="0"/>
              </a:rPr>
              <a:t>Realizm</a:t>
            </a:r>
          </a:p>
          <a:p>
            <a:pPr>
              <a:buClr>
                <a:srgbClr val="002060"/>
              </a:buClr>
              <a:buFont typeface="Wingdings" panose="05000000000000000000" pitchFamily="2" charset="2"/>
              <a:buChar char="Ø"/>
            </a:pPr>
            <a:r>
              <a:rPr lang="tr-TR" sz="3000" dirty="0" err="1">
                <a:latin typeface="Garamond" panose="02020404030301010803" pitchFamily="18" charset="0"/>
              </a:rPr>
              <a:t>Kavramcılık</a:t>
            </a:r>
            <a:endParaRPr lang="tr-TR" sz="3000" dirty="0">
              <a:latin typeface="Garamond" panose="02020404030301010803" pitchFamily="18" charset="0"/>
            </a:endParaRPr>
          </a:p>
          <a:p>
            <a:pPr>
              <a:buClr>
                <a:srgbClr val="002060"/>
              </a:buClr>
              <a:buFont typeface="Wingdings" panose="05000000000000000000" pitchFamily="2" charset="2"/>
              <a:buChar char="Ø"/>
            </a:pPr>
            <a:r>
              <a:rPr lang="tr-TR" sz="3000" dirty="0">
                <a:latin typeface="Garamond" panose="02020404030301010803" pitchFamily="18" charset="0"/>
              </a:rPr>
              <a:t>Nominalizm</a:t>
            </a:r>
          </a:p>
          <a:p>
            <a:pPr>
              <a:buClr>
                <a:srgbClr val="002060"/>
              </a:buClr>
              <a:buFont typeface="Wingdings" panose="05000000000000000000" pitchFamily="2" charset="2"/>
              <a:buChar char="Ø"/>
            </a:pPr>
            <a:r>
              <a:rPr lang="tr-TR" sz="3000" dirty="0">
                <a:latin typeface="Garamond" panose="02020404030301010803" pitchFamily="18" charset="0"/>
              </a:rPr>
              <a:t>Patristik Felsefe</a:t>
            </a:r>
          </a:p>
          <a:p>
            <a:pPr>
              <a:buClr>
                <a:srgbClr val="002060"/>
              </a:buClr>
              <a:buFont typeface="Wingdings" panose="05000000000000000000" pitchFamily="2" charset="2"/>
              <a:buChar char="Ø"/>
            </a:pPr>
            <a:r>
              <a:rPr lang="tr-TR" sz="3000" dirty="0">
                <a:latin typeface="Garamond" panose="02020404030301010803" pitchFamily="18" charset="0"/>
              </a:rPr>
              <a:t>Seküler</a:t>
            </a:r>
          </a:p>
          <a:p>
            <a:pPr>
              <a:buClr>
                <a:srgbClr val="002060"/>
              </a:buClr>
              <a:buFont typeface="Wingdings" panose="05000000000000000000" pitchFamily="2" charset="2"/>
              <a:buChar char="Ø"/>
            </a:pPr>
            <a:r>
              <a:rPr lang="tr-TR" sz="3000" dirty="0" err="1">
                <a:latin typeface="Garamond" panose="02020404030301010803" pitchFamily="18" charset="0"/>
              </a:rPr>
              <a:t>Neoplatonizm</a:t>
            </a:r>
            <a:endParaRPr lang="tr-TR" sz="3000" dirty="0">
              <a:latin typeface="Garamond" panose="02020404030301010803" pitchFamily="18" charset="0"/>
            </a:endParaRPr>
          </a:p>
          <a:p>
            <a:pPr>
              <a:buClr>
                <a:srgbClr val="002060"/>
              </a:buClr>
              <a:buFont typeface="Wingdings" panose="05000000000000000000" pitchFamily="2" charset="2"/>
              <a:buChar char="Ø"/>
            </a:pPr>
            <a:r>
              <a:rPr lang="tr-TR" sz="3000" dirty="0">
                <a:latin typeface="Garamond" panose="02020404030301010803" pitchFamily="18" charset="0"/>
              </a:rPr>
              <a:t>Pagan</a:t>
            </a:r>
          </a:p>
          <a:p>
            <a:pPr>
              <a:buClr>
                <a:srgbClr val="002060"/>
              </a:buClr>
              <a:buFont typeface="Wingdings" panose="05000000000000000000" pitchFamily="2" charset="2"/>
              <a:buChar char="Ø"/>
            </a:pPr>
            <a:r>
              <a:rPr lang="tr-TR" sz="3000" dirty="0">
                <a:latin typeface="Garamond" panose="02020404030301010803" pitchFamily="18" charset="0"/>
              </a:rPr>
              <a:t>Feodal</a:t>
            </a:r>
          </a:p>
          <a:p>
            <a:pPr>
              <a:buClr>
                <a:srgbClr val="002060"/>
              </a:buClr>
              <a:buFont typeface="Wingdings" panose="05000000000000000000" pitchFamily="2" charset="2"/>
              <a:buChar char="Ø"/>
            </a:pPr>
            <a:r>
              <a:rPr lang="tr-TR" sz="3000" dirty="0">
                <a:latin typeface="Garamond" panose="02020404030301010803" pitchFamily="18" charset="0"/>
              </a:rPr>
              <a:t>Burjuva</a:t>
            </a:r>
          </a:p>
          <a:p>
            <a:pPr>
              <a:buClr>
                <a:srgbClr val="002060"/>
              </a:buClr>
              <a:buFont typeface="Wingdings" panose="05000000000000000000" pitchFamily="2" charset="2"/>
              <a:buChar char="Ø"/>
            </a:pPr>
            <a:r>
              <a:rPr lang="tr-TR" sz="3000" dirty="0">
                <a:latin typeface="Garamond" panose="02020404030301010803" pitchFamily="18" charset="0"/>
              </a:rPr>
              <a:t>Aristokrat</a:t>
            </a:r>
          </a:p>
          <a:p>
            <a:pPr>
              <a:buClr>
                <a:srgbClr val="002060"/>
              </a:buClr>
              <a:buFont typeface="Wingdings" panose="05000000000000000000" pitchFamily="2" charset="2"/>
              <a:buChar char="Ø"/>
            </a:pPr>
            <a:r>
              <a:rPr lang="tr-TR" sz="3000" dirty="0">
                <a:latin typeface="Garamond" panose="02020404030301010803" pitchFamily="18" charset="0"/>
              </a:rPr>
              <a:t>Derebeylik</a:t>
            </a:r>
          </a:p>
          <a:p>
            <a:pPr>
              <a:buClr>
                <a:srgbClr val="002060"/>
              </a:buClr>
              <a:buFont typeface="Wingdings" panose="05000000000000000000" pitchFamily="2" charset="2"/>
              <a:buChar char="Ø"/>
            </a:pPr>
            <a:r>
              <a:rPr lang="tr-TR" sz="3000" dirty="0">
                <a:latin typeface="Garamond" panose="02020404030301010803" pitchFamily="18" charset="0"/>
              </a:rPr>
              <a:t>Monarşi</a:t>
            </a:r>
          </a:p>
          <a:p>
            <a:pPr>
              <a:buClr>
                <a:srgbClr val="002060"/>
              </a:buClr>
              <a:buFont typeface="Wingdings" panose="05000000000000000000" pitchFamily="2" charset="2"/>
              <a:buChar char="Ø"/>
            </a:pPr>
            <a:r>
              <a:rPr lang="tr-TR" sz="3000" dirty="0">
                <a:latin typeface="Garamond" panose="02020404030301010803" pitchFamily="18" charset="0"/>
              </a:rPr>
              <a:t>Oligarşi</a:t>
            </a:r>
          </a:p>
          <a:p>
            <a:pPr>
              <a:buClr>
                <a:srgbClr val="002060"/>
              </a:buClr>
              <a:buFont typeface="Wingdings" panose="05000000000000000000" pitchFamily="2" charset="2"/>
              <a:buChar char="Ø"/>
            </a:pPr>
            <a:endParaRPr lang="tr-TR" sz="3000" dirty="0">
              <a:latin typeface="Garamond" panose="02020404030301010803" pitchFamily="18" charset="0"/>
            </a:endParaRPr>
          </a:p>
          <a:p>
            <a:pPr>
              <a:buClr>
                <a:srgbClr val="002060"/>
              </a:buClr>
              <a:buFont typeface="Wingdings" panose="05000000000000000000" pitchFamily="2" charset="2"/>
              <a:buChar char="Ø"/>
            </a:pPr>
            <a:endParaRPr lang="tr-TR" sz="3000" dirty="0">
              <a:latin typeface="Garamond" panose="02020404030301010803" pitchFamily="18" charset="0"/>
            </a:endParaRPr>
          </a:p>
          <a:p>
            <a:pPr>
              <a:buClr>
                <a:srgbClr val="002060"/>
              </a:buClr>
              <a:buFont typeface="Wingdings" panose="05000000000000000000" pitchFamily="2" charset="2"/>
              <a:buChar char="Ø"/>
            </a:pPr>
            <a:endParaRPr lang="tr-TR" sz="3000" dirty="0">
              <a:latin typeface="Garamond" panose="02020404030301010803" pitchFamily="18" charset="0"/>
            </a:endParaRPr>
          </a:p>
          <a:p>
            <a:pPr>
              <a:buClr>
                <a:srgbClr val="002060"/>
              </a:buClr>
              <a:buFont typeface="Wingdings" panose="05000000000000000000" pitchFamily="2" charset="2"/>
              <a:buChar char="Ø"/>
            </a:pPr>
            <a:endParaRPr lang="tr-TR" sz="3000" dirty="0">
              <a:latin typeface="Garamond" panose="02020404030301010803" pitchFamily="18" charset="0"/>
            </a:endParaRPr>
          </a:p>
        </p:txBody>
      </p:sp>
    </p:spTree>
    <p:extLst>
      <p:ext uri="{BB962C8B-B14F-4D97-AF65-F5344CB8AC3E}">
        <p14:creationId xmlns:p14="http://schemas.microsoft.com/office/powerpoint/2010/main" xmlns="" val="3976191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002060"/>
          </a:solidFill>
        </p:spPr>
        <p:txBody>
          <a:bodyPr lIns="144000" tIns="180000" rIns="144000" bIns="72000">
            <a:noAutofit/>
          </a:bodyPr>
          <a:lstStyle/>
          <a:p>
            <a:pPr algn="ctr"/>
            <a:r>
              <a:rPr lang="tr-TR" sz="6000" b="1" dirty="0">
                <a:solidFill>
                  <a:schemeClr val="bg1"/>
                </a:solidFill>
                <a:latin typeface="Garamond" panose="02020404030301010803" pitchFamily="18" charset="0"/>
              </a:rPr>
              <a:t>GİRİŞ</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7" y="1403685"/>
            <a:ext cx="11197388" cy="5013158"/>
          </a:xfrm>
          <a:solidFill>
            <a:schemeClr val="bg1"/>
          </a:solidFill>
        </p:spPr>
        <p:txBody>
          <a:bodyPr lIns="144000" tIns="216000" rIns="144000" numCol="1">
            <a:normAutofit fontScale="92500" lnSpcReduction="10000"/>
          </a:bodyPr>
          <a:lstStyle/>
          <a:p>
            <a:pPr>
              <a:buClr>
                <a:srgbClr val="002060"/>
              </a:buClr>
              <a:buFont typeface="Wingdings" panose="05000000000000000000" pitchFamily="2" charset="2"/>
              <a:buChar char="Ø"/>
            </a:pPr>
            <a:r>
              <a:rPr lang="tr-TR" sz="3000" dirty="0">
                <a:latin typeface="Garamond" pitchFamily="18" charset="0"/>
              </a:rPr>
              <a:t>Ortaçağ sıfır “0” ile başlayıp Fatih’in İstanbul’u fethettiği tarih olan 1453’te sona erer. </a:t>
            </a:r>
          </a:p>
          <a:p>
            <a:pPr>
              <a:buClr>
                <a:srgbClr val="002060"/>
              </a:buClr>
              <a:buFont typeface="Wingdings" panose="05000000000000000000" pitchFamily="2" charset="2"/>
              <a:buChar char="Ø"/>
            </a:pPr>
            <a:r>
              <a:rPr lang="tr-TR" sz="3000" dirty="0">
                <a:latin typeface="Garamond" pitchFamily="18" charset="0"/>
              </a:rPr>
              <a:t>Bu süreçte M.S. 33’de Hz. İsa’ya vahyin gelmesiyle Hristiyanlık, M.S. 610’da Hz. Muhammed’e İslam’ın </a:t>
            </a:r>
            <a:r>
              <a:rPr lang="tr-TR" sz="3000" dirty="0" err="1">
                <a:latin typeface="Garamond" pitchFamily="18" charset="0"/>
              </a:rPr>
              <a:t>vahyedilmesi</a:t>
            </a:r>
            <a:r>
              <a:rPr lang="tr-TR" sz="3000" dirty="0">
                <a:latin typeface="Garamond" pitchFamily="18" charset="0"/>
              </a:rPr>
              <a:t>  gibi Ortaçağın en önemli iki dini ve siyasi olaylar meydana gelmiştir.</a:t>
            </a:r>
          </a:p>
          <a:p>
            <a:pPr>
              <a:buClr>
                <a:srgbClr val="002060"/>
              </a:buClr>
              <a:buFont typeface="Wingdings" panose="05000000000000000000" pitchFamily="2" charset="2"/>
              <a:buChar char="Ø"/>
            </a:pPr>
            <a:r>
              <a:rPr lang="tr-TR" sz="3200" dirty="0">
                <a:latin typeface="Garamond" pitchFamily="18" charset="0"/>
              </a:rPr>
              <a:t>“Karanlık Çağ” ve “Skolastik”  olarak da anılan Ortaçağ, bu özelliği ile Batı için geçerlidir.</a:t>
            </a:r>
          </a:p>
          <a:p>
            <a:pPr>
              <a:buClr>
                <a:srgbClr val="002060"/>
              </a:buClr>
              <a:buFont typeface="Wingdings" panose="05000000000000000000" pitchFamily="2" charset="2"/>
              <a:buChar char="Ø"/>
            </a:pPr>
            <a:r>
              <a:rPr lang="tr-TR" sz="3200" dirty="0">
                <a:latin typeface="Garamond" pitchFamily="18" charset="0"/>
              </a:rPr>
              <a:t>Ortaçağ Felsefesi tabiriyle kastedilen </a:t>
            </a:r>
            <a:r>
              <a:rPr lang="tr-TR" sz="3200" dirty="0" err="1">
                <a:latin typeface="Garamond" pitchFamily="18" charset="0"/>
              </a:rPr>
              <a:t>Hristiyan</a:t>
            </a:r>
            <a:r>
              <a:rPr lang="tr-TR" sz="3200" dirty="0">
                <a:latin typeface="Garamond" pitchFamily="18" charset="0"/>
              </a:rPr>
              <a:t> veya Skolastik Felsefedir. </a:t>
            </a:r>
          </a:p>
          <a:p>
            <a:pPr>
              <a:buClr>
                <a:srgbClr val="002060"/>
              </a:buClr>
              <a:buFont typeface="Wingdings" panose="05000000000000000000" pitchFamily="2" charset="2"/>
              <a:buChar char="Ø"/>
            </a:pPr>
            <a:r>
              <a:rPr lang="tr-TR" sz="3200" dirty="0">
                <a:latin typeface="Garamond" pitchFamily="18" charset="0"/>
              </a:rPr>
              <a:t>Ortaçağda felsefe ve ilahiyat doğru idrake götürdüğünü iddia eden iki ana öğrenim dalıydı. </a:t>
            </a:r>
          </a:p>
        </p:txBody>
      </p:sp>
    </p:spTree>
    <p:extLst>
      <p:ext uri="{BB962C8B-B14F-4D97-AF65-F5344CB8AC3E}">
        <p14:creationId xmlns:p14="http://schemas.microsoft.com/office/powerpoint/2010/main" xmlns="" val="5987877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002060"/>
          </a:solidFill>
        </p:spPr>
        <p:txBody>
          <a:bodyPr lIns="144000" tIns="180000" rIns="144000" bIns="72000">
            <a:noAutofit/>
          </a:bodyPr>
          <a:lstStyle/>
          <a:p>
            <a:pPr algn="ctr"/>
            <a:r>
              <a:rPr lang="tr-TR" sz="6000" b="1" dirty="0">
                <a:solidFill>
                  <a:schemeClr val="bg1"/>
                </a:solidFill>
                <a:latin typeface="Garamond" panose="02020404030301010803" pitchFamily="18" charset="0"/>
              </a:rPr>
              <a:t>GİRİŞ</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7" y="1403685"/>
            <a:ext cx="11197388" cy="5013158"/>
          </a:xfrm>
          <a:solidFill>
            <a:schemeClr val="bg1"/>
          </a:solidFill>
        </p:spPr>
        <p:txBody>
          <a:bodyPr lIns="144000" tIns="216000" rIns="144000" numCol="1">
            <a:noAutofit/>
          </a:bodyPr>
          <a:lstStyle/>
          <a:p>
            <a:pPr>
              <a:buFont typeface="Wingdings" pitchFamily="2" charset="2"/>
              <a:buChar char="Ø"/>
            </a:pPr>
            <a:r>
              <a:rPr lang="tr-TR" sz="3000" dirty="0">
                <a:latin typeface="Garamond" pitchFamily="18" charset="0"/>
              </a:rPr>
              <a:t>M.S. 2. yüzyıldan başlayarak yaklaşık yüz yıllık dönem İlkçağ felsefesinin Helenistik ve Roma dönemiyle çakıştığı için, tartışmalı bir dönem olarak görmek gerektiği gibi, Hıristiyan apolojistlerin, inancı Yunan felsefesine karşı savunmaya giriştikleri döneme tekabül ettiğinden Ortaçağ felsefesinin ayrılmaz bir parçasını oluşturur. </a:t>
            </a:r>
          </a:p>
          <a:p>
            <a:pPr>
              <a:buFont typeface="Wingdings" pitchFamily="2" charset="2"/>
              <a:buChar char="Ø"/>
            </a:pPr>
            <a:r>
              <a:rPr lang="tr-TR" sz="3000" dirty="0">
                <a:latin typeface="Garamond" pitchFamily="18" charset="0"/>
              </a:rPr>
              <a:t>Ortaçağ felsefesi kendi içinde dört farklı geleneği barındırmaktadır:</a:t>
            </a:r>
          </a:p>
          <a:p>
            <a:pPr marL="623888" indent="-182563">
              <a:spcBef>
                <a:spcPts val="0"/>
              </a:spcBef>
              <a:buFont typeface="Wingdings" pitchFamily="2" charset="2"/>
              <a:buChar char="Ø"/>
            </a:pPr>
            <a:r>
              <a:rPr lang="tr-TR" sz="2400" dirty="0">
                <a:latin typeface="Garamond" pitchFamily="18" charset="0"/>
              </a:rPr>
              <a:t>Batı ya da Avrupa’da gelişip, Latince ifade edilen Hıristiyan felsefesidir. </a:t>
            </a:r>
          </a:p>
          <a:p>
            <a:pPr marL="623888" indent="-182563">
              <a:spcBef>
                <a:spcPts val="0"/>
              </a:spcBef>
              <a:buFont typeface="Wingdings" pitchFamily="2" charset="2"/>
              <a:buChar char="Ø"/>
            </a:pPr>
            <a:r>
              <a:rPr lang="tr-TR" sz="2400" dirty="0">
                <a:latin typeface="Garamond" pitchFamily="18" charset="0"/>
              </a:rPr>
              <a:t>İslâm coğrafyasında ortaya çıkan ve Arapça ifade edilen İslam Felsefesidir. </a:t>
            </a:r>
          </a:p>
          <a:p>
            <a:pPr marL="623888" indent="-182563">
              <a:spcBef>
                <a:spcPts val="0"/>
              </a:spcBef>
              <a:buFont typeface="Wingdings" pitchFamily="2" charset="2"/>
              <a:buChar char="Ø"/>
            </a:pPr>
            <a:r>
              <a:rPr lang="tr-TR" sz="2400" dirty="0">
                <a:latin typeface="Garamond" pitchFamily="18" charset="0"/>
              </a:rPr>
              <a:t>Değişik coğrafyalarda Musevi düşünürlerce İbranice olarak ifade edilen Yahudi felsefesidir. </a:t>
            </a:r>
          </a:p>
          <a:p>
            <a:pPr marL="623888" indent="-182563">
              <a:spcBef>
                <a:spcPts val="0"/>
              </a:spcBef>
              <a:buFont typeface="Wingdings" pitchFamily="2" charset="2"/>
              <a:buChar char="Ø"/>
            </a:pPr>
            <a:r>
              <a:rPr lang="tr-TR" sz="2400" dirty="0">
                <a:latin typeface="Garamond" pitchFamily="18" charset="0"/>
              </a:rPr>
              <a:t>Hıristiyan Bizans İmparatorluğu içinde Grekçe olarak dile getirilen Bizans felsefesidir. </a:t>
            </a:r>
          </a:p>
        </p:txBody>
      </p:sp>
    </p:spTree>
    <p:extLst>
      <p:ext uri="{BB962C8B-B14F-4D97-AF65-F5344CB8AC3E}">
        <p14:creationId xmlns:p14="http://schemas.microsoft.com/office/powerpoint/2010/main" xmlns="" val="5987877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002060"/>
          </a:solidFill>
        </p:spPr>
        <p:txBody>
          <a:bodyPr lIns="144000" tIns="180000" rIns="144000" bIns="72000">
            <a:noAutofit/>
          </a:bodyPr>
          <a:lstStyle/>
          <a:p>
            <a:pPr algn="ctr"/>
            <a:r>
              <a:rPr lang="tr-TR" sz="6000" b="1" dirty="0">
                <a:solidFill>
                  <a:schemeClr val="bg1"/>
                </a:solidFill>
                <a:latin typeface="Garamond" panose="02020404030301010803" pitchFamily="18" charset="0"/>
              </a:rPr>
              <a:t>GİRİŞ</a:t>
            </a:r>
          </a:p>
        </p:txBody>
      </p:sp>
      <p:graphicFrame>
        <p:nvGraphicFramePr>
          <p:cNvPr id="4" name="3 İçerik Yer Tutucusu"/>
          <p:cNvGraphicFramePr>
            <a:graphicFrameLocks noGrp="1"/>
          </p:cNvGraphicFramePr>
          <p:nvPr>
            <p:ph idx="1"/>
          </p:nvPr>
        </p:nvGraphicFramePr>
        <p:xfrm>
          <a:off x="496888" y="1403350"/>
          <a:ext cx="11198225" cy="50133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5987877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002060"/>
          </a:solidFill>
        </p:spPr>
        <p:txBody>
          <a:bodyPr lIns="144000" tIns="180000" rIns="144000" bIns="72000">
            <a:noAutofit/>
          </a:bodyPr>
          <a:lstStyle/>
          <a:p>
            <a:pPr algn="ctr"/>
            <a:r>
              <a:rPr lang="tr-TR" sz="6000" b="1" dirty="0">
                <a:solidFill>
                  <a:schemeClr val="bg1"/>
                </a:solidFill>
                <a:latin typeface="Garamond" panose="02020404030301010803" pitchFamily="18" charset="0"/>
              </a:rPr>
              <a:t>GİRİŞ</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7" y="1403685"/>
            <a:ext cx="11197388" cy="5013158"/>
          </a:xfrm>
          <a:solidFill>
            <a:schemeClr val="bg1"/>
          </a:solidFill>
          <a:ln>
            <a:solidFill>
              <a:srgbClr val="FFFF00"/>
            </a:solidFill>
          </a:ln>
        </p:spPr>
        <p:txBody>
          <a:bodyPr lIns="144000" tIns="216000" rIns="144000" numCol="1">
            <a:normAutofit fontScale="85000" lnSpcReduction="20000"/>
          </a:bodyPr>
          <a:lstStyle/>
          <a:p>
            <a:pPr>
              <a:buClr>
                <a:srgbClr val="002060"/>
              </a:buClr>
              <a:buFont typeface="Wingdings" panose="05000000000000000000" pitchFamily="2" charset="2"/>
              <a:buChar char="Ø"/>
            </a:pPr>
            <a:r>
              <a:rPr lang="tr-TR" sz="3200" dirty="0">
                <a:latin typeface="Garamond" pitchFamily="18" charset="0"/>
              </a:rPr>
              <a:t>Bir Tanrı inancına dayanmasına rağmen bu dönemlerin birbirinden farkı, farklı dinlerin farklı problemleri açıklığa ve çözüme kavuşturmaya çalışmalarıdır. </a:t>
            </a:r>
          </a:p>
          <a:p>
            <a:pPr>
              <a:buClr>
                <a:srgbClr val="002060"/>
              </a:buClr>
              <a:buFont typeface="Wingdings" panose="05000000000000000000" pitchFamily="2" charset="2"/>
              <a:buChar char="Ø"/>
            </a:pPr>
            <a:r>
              <a:rPr lang="tr-TR" sz="3200" dirty="0">
                <a:latin typeface="Garamond" pitchFamily="18" charset="0"/>
              </a:rPr>
              <a:t>Ortaçağ felsefesi her ne kadar kendi içerisinde dört farklı döneme ayrılsa da üç temel nedenden ötürü bir bütünlüğü teşkil etmektedir. </a:t>
            </a:r>
          </a:p>
          <a:p>
            <a:pPr marL="623888" indent="-182563">
              <a:buClr>
                <a:srgbClr val="002060"/>
              </a:buClr>
              <a:buFont typeface="Wingdings" panose="05000000000000000000" pitchFamily="2" charset="2"/>
              <a:buChar char="Ø"/>
            </a:pPr>
            <a:r>
              <a:rPr lang="tr-TR" sz="2800" dirty="0">
                <a:latin typeface="Garamond" pitchFamily="18" charset="0"/>
              </a:rPr>
              <a:t>Bu </a:t>
            </a:r>
            <a:r>
              <a:rPr lang="tr-TR" sz="2800" dirty="0">
                <a:solidFill>
                  <a:srgbClr val="FF0000"/>
                </a:solidFill>
                <a:latin typeface="Garamond" pitchFamily="18" charset="0"/>
              </a:rPr>
              <a:t>dönemlerin her biri Antik Yunan felsefesinin felsefi mirasını paylaşmasıdır. </a:t>
            </a:r>
          </a:p>
          <a:p>
            <a:pPr marL="623888" indent="-182563">
              <a:buClr>
                <a:srgbClr val="002060"/>
              </a:buClr>
              <a:buFont typeface="Wingdings" panose="05000000000000000000" pitchFamily="2" charset="2"/>
              <a:buChar char="Ø"/>
            </a:pPr>
            <a:r>
              <a:rPr lang="tr-TR" sz="2800" dirty="0">
                <a:solidFill>
                  <a:srgbClr val="FF0000"/>
                </a:solidFill>
                <a:latin typeface="Garamond" pitchFamily="18" charset="0"/>
              </a:rPr>
              <a:t>Bu dört felsefe geleneğinin birbirleriyle yakın bir ilişki içinde olmasıdır</a:t>
            </a:r>
            <a:r>
              <a:rPr lang="tr-TR" sz="2800" dirty="0">
                <a:latin typeface="Garamond" pitchFamily="18" charset="0"/>
              </a:rPr>
              <a:t>. </a:t>
            </a:r>
          </a:p>
          <a:p>
            <a:pPr marL="623888" indent="-182563">
              <a:buClr>
                <a:srgbClr val="002060"/>
              </a:buClr>
              <a:buFont typeface="Wingdings" panose="05000000000000000000" pitchFamily="2" charset="2"/>
              <a:buChar char="Ø"/>
            </a:pPr>
            <a:r>
              <a:rPr lang="tr-TR" sz="2800" dirty="0">
                <a:latin typeface="Garamond" pitchFamily="18" charset="0"/>
              </a:rPr>
              <a:t>Üçüncü madde?</a:t>
            </a:r>
          </a:p>
          <a:p>
            <a:pPr>
              <a:buClr>
                <a:srgbClr val="002060"/>
              </a:buClr>
              <a:buFont typeface="Wingdings" panose="05000000000000000000" pitchFamily="2" charset="2"/>
              <a:buChar char="Ø"/>
            </a:pPr>
            <a:r>
              <a:rPr lang="tr-TR" sz="3200" dirty="0">
                <a:latin typeface="Garamond" pitchFamily="18" charset="0"/>
              </a:rPr>
              <a:t>Ortaçağ’da felsefeyle din arasında tek yanlı bir ilişki olmayıp, Felsefî düşünce dinin dogmalarından etkilendiği gibi, din de felsefî düşünceden yoğun bir biçimde etkilenmiştir. </a:t>
            </a:r>
          </a:p>
          <a:p>
            <a:pPr>
              <a:buClr>
                <a:srgbClr val="002060"/>
              </a:buClr>
              <a:buFont typeface="Wingdings" panose="05000000000000000000" pitchFamily="2" charset="2"/>
              <a:buChar char="Ø"/>
            </a:pPr>
            <a:r>
              <a:rPr lang="tr-TR" sz="3200" dirty="0">
                <a:latin typeface="Garamond" pitchFamily="18" charset="0"/>
              </a:rPr>
              <a:t>Bu bakımdan, Ortaçağ’da, felsefe dine teorik bir çerçeve, felsefî bir temel sağlamıştır.</a:t>
            </a:r>
          </a:p>
        </p:txBody>
      </p:sp>
    </p:spTree>
    <p:extLst>
      <p:ext uri="{BB962C8B-B14F-4D97-AF65-F5344CB8AC3E}">
        <p14:creationId xmlns:p14="http://schemas.microsoft.com/office/powerpoint/2010/main" xmlns="" val="5987877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C00000"/>
          </a:solidFill>
        </p:spPr>
        <p:txBody>
          <a:bodyPr lIns="144000" tIns="180000" rIns="144000" bIns="72000">
            <a:noAutofit/>
          </a:bodyPr>
          <a:lstStyle/>
          <a:p>
            <a:pPr algn="ctr"/>
            <a:r>
              <a:rPr lang="tr-TR" b="1" dirty="0">
                <a:solidFill>
                  <a:schemeClr val="bg1"/>
                </a:solidFill>
                <a:latin typeface="Garamond" pitchFamily="18" charset="0"/>
              </a:rPr>
              <a:t>Ortaçağ Felsefesinin Genel Özellikleri</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7" y="1403685"/>
            <a:ext cx="11197388" cy="5013158"/>
          </a:xfrm>
          <a:solidFill>
            <a:schemeClr val="bg1"/>
          </a:solidFill>
        </p:spPr>
        <p:txBody>
          <a:bodyPr lIns="144000" tIns="216000" rIns="144000" numCol="1">
            <a:noAutofit/>
          </a:bodyPr>
          <a:lstStyle/>
          <a:p>
            <a:pPr marL="355600" lvl="0" indent="-355600">
              <a:buFont typeface="Wingdings" pitchFamily="2" charset="2"/>
              <a:buChar char="Ø"/>
            </a:pPr>
            <a:r>
              <a:rPr lang="tr-TR" sz="2800" dirty="0">
                <a:latin typeface="Garamond" pitchFamily="18" charset="0"/>
              </a:rPr>
              <a:t>Bundan önceki felsefeler belli bir halkın ya da bireylerin felsefesiyken, Ortaçağ felsefesi, bir dini topluluğun, bir </a:t>
            </a:r>
            <a:r>
              <a:rPr lang="tr-TR" sz="2800" b="1" dirty="0">
                <a:latin typeface="Garamond" pitchFamily="18" charset="0"/>
              </a:rPr>
              <a:t>ümmetin felsefesidir</a:t>
            </a:r>
            <a:r>
              <a:rPr lang="tr-TR" sz="2800" dirty="0">
                <a:latin typeface="Garamond" pitchFamily="18" charset="0"/>
              </a:rPr>
              <a:t>.</a:t>
            </a:r>
          </a:p>
          <a:p>
            <a:pPr marL="355600" lvl="0" indent="-355600">
              <a:buFont typeface="Wingdings" pitchFamily="2" charset="2"/>
              <a:buChar char="Ø"/>
            </a:pPr>
            <a:r>
              <a:rPr lang="tr-TR" sz="2800" dirty="0">
                <a:latin typeface="Garamond" pitchFamily="18" charset="0"/>
              </a:rPr>
              <a:t>Antik Yunan Felsefesi bütünüyle </a:t>
            </a:r>
            <a:r>
              <a:rPr lang="tr-TR" sz="2800" b="1" dirty="0">
                <a:latin typeface="Garamond" pitchFamily="18" charset="0"/>
              </a:rPr>
              <a:t>dünyevi</a:t>
            </a:r>
            <a:r>
              <a:rPr lang="tr-TR" sz="2800" dirty="0">
                <a:latin typeface="Garamond" pitchFamily="18" charset="0"/>
              </a:rPr>
              <a:t> bir felsefeyken, Ortaçağ felsefesinde </a:t>
            </a:r>
            <a:r>
              <a:rPr lang="tr-TR" sz="2800" b="1" dirty="0">
                <a:latin typeface="Garamond" pitchFamily="18" charset="0"/>
              </a:rPr>
              <a:t>öte dünyaya</a:t>
            </a:r>
            <a:r>
              <a:rPr lang="tr-TR" sz="2800" dirty="0">
                <a:latin typeface="Garamond" pitchFamily="18" charset="0"/>
              </a:rPr>
              <a:t> ilgi hâkimdir. </a:t>
            </a:r>
          </a:p>
          <a:p>
            <a:pPr marL="355600" lvl="0" indent="-355600">
              <a:buFont typeface="Wingdings" pitchFamily="2" charset="2"/>
              <a:buChar char="Ø"/>
            </a:pPr>
            <a:r>
              <a:rPr lang="tr-TR" sz="2800" dirty="0">
                <a:latin typeface="Garamond" pitchFamily="18" charset="0"/>
              </a:rPr>
              <a:t>Ortaçağ düşünürleri önemli olan biricik şeyin doğaüstü varlık alanıyla, aşkın ve mutlak olarak yetkin varlıkla olan ilişkisi olduğunu öne sürmüşlerdir. </a:t>
            </a:r>
          </a:p>
          <a:p>
            <a:pPr marL="355600" lvl="0" indent="-355600">
              <a:buFont typeface="Wingdings" pitchFamily="2" charset="2"/>
              <a:buChar char="Ø"/>
            </a:pPr>
            <a:r>
              <a:rPr lang="tr-TR" sz="2800" dirty="0">
                <a:latin typeface="Garamond" pitchFamily="18" charset="0"/>
              </a:rPr>
              <a:t>Antik felsefede insan, ahlaklılığı bir toplumsal etik içinde ve mutluluk amacı gözeterek ele alırken, Ortaçağ’da ahlaklılık dinin bir parçası haline gelmiştir. Dolayısıyla, </a:t>
            </a:r>
            <a:r>
              <a:rPr lang="tr-TR" sz="2800" b="1" dirty="0">
                <a:latin typeface="Garamond" pitchFamily="18" charset="0"/>
              </a:rPr>
              <a:t>Yunan’da etik kozmolojik ya da toplumsal zemin üzerine temellenirken, Ortaçağ’da etik teolojik</a:t>
            </a:r>
            <a:r>
              <a:rPr lang="tr-TR" sz="2800" dirty="0">
                <a:latin typeface="Garamond" pitchFamily="18" charset="0"/>
              </a:rPr>
              <a:t> bir düzlemde temellenir.</a:t>
            </a:r>
          </a:p>
        </p:txBody>
      </p:sp>
    </p:spTree>
    <p:extLst>
      <p:ext uri="{BB962C8B-B14F-4D97-AF65-F5344CB8AC3E}">
        <p14:creationId xmlns:p14="http://schemas.microsoft.com/office/powerpoint/2010/main" xmlns="" val="5987877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C00000"/>
          </a:solidFill>
        </p:spPr>
        <p:txBody>
          <a:bodyPr lIns="144000" tIns="180000" rIns="144000" bIns="72000">
            <a:noAutofit/>
          </a:bodyPr>
          <a:lstStyle/>
          <a:p>
            <a:pPr algn="ctr"/>
            <a:r>
              <a:rPr lang="tr-TR" b="1" dirty="0">
                <a:solidFill>
                  <a:schemeClr val="bg1"/>
                </a:solidFill>
                <a:latin typeface="Garamond" pitchFamily="18" charset="0"/>
              </a:rPr>
              <a:t>Ortaçağ Felsefesinin Genel Özellikleri</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7" y="1403685"/>
            <a:ext cx="11197388" cy="5013158"/>
          </a:xfrm>
          <a:solidFill>
            <a:schemeClr val="bg1"/>
          </a:solidFill>
        </p:spPr>
        <p:txBody>
          <a:bodyPr lIns="144000" tIns="216000" rIns="144000" numCol="1">
            <a:noAutofit/>
          </a:bodyPr>
          <a:lstStyle/>
          <a:p>
            <a:pPr marL="355600" lvl="0" indent="-355600">
              <a:buFont typeface="Wingdings" pitchFamily="2" charset="2"/>
              <a:buChar char="Ø"/>
            </a:pPr>
            <a:r>
              <a:rPr lang="tr-TR" sz="2800" dirty="0">
                <a:latin typeface="Garamond" pitchFamily="18" charset="0"/>
              </a:rPr>
              <a:t>Yunan insanı kendisini evrenin bir parçası anlamında  bir </a:t>
            </a:r>
            <a:r>
              <a:rPr lang="tr-TR" sz="2800" dirty="0" err="1">
                <a:latin typeface="Garamond" pitchFamily="18" charset="0"/>
              </a:rPr>
              <a:t>mikrokosmos</a:t>
            </a:r>
            <a:r>
              <a:rPr lang="tr-TR" sz="2800" dirty="0">
                <a:latin typeface="Garamond" pitchFamily="18" charset="0"/>
              </a:rPr>
              <a:t> olarak görürken, </a:t>
            </a:r>
            <a:r>
              <a:rPr lang="tr-TR" sz="2800" b="1" dirty="0">
                <a:latin typeface="Garamond" pitchFamily="18" charset="0"/>
              </a:rPr>
              <a:t>Ortaçağ insanı kendisine yabancı bir evrende</a:t>
            </a:r>
            <a:r>
              <a:rPr lang="tr-TR" sz="2800" dirty="0">
                <a:latin typeface="Garamond" pitchFamily="18" charset="0"/>
              </a:rPr>
              <a:t> yaşamak durumunda </a:t>
            </a:r>
            <a:r>
              <a:rPr lang="tr-TR" sz="2800" dirty="0" err="1">
                <a:latin typeface="Garamond" pitchFamily="18" charset="0"/>
              </a:rPr>
              <a:t>kalmuştur</a:t>
            </a:r>
            <a:r>
              <a:rPr lang="tr-TR" sz="2800" dirty="0">
                <a:latin typeface="Garamond" pitchFamily="18" charset="0"/>
              </a:rPr>
              <a:t>.</a:t>
            </a:r>
          </a:p>
          <a:p>
            <a:pPr marL="355600" lvl="0" indent="-355600">
              <a:buFont typeface="Wingdings" pitchFamily="2" charset="2"/>
              <a:buChar char="Ø"/>
            </a:pPr>
            <a:r>
              <a:rPr lang="tr-TR" sz="2800" dirty="0">
                <a:latin typeface="Garamond" pitchFamily="18" charset="0"/>
              </a:rPr>
              <a:t>Tanrı, insan için yüce ve yüksek bir ideal getirdiğinden, Ortaçağ insanı eksikliğini, başarısızlığını ve hatta günahkârlığını her daim duyumsamak durumundadır. </a:t>
            </a:r>
          </a:p>
          <a:p>
            <a:pPr marL="355600" lvl="0" indent="-355600">
              <a:buFont typeface="Wingdings" pitchFamily="2" charset="2"/>
              <a:buChar char="Ø"/>
            </a:pPr>
            <a:r>
              <a:rPr lang="tr-TR" sz="2800" dirty="0">
                <a:latin typeface="Garamond" pitchFamily="18" charset="0"/>
              </a:rPr>
              <a:t>Yunan düşüncesi özü bakımından iyimser bir felsefe olmasına karşın, Hıristiyan Ortaçağ felsefesi kötümserlik üzerine yükselen bir felsefedir.</a:t>
            </a:r>
          </a:p>
        </p:txBody>
      </p:sp>
    </p:spTree>
    <p:extLst>
      <p:ext uri="{BB962C8B-B14F-4D97-AF65-F5344CB8AC3E}">
        <p14:creationId xmlns:p14="http://schemas.microsoft.com/office/powerpoint/2010/main" xmlns="" val="5987877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C00000"/>
          </a:solidFill>
        </p:spPr>
        <p:txBody>
          <a:bodyPr lIns="144000" tIns="180000" rIns="144000" bIns="72000">
            <a:noAutofit/>
          </a:bodyPr>
          <a:lstStyle/>
          <a:p>
            <a:pPr algn="ctr"/>
            <a:r>
              <a:rPr lang="tr-TR" b="1" dirty="0">
                <a:solidFill>
                  <a:schemeClr val="bg1"/>
                </a:solidFill>
                <a:latin typeface="Garamond" pitchFamily="18" charset="0"/>
              </a:rPr>
              <a:t>Ortaçağ Felsefesinin Genel Özellikleri</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7" y="1403685"/>
            <a:ext cx="11197388" cy="5013158"/>
          </a:xfrm>
          <a:solidFill>
            <a:schemeClr val="bg1"/>
          </a:solidFill>
        </p:spPr>
        <p:txBody>
          <a:bodyPr lIns="144000" tIns="216000" rIns="144000" numCol="1">
            <a:normAutofit/>
          </a:bodyPr>
          <a:lstStyle/>
          <a:p>
            <a:pPr marL="357188" lvl="0" indent="-357188">
              <a:buClr>
                <a:srgbClr val="002060"/>
              </a:buClr>
              <a:buFont typeface="Wingdings" panose="05000000000000000000" pitchFamily="2" charset="2"/>
              <a:buChar char="Ø"/>
            </a:pPr>
            <a:r>
              <a:rPr lang="tr-TR" sz="3200" dirty="0">
                <a:latin typeface="Garamond" pitchFamily="18" charset="0"/>
              </a:rPr>
              <a:t>İlkçağ felsefesi dini veya mitolojiyi reddetmesine karşın, Ortaçağ felsefesi, tümüyle dine, dini dogmaya tâbi bir felsefe olması bakımından Ortaçağ felsefesi bir kopuşu ifade etmektedir.</a:t>
            </a:r>
          </a:p>
          <a:p>
            <a:pPr marL="357188" lvl="0" indent="-357188">
              <a:buClr>
                <a:srgbClr val="002060"/>
              </a:buClr>
              <a:buFont typeface="Wingdings" panose="05000000000000000000" pitchFamily="2" charset="2"/>
              <a:buChar char="Ø"/>
            </a:pPr>
            <a:r>
              <a:rPr lang="tr-TR" sz="3200" dirty="0">
                <a:latin typeface="Garamond" pitchFamily="18" charset="0"/>
              </a:rPr>
              <a:t>Ortaçağ felsefesi din temelli bir felsefe olmasına rağmen, kavram ve kategorilerini terminolojisini kendi başına yaratmak yerine, ihtiyaç duyduğu kavram ve kategoriler için doğrudan Yunan felsefesine yönelmiştir. </a:t>
            </a:r>
          </a:p>
          <a:p>
            <a:pPr marL="357188" lvl="0" indent="-357188">
              <a:buClr>
                <a:srgbClr val="002060"/>
              </a:buClr>
              <a:buFont typeface="Wingdings" panose="05000000000000000000" pitchFamily="2" charset="2"/>
              <a:buChar char="Ø"/>
            </a:pPr>
            <a:r>
              <a:rPr lang="tr-TR" sz="3200" dirty="0">
                <a:latin typeface="Garamond" pitchFamily="18" charset="0"/>
              </a:rPr>
              <a:t>Bu bakımdan Ortaçağ felsefesinin temelinde başta Platon, </a:t>
            </a:r>
            <a:r>
              <a:rPr lang="tr-TR" sz="3200" dirty="0" err="1">
                <a:latin typeface="Garamond" pitchFamily="18" charset="0"/>
              </a:rPr>
              <a:t>Plotinos</a:t>
            </a:r>
            <a:r>
              <a:rPr lang="tr-TR" sz="3200" dirty="0">
                <a:latin typeface="Garamond" pitchFamily="18" charset="0"/>
              </a:rPr>
              <a:t> ve Aristoteles felsefesi olmak üzere Grek felsefe geleneği yer alır.</a:t>
            </a:r>
          </a:p>
        </p:txBody>
      </p:sp>
    </p:spTree>
    <p:extLst>
      <p:ext uri="{BB962C8B-B14F-4D97-AF65-F5344CB8AC3E}">
        <p14:creationId xmlns:p14="http://schemas.microsoft.com/office/powerpoint/2010/main" xmlns="" val="5987877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C00000"/>
          </a:solidFill>
        </p:spPr>
        <p:txBody>
          <a:bodyPr lIns="144000" tIns="180000" rIns="144000" bIns="72000">
            <a:noAutofit/>
          </a:bodyPr>
          <a:lstStyle/>
          <a:p>
            <a:pPr algn="ctr"/>
            <a:r>
              <a:rPr lang="tr-TR" b="1" dirty="0">
                <a:solidFill>
                  <a:schemeClr val="bg1"/>
                </a:solidFill>
                <a:latin typeface="Garamond" pitchFamily="18" charset="0"/>
              </a:rPr>
              <a:t>Ortaçağ Felsefesinin Genel Özellikleri</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7" y="1403685"/>
            <a:ext cx="11197388" cy="5013158"/>
          </a:xfrm>
          <a:solidFill>
            <a:schemeClr val="bg1"/>
          </a:solidFill>
        </p:spPr>
        <p:txBody>
          <a:bodyPr lIns="144000" tIns="216000" rIns="144000" numCol="1">
            <a:noAutofit/>
          </a:bodyPr>
          <a:lstStyle/>
          <a:p>
            <a:pPr marL="355600" lvl="0" indent="-355600">
              <a:spcBef>
                <a:spcPts val="600"/>
              </a:spcBef>
              <a:buFont typeface="Wingdings" pitchFamily="2" charset="2"/>
              <a:buChar char="Ø"/>
            </a:pPr>
            <a:r>
              <a:rPr lang="tr-TR" sz="2800" dirty="0">
                <a:latin typeface="Garamond" pitchFamily="18" charset="0"/>
              </a:rPr>
              <a:t>Ortaçağ felsefesi doğayı, Tanrı tarafından belli bir amaca göre yaratılmış ve düzenlenmiş statik bir sistem olarak görmüştür. Bu bakımdan nedensellikten büyük ölçüde ereksel nedenselliği anlayan Ortaçağ düşünürlerine göre maddi dünya, tanrısal gerçekliğin soluk bir göstergesidir.</a:t>
            </a:r>
          </a:p>
          <a:p>
            <a:pPr marL="355600" lvl="0" indent="-355600">
              <a:spcBef>
                <a:spcPts val="600"/>
              </a:spcBef>
              <a:buFont typeface="Wingdings" pitchFamily="2" charset="2"/>
              <a:buChar char="Ø"/>
            </a:pPr>
            <a:r>
              <a:rPr lang="tr-TR" sz="2800" dirty="0">
                <a:latin typeface="Garamond" pitchFamily="18" charset="0"/>
              </a:rPr>
              <a:t>Ortaçağ felsefesi düşünürleri dini temellendirme, İlâhî hakikatleri anlama ve anlaşılır kılma çabasında olmakla beraber, ana düşüncelerinde, problemlerinde ve bu problemlere getirdikleri çözümlerde, çoğunlukla Yunan felsefesine bağlı kalmıştır. </a:t>
            </a:r>
          </a:p>
          <a:p>
            <a:pPr marL="355600" lvl="0" indent="-355600">
              <a:spcBef>
                <a:spcPts val="600"/>
              </a:spcBef>
              <a:buFont typeface="Wingdings" pitchFamily="2" charset="2"/>
              <a:buChar char="Ø"/>
            </a:pPr>
            <a:r>
              <a:rPr lang="tr-TR" sz="2800" dirty="0">
                <a:latin typeface="Garamond" pitchFamily="18" charset="0"/>
              </a:rPr>
              <a:t>Ortaçağ felsefesi, daha çok Antik Yunan düşünce dünyasını benimsemek, onun yöntemini kullanmak ve Yunan felsefesinin temel kavramlarını işleyerek, inancı temellendirmektedir</a:t>
            </a:r>
            <a:r>
              <a:rPr lang="tr-TR" sz="2800" dirty="0" smtClean="0">
                <a:latin typeface="Garamond" pitchFamily="18" charset="0"/>
              </a:rPr>
              <a:t>.</a:t>
            </a:r>
            <a:endParaRPr lang="tr-TR" sz="2800" dirty="0">
              <a:latin typeface="Garamond" pitchFamily="18" charset="0"/>
            </a:endParaRPr>
          </a:p>
        </p:txBody>
      </p:sp>
    </p:spTree>
    <p:extLst>
      <p:ext uri="{BB962C8B-B14F-4D97-AF65-F5344CB8AC3E}">
        <p14:creationId xmlns:p14="http://schemas.microsoft.com/office/powerpoint/2010/main" xmlns="" val="5987877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C00000"/>
          </a:solidFill>
        </p:spPr>
        <p:txBody>
          <a:bodyPr lIns="144000" tIns="180000" rIns="144000" bIns="72000">
            <a:noAutofit/>
          </a:bodyPr>
          <a:lstStyle/>
          <a:p>
            <a:pPr algn="ctr"/>
            <a:r>
              <a:rPr lang="tr-TR" b="1" dirty="0">
                <a:solidFill>
                  <a:schemeClr val="bg1"/>
                </a:solidFill>
                <a:latin typeface="Garamond" pitchFamily="18" charset="0"/>
              </a:rPr>
              <a:t>Ortaçağ Felsefesinin Genel Özellikleri</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7" y="1403685"/>
            <a:ext cx="11197388" cy="5013158"/>
          </a:xfrm>
          <a:solidFill>
            <a:schemeClr val="bg1"/>
          </a:solidFill>
        </p:spPr>
        <p:txBody>
          <a:bodyPr lIns="144000" tIns="216000" rIns="144000" numCol="1">
            <a:normAutofit/>
          </a:bodyPr>
          <a:lstStyle/>
          <a:p>
            <a:pPr marL="355600" lvl="0" indent="-355600">
              <a:buFont typeface="Wingdings" pitchFamily="2" charset="2"/>
              <a:buChar char="Ø"/>
            </a:pPr>
            <a:r>
              <a:rPr lang="tr-TR" sz="2800" dirty="0">
                <a:latin typeface="Garamond" pitchFamily="18" charset="0"/>
              </a:rPr>
              <a:t>İlkçağ felsefesinin merkezinde doğa ve insan, modem felsefede ise bilgi ve insan yer almasına karşın Ortaçağ felsefesinin merkezinde Tanrı yer almaktadır. Bu bakımdan Ortaçağ felsefesi </a:t>
            </a:r>
            <a:r>
              <a:rPr lang="tr-TR" sz="2800" dirty="0" err="1">
                <a:latin typeface="Garamond" pitchFamily="18" charset="0"/>
              </a:rPr>
              <a:t>teosantrik</a:t>
            </a:r>
            <a:r>
              <a:rPr lang="tr-TR" sz="2800" dirty="0">
                <a:latin typeface="Garamond" pitchFamily="18" charset="0"/>
              </a:rPr>
              <a:t>, yani Tanrı merkezli bir felsefedir. </a:t>
            </a:r>
          </a:p>
          <a:p>
            <a:pPr marL="355600" lvl="0" indent="-355600">
              <a:buFont typeface="Wingdings" pitchFamily="2" charset="2"/>
              <a:buChar char="Ø"/>
            </a:pPr>
            <a:r>
              <a:rPr lang="tr-TR" sz="2800" dirty="0">
                <a:latin typeface="Garamond" pitchFamily="18" charset="0"/>
              </a:rPr>
              <a:t>Ortaçağ felsefesinin ilk ve en temel konusu Tanrı’dır olup O’nun varoluşunun kanıtlanması ve sıfatlarının açıklanmasıdır.</a:t>
            </a:r>
          </a:p>
          <a:p>
            <a:pPr marL="355600" lvl="0" indent="-355600">
              <a:buFont typeface="Wingdings" pitchFamily="2" charset="2"/>
              <a:buChar char="Ø"/>
            </a:pPr>
            <a:r>
              <a:rPr lang="tr-TR" sz="2800" dirty="0">
                <a:latin typeface="Garamond" pitchFamily="18" charset="0"/>
              </a:rPr>
              <a:t>Ortaçağ felsefesi, belli bir gelenek ve vahye dayanan bir din çerçevesinde oluşan otoriteye duyulan saygı esastır. Bu felsefe otoriteye duyulan inancı temele aldığından eleştiri ve şüpheciliğe kesinlikle kapalıdır.</a:t>
            </a:r>
          </a:p>
          <a:p>
            <a:pPr>
              <a:buClr>
                <a:srgbClr val="002060"/>
              </a:buClr>
              <a:buFont typeface="Wingdings" panose="05000000000000000000" pitchFamily="2" charset="2"/>
              <a:buChar char="Ø"/>
            </a:pPr>
            <a:endParaRPr lang="tr-TR" sz="2800" dirty="0">
              <a:latin typeface="Garamond" pitchFamily="18" charset="0"/>
            </a:endParaRPr>
          </a:p>
        </p:txBody>
      </p:sp>
    </p:spTree>
    <p:extLst>
      <p:ext uri="{BB962C8B-B14F-4D97-AF65-F5344CB8AC3E}">
        <p14:creationId xmlns:p14="http://schemas.microsoft.com/office/powerpoint/2010/main" xmlns="" val="5987877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0070C0"/>
          </a:solidFill>
        </p:spPr>
        <p:txBody>
          <a:bodyPr lIns="144000" tIns="180000" rIns="144000" bIns="72000">
            <a:noAutofit/>
          </a:bodyPr>
          <a:lstStyle/>
          <a:p>
            <a:pPr algn="ctr"/>
            <a:r>
              <a:rPr lang="tr-TR" b="1" dirty="0">
                <a:solidFill>
                  <a:schemeClr val="bg1"/>
                </a:solidFill>
                <a:latin typeface="Garamond" pitchFamily="18" charset="0"/>
              </a:rPr>
              <a:t>TÜMELLER TARTIŞMASI</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7" y="1403685"/>
            <a:ext cx="11197388" cy="5013158"/>
          </a:xfrm>
          <a:solidFill>
            <a:schemeClr val="bg1"/>
          </a:solidFill>
        </p:spPr>
        <p:txBody>
          <a:bodyPr lIns="144000" tIns="216000" rIns="144000" numCol="1">
            <a:normAutofit/>
          </a:bodyPr>
          <a:lstStyle/>
          <a:p>
            <a:pPr marL="365125" indent="-365125">
              <a:buClr>
                <a:srgbClr val="002060"/>
              </a:buClr>
              <a:buFont typeface="Wingdings" panose="05000000000000000000" pitchFamily="2" charset="2"/>
              <a:buChar char="Ø"/>
            </a:pPr>
            <a:r>
              <a:rPr lang="tr-TR" sz="2800" dirty="0">
                <a:latin typeface="Garamond" pitchFamily="18" charset="0"/>
              </a:rPr>
              <a:t>Tümeller tartışması, zihnimizde soyut bir biçimde yer alan kavramlarla hariçte somut olarak yer alan varlıklar arasındaki ilişkinin nasıllığına dayanır. </a:t>
            </a:r>
          </a:p>
          <a:p>
            <a:pPr marL="365125" marR="0" lvl="0" indent="-365125" algn="l" defTabSz="914400" rtl="0" eaLnBrk="1" fontAlgn="auto" latinLnBrk="0" hangingPunct="1">
              <a:lnSpc>
                <a:spcPct val="100000"/>
              </a:lnSpc>
              <a:spcBef>
                <a:spcPts val="900"/>
              </a:spcBef>
              <a:spcAft>
                <a:spcPts val="0"/>
              </a:spcAft>
              <a:buClr>
                <a:srgbClr val="002060"/>
              </a:buClr>
              <a:buSzTx/>
              <a:buFont typeface="Wingdings" panose="05000000000000000000" pitchFamily="2" charset="2"/>
              <a:buChar char="Ø"/>
              <a:tabLst/>
              <a:defRPr/>
            </a:pPr>
            <a:r>
              <a:rPr kumimoji="0" lang="tr-TR" sz="2800" b="0" i="0" u="none" strike="noStrike" kern="1200" cap="none" spc="0" normalizeH="0" baseline="0" noProof="0" dirty="0">
                <a:ln>
                  <a:noFill/>
                </a:ln>
                <a:solidFill>
                  <a:prstClr val="black"/>
                </a:solidFill>
                <a:effectLst/>
                <a:uLnTx/>
                <a:uFillTx/>
                <a:latin typeface="Garamond" panose="02020404030301010803" pitchFamily="18" charset="0"/>
                <a:ea typeface="Times New Roman" panose="02020603050405020304" pitchFamily="18" charset="0"/>
                <a:cs typeface="Times New Roman" panose="02020603050405020304" pitchFamily="18" charset="0"/>
              </a:rPr>
              <a:t>Tümeller tartışması, tümel kavramın gerçekliğinin olup olmaması, gerçekliğinin kabul edilmesi halinde dış dünyada mı yoksa zihinde mi olduğuyla ilgili bir konudur. </a:t>
            </a:r>
          </a:p>
          <a:p>
            <a:pPr marL="365125" indent="-365125">
              <a:buClr>
                <a:srgbClr val="002060"/>
              </a:buClr>
              <a:buFont typeface="Wingdings" panose="05000000000000000000" pitchFamily="2" charset="2"/>
              <a:buChar char="Ø"/>
            </a:pPr>
            <a:r>
              <a:rPr lang="tr-TR" sz="2800" dirty="0">
                <a:latin typeface="Garamond" pitchFamily="18" charset="0"/>
              </a:rPr>
              <a:t>Soyut ve tümel olan kavram ile zihin dışında somut ve tekil varlıkların gerçekliğinin sorgulanmasıdır. </a:t>
            </a:r>
          </a:p>
          <a:p>
            <a:pPr marL="365125" indent="-365125">
              <a:buClr>
                <a:srgbClr val="002060"/>
              </a:buClr>
              <a:buFont typeface="Wingdings" panose="05000000000000000000" pitchFamily="2" charset="2"/>
              <a:buChar char="Ø"/>
            </a:pPr>
            <a:r>
              <a:rPr lang="tr-TR" sz="2800" dirty="0">
                <a:effectLst/>
                <a:latin typeface="Garamond" panose="02020404030301010803" pitchFamily="18" charset="0"/>
                <a:ea typeface="Times New Roman" panose="02020603050405020304" pitchFamily="18" charset="0"/>
                <a:cs typeface="Times New Roman" panose="02020603050405020304" pitchFamily="18" charset="0"/>
              </a:rPr>
              <a:t>Tümeller tartışma Ortaçağ felsefesi için hayati bir konumda olup, hem varlığı hem bilgiyi hem de teolojiyi yakından ilgilendirmektedir.</a:t>
            </a:r>
          </a:p>
        </p:txBody>
      </p:sp>
    </p:spTree>
    <p:extLst>
      <p:ext uri="{BB962C8B-B14F-4D97-AF65-F5344CB8AC3E}">
        <p14:creationId xmlns:p14="http://schemas.microsoft.com/office/powerpoint/2010/main" xmlns="" val="20975933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0070C0"/>
          </a:solidFill>
        </p:spPr>
        <p:txBody>
          <a:bodyPr lIns="144000" tIns="180000" rIns="144000" bIns="72000">
            <a:noAutofit/>
          </a:bodyPr>
          <a:lstStyle/>
          <a:p>
            <a:pPr algn="ctr"/>
            <a:r>
              <a:rPr lang="tr-TR" b="1" dirty="0">
                <a:solidFill>
                  <a:schemeClr val="bg1"/>
                </a:solidFill>
                <a:latin typeface="Garamond" pitchFamily="18" charset="0"/>
              </a:rPr>
              <a:t>TÜMELLER TARTIŞMASI</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7" y="1403685"/>
            <a:ext cx="11197388" cy="5013158"/>
          </a:xfrm>
          <a:solidFill>
            <a:schemeClr val="bg1"/>
          </a:solidFill>
        </p:spPr>
        <p:txBody>
          <a:bodyPr lIns="144000" tIns="216000" rIns="144000" numCol="1">
            <a:normAutofit/>
          </a:bodyPr>
          <a:lstStyle/>
          <a:p>
            <a:pPr marL="365125" indent="-365125">
              <a:buClr>
                <a:srgbClr val="002060"/>
              </a:buClr>
              <a:buFont typeface="Wingdings" panose="05000000000000000000" pitchFamily="2" charset="2"/>
              <a:buChar char="Ø"/>
            </a:pPr>
            <a:r>
              <a:rPr lang="tr-TR" sz="2800" dirty="0">
                <a:effectLst/>
                <a:latin typeface="Garamond" panose="02020404030301010803" pitchFamily="18" charset="0"/>
                <a:ea typeface="Times New Roman" panose="02020603050405020304" pitchFamily="18" charset="0"/>
                <a:cs typeface="Times New Roman" panose="02020603050405020304" pitchFamily="18" charset="0"/>
              </a:rPr>
              <a:t>Tümeller tartışmasını doğuran temel husus, Antik Yunan düşünürlerinden Platon’un idealar düşüncesidir. Onun, görünüş ve gerçeklik sorununa çözüm getirmek üzere ileri sürdüğü idealar öğretisine Aristoteles’in karşı çıkışıyla tartışma başlamıştır. </a:t>
            </a:r>
          </a:p>
          <a:p>
            <a:pPr marL="365125" indent="-365125">
              <a:buClr>
                <a:srgbClr val="002060"/>
              </a:buClr>
              <a:buFont typeface="Wingdings" panose="05000000000000000000" pitchFamily="2" charset="2"/>
              <a:buChar char="Ø"/>
            </a:pPr>
            <a:r>
              <a:rPr lang="tr-TR" sz="2800" dirty="0">
                <a:effectLst/>
                <a:latin typeface="Garamond" panose="02020404030301010803" pitchFamily="18" charset="0"/>
                <a:ea typeface="Times New Roman" panose="02020603050405020304" pitchFamily="18" charset="0"/>
                <a:cs typeface="Times New Roman" panose="02020603050405020304" pitchFamily="18" charset="0"/>
              </a:rPr>
              <a:t>Platon, birincil özelliklerin görünüş olan tekillere, ikincil özelliklerin ise gerçeklik (idea) olan tümellere ait olduğunu ileri sürer. Ayrıca tümellerin bilgisinin idealar dünyasında yer aldığını iddia eder. </a:t>
            </a:r>
          </a:p>
          <a:p>
            <a:pPr marL="365125" indent="-365125">
              <a:buClr>
                <a:srgbClr val="002060"/>
              </a:buClr>
              <a:buFont typeface="Wingdings" panose="05000000000000000000" pitchFamily="2" charset="2"/>
              <a:buChar char="Ø"/>
            </a:pPr>
            <a:r>
              <a:rPr lang="tr-TR" sz="2800" dirty="0">
                <a:effectLst/>
                <a:latin typeface="Garamond" panose="02020404030301010803" pitchFamily="18" charset="0"/>
                <a:ea typeface="Times New Roman" panose="02020603050405020304" pitchFamily="18" charset="0"/>
                <a:cs typeface="Times New Roman" panose="02020603050405020304" pitchFamily="18" charset="0"/>
              </a:rPr>
              <a:t>Tümellerin varlığı hususunda Platonla aynı görüşte olan Aristoteles, tümellerin nesnelerden bağımsız olması noktasında ondan ayrılır.</a:t>
            </a:r>
          </a:p>
        </p:txBody>
      </p:sp>
    </p:spTree>
    <p:extLst>
      <p:ext uri="{BB962C8B-B14F-4D97-AF65-F5344CB8AC3E}">
        <p14:creationId xmlns:p14="http://schemas.microsoft.com/office/powerpoint/2010/main" xmlns="" val="2751454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0070C0"/>
          </a:solidFill>
        </p:spPr>
        <p:txBody>
          <a:bodyPr lIns="144000" tIns="180000" rIns="144000" bIns="72000">
            <a:noAutofit/>
          </a:bodyPr>
          <a:lstStyle/>
          <a:p>
            <a:pPr algn="ctr"/>
            <a:r>
              <a:rPr lang="tr-TR" b="1" dirty="0">
                <a:solidFill>
                  <a:schemeClr val="bg1"/>
                </a:solidFill>
                <a:latin typeface="Garamond" pitchFamily="18" charset="0"/>
              </a:rPr>
              <a:t>TÜMELLER TARTIŞMASI</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7" y="1403685"/>
            <a:ext cx="11197388" cy="5013158"/>
          </a:xfrm>
          <a:solidFill>
            <a:schemeClr val="bg1"/>
          </a:solidFill>
        </p:spPr>
        <p:txBody>
          <a:bodyPr lIns="144000" tIns="216000" rIns="144000" numCol="1">
            <a:noAutofit/>
          </a:bodyPr>
          <a:lstStyle/>
          <a:p>
            <a:pPr marL="365125" indent="-365125">
              <a:buClr>
                <a:srgbClr val="002060"/>
              </a:buClr>
              <a:buFont typeface="Wingdings" panose="05000000000000000000" pitchFamily="2" charset="2"/>
              <a:buChar char="Ø"/>
            </a:pPr>
            <a:r>
              <a:rPr lang="tr-TR" sz="3000" dirty="0">
                <a:latin typeface="Garamond" pitchFamily="18" charset="0"/>
              </a:rPr>
              <a:t>Realizm, tümellerin, hem zihinde hem de hariçte var olduğunu savunduğu gibi, düşünce ile dış dünya arasında bir uygunluğun varlığını savunur. </a:t>
            </a:r>
          </a:p>
          <a:p>
            <a:pPr marL="365125" indent="-365125">
              <a:buClr>
                <a:srgbClr val="002060"/>
              </a:buClr>
              <a:buFont typeface="Wingdings" panose="05000000000000000000" pitchFamily="2" charset="2"/>
              <a:buChar char="Ø"/>
            </a:pPr>
            <a:r>
              <a:rPr lang="tr-TR" sz="3000" dirty="0">
                <a:latin typeface="Garamond" pitchFamily="18" charset="0"/>
              </a:rPr>
              <a:t>Bu kabule göre zihin dışında yer alan objeler, zihnî bir varlık olan tümel formuna bürünmüştür. </a:t>
            </a:r>
          </a:p>
          <a:p>
            <a:pPr marL="365125" indent="-365125">
              <a:buClr>
                <a:srgbClr val="002060"/>
              </a:buClr>
              <a:buFont typeface="Wingdings" panose="05000000000000000000" pitchFamily="2" charset="2"/>
              <a:buChar char="Ø"/>
            </a:pPr>
            <a:r>
              <a:rPr lang="tr-TR" sz="3000" dirty="0">
                <a:latin typeface="Garamond" pitchFamily="18" charset="0"/>
              </a:rPr>
              <a:t>Platon, ruhlar tarafından daha önce tecrübe edilen idelerin, zihnî soyutlama olmaktan ziyade, mutlak bir ontolojik gerçekliğe sahip olduğunu, içinde yaşam sürdürdüğümüz nesneler dünyasının ise bir gölgeler dünyası olup gerçekleri bize hatırlatan birer araç olduğunu iddia eder.</a:t>
            </a:r>
          </a:p>
        </p:txBody>
      </p:sp>
    </p:spTree>
    <p:extLst>
      <p:ext uri="{BB962C8B-B14F-4D97-AF65-F5344CB8AC3E}">
        <p14:creationId xmlns:p14="http://schemas.microsoft.com/office/powerpoint/2010/main" xmlns="" val="32073111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0070C0"/>
          </a:solidFill>
        </p:spPr>
        <p:txBody>
          <a:bodyPr lIns="144000" tIns="180000" rIns="144000" bIns="72000">
            <a:noAutofit/>
          </a:bodyPr>
          <a:lstStyle/>
          <a:p>
            <a:pPr algn="ctr"/>
            <a:r>
              <a:rPr lang="tr-TR" b="1" dirty="0">
                <a:solidFill>
                  <a:schemeClr val="bg1"/>
                </a:solidFill>
                <a:latin typeface="Garamond" pitchFamily="18" charset="0"/>
              </a:rPr>
              <a:t>TÜMELLER TARTIŞMASI</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7" y="1403685"/>
            <a:ext cx="11197388" cy="5013158"/>
          </a:xfrm>
          <a:solidFill>
            <a:schemeClr val="bg1"/>
          </a:solidFill>
        </p:spPr>
        <p:txBody>
          <a:bodyPr lIns="144000" tIns="216000" rIns="144000" numCol="1">
            <a:normAutofit fontScale="92500"/>
          </a:bodyPr>
          <a:lstStyle/>
          <a:p>
            <a:pPr marL="365125" indent="-365125">
              <a:spcBef>
                <a:spcPts val="600"/>
              </a:spcBef>
              <a:buClr>
                <a:srgbClr val="002060"/>
              </a:buClr>
              <a:buFont typeface="Wingdings" panose="05000000000000000000" pitchFamily="2" charset="2"/>
              <a:buChar char="Ø"/>
            </a:pPr>
            <a:r>
              <a:rPr lang="tr-TR" sz="3200" dirty="0">
                <a:latin typeface="Garamond" pitchFamily="18" charset="0"/>
              </a:rPr>
              <a:t>Platon tekillerin, varlık sahasına çıkması ve varlıklarını devam ettirmelerini zaman, metafizik ve mantık açısından tekillerden önce gelen tümellere borçlu olduğunu iddia eder. Bu bakımdan tümeller, </a:t>
            </a:r>
            <a:r>
              <a:rPr kumimoji="0" lang="tr-TR" sz="3200" b="0" i="0" u="none" strike="noStrike" kern="1200" cap="none" spc="0" normalizeH="0" baseline="0" noProof="0" dirty="0">
                <a:ln>
                  <a:noFill/>
                </a:ln>
                <a:solidFill>
                  <a:prstClr val="black"/>
                </a:solidFill>
                <a:effectLst/>
                <a:uLnTx/>
                <a:uFillTx/>
                <a:latin typeface="Garamond" pitchFamily="18" charset="0"/>
                <a:ea typeface="+mn-ea"/>
                <a:cs typeface="+mn-cs"/>
              </a:rPr>
              <a:t>tekillerden </a:t>
            </a:r>
            <a:r>
              <a:rPr lang="tr-TR" sz="3200" dirty="0">
                <a:latin typeface="Garamond" pitchFamily="18" charset="0"/>
              </a:rPr>
              <a:t>daha gerçektirler. </a:t>
            </a:r>
          </a:p>
          <a:p>
            <a:pPr marL="365125" indent="-365125">
              <a:spcBef>
                <a:spcPts val="600"/>
              </a:spcBef>
              <a:buClr>
                <a:srgbClr val="002060"/>
              </a:buClr>
              <a:buFont typeface="Wingdings" panose="05000000000000000000" pitchFamily="2" charset="2"/>
              <a:buChar char="Ø"/>
            </a:pPr>
            <a:r>
              <a:rPr lang="tr-TR" sz="3200" dirty="0">
                <a:latin typeface="Garamond" pitchFamily="18" charset="0"/>
              </a:rPr>
              <a:t>Örneğin, kâğıt üzerine resmedilen bir takım şekil veya resimlerin temel kaynağı insan zihnindeki ilgili kavramlardır. Kâğıt yırtılsa da ya da resimler ve şekiller büyütülüp küçültülse de insan zihnindeki bu kavramlara dair bir değişiklik oluşmadığı gibi ortadan da kalkmaz. </a:t>
            </a:r>
          </a:p>
          <a:p>
            <a:pPr marL="365125" indent="-365125">
              <a:spcBef>
                <a:spcPts val="600"/>
              </a:spcBef>
              <a:buClr>
                <a:srgbClr val="002060"/>
              </a:buClr>
              <a:buFont typeface="Wingdings" panose="05000000000000000000" pitchFamily="2" charset="2"/>
              <a:buChar char="Ø"/>
            </a:pPr>
            <a:r>
              <a:rPr lang="tr-TR" sz="3200" dirty="0">
                <a:latin typeface="Garamond" pitchFamily="18" charset="0"/>
              </a:rPr>
              <a:t>Platon, bunun esas nedeninin kavramların temel, değişmeyen ve gerçek olması olduğunu vurgular.</a:t>
            </a:r>
          </a:p>
        </p:txBody>
      </p:sp>
    </p:spTree>
    <p:extLst>
      <p:ext uri="{BB962C8B-B14F-4D97-AF65-F5344CB8AC3E}">
        <p14:creationId xmlns:p14="http://schemas.microsoft.com/office/powerpoint/2010/main" xmlns="" val="37739833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0070C0"/>
          </a:solidFill>
        </p:spPr>
        <p:txBody>
          <a:bodyPr lIns="144000" tIns="180000" rIns="144000" bIns="72000">
            <a:noAutofit/>
          </a:bodyPr>
          <a:lstStyle/>
          <a:p>
            <a:pPr algn="ctr"/>
            <a:r>
              <a:rPr lang="tr-TR" b="1" dirty="0">
                <a:solidFill>
                  <a:schemeClr val="bg1"/>
                </a:solidFill>
                <a:latin typeface="Garamond" pitchFamily="18" charset="0"/>
              </a:rPr>
              <a:t>TÜMELLER TARTIŞMASI</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7" y="1403685"/>
            <a:ext cx="11197388" cy="5013158"/>
          </a:xfrm>
          <a:solidFill>
            <a:schemeClr val="bg1"/>
          </a:solidFill>
        </p:spPr>
        <p:txBody>
          <a:bodyPr lIns="144000" tIns="216000" rIns="144000" numCol="1">
            <a:noAutofit/>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Tekil varlıklar, bizim de içinde yaşam sürdürdüğümüz bu varlık sahasından önce var olmadığı gibi, varlıklarını kendilerinden önce var olan ve aynı zamanda gerçek olan tümellerden alırlar.</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Tümeller tartışmasının patlak vermesine neden teşkil eden şey Platon’un tümel, mutlak ve değişmez olanı, içinde yaşam sürdürdüğümüz bu dünyanın ötesinde aramasıdır.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Aristoteles ise tümellerin, tekillerin içinde yerleşik bir biçimde yer alıyor olmalarından ötürü müstakil bir varlığa sahip olmadıklarını ileri sürerek hocasına karşı çıkar. </a:t>
            </a:r>
          </a:p>
        </p:txBody>
      </p:sp>
    </p:spTree>
    <p:extLst>
      <p:ext uri="{BB962C8B-B14F-4D97-AF65-F5344CB8AC3E}">
        <p14:creationId xmlns:p14="http://schemas.microsoft.com/office/powerpoint/2010/main" xmlns="" val="36802203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0070C0"/>
          </a:solidFill>
        </p:spPr>
        <p:txBody>
          <a:bodyPr lIns="144000" tIns="180000" rIns="144000" bIns="72000">
            <a:noAutofit/>
          </a:bodyPr>
          <a:lstStyle/>
          <a:p>
            <a:pPr algn="ctr"/>
            <a:r>
              <a:rPr lang="tr-TR" b="1" dirty="0">
                <a:solidFill>
                  <a:schemeClr val="bg1"/>
                </a:solidFill>
                <a:latin typeface="Garamond" pitchFamily="18" charset="0"/>
              </a:rPr>
              <a:t>TÜMELLER TARTIŞMASI</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7" y="1403685"/>
            <a:ext cx="11197388" cy="5013158"/>
          </a:xfrm>
          <a:solidFill>
            <a:schemeClr val="bg1"/>
          </a:solidFill>
        </p:spPr>
        <p:txBody>
          <a:bodyPr lIns="144000" tIns="216000" rIns="144000" numCol="1">
            <a:normAutofit/>
          </a:bodyPr>
          <a:lstStyle/>
          <a:p>
            <a:pPr marL="365125" marR="0" lvl="0" indent="-365125" algn="l" defTabSz="914400" rtl="0" eaLnBrk="1" fontAlgn="auto" latinLnBrk="0" hangingPunct="1">
              <a:lnSpc>
                <a:spcPct val="100000"/>
              </a:lnSpc>
              <a:spcBef>
                <a:spcPts val="600"/>
              </a:spcBef>
              <a:spcAft>
                <a:spcPts val="0"/>
              </a:spcAft>
              <a:buClr>
                <a:srgbClr val="002060"/>
              </a:buClr>
              <a:buSzTx/>
              <a:buFont typeface="Wingdings" panose="05000000000000000000" pitchFamily="2" charset="2"/>
              <a:buChar char="Ø"/>
              <a:tabLst/>
              <a:defRPr/>
            </a:pPr>
            <a:r>
              <a:rPr kumimoji="0" lang="tr-TR" sz="3000" b="0" i="0" u="none" strike="noStrike" kern="1200" cap="none" spc="0" normalizeH="0" baseline="0" noProof="0" dirty="0">
                <a:ln>
                  <a:noFill/>
                </a:ln>
                <a:solidFill>
                  <a:prstClr val="black"/>
                </a:solidFill>
                <a:effectLst/>
                <a:uLnTx/>
                <a:uFillTx/>
                <a:latin typeface="Garamond" pitchFamily="18" charset="0"/>
                <a:ea typeface="+mn-ea"/>
                <a:cs typeface="+mn-cs"/>
              </a:rPr>
              <a:t>Filozofa göre realitenin tamamı (ide-form, madde ve hareket </a:t>
            </a:r>
            <a:r>
              <a:rPr kumimoji="0" lang="tr-TR" sz="3000" b="0" i="0" u="none" strike="noStrike" kern="1200" cap="none" spc="0" normalizeH="0" baseline="0" noProof="0" dirty="0" err="1">
                <a:ln>
                  <a:noFill/>
                </a:ln>
                <a:solidFill>
                  <a:prstClr val="black"/>
                </a:solidFill>
                <a:effectLst/>
                <a:uLnTx/>
                <a:uFillTx/>
                <a:latin typeface="Garamond" pitchFamily="18" charset="0"/>
                <a:ea typeface="+mn-ea"/>
                <a:cs typeface="+mn-cs"/>
              </a:rPr>
              <a:t>vb</a:t>
            </a:r>
            <a:r>
              <a:rPr kumimoji="0" lang="tr-TR" sz="3000" b="0" i="0" u="none" strike="noStrike" kern="1200" cap="none" spc="0" normalizeH="0" baseline="0" noProof="0" dirty="0">
                <a:ln>
                  <a:noFill/>
                </a:ln>
                <a:solidFill>
                  <a:prstClr val="black"/>
                </a:solidFill>
                <a:effectLst/>
                <a:uLnTx/>
                <a:uFillTx/>
                <a:latin typeface="Garamond" pitchFamily="18" charset="0"/>
                <a:ea typeface="+mn-ea"/>
                <a:cs typeface="+mn-cs"/>
              </a:rPr>
              <a:t>) tekil varlıklardan oluştuğu gibi, bu alan ve bu alanda yer alan nesneler belirsiz ve gölgelerden ibaret olmayıp birer gerçektirler.</a:t>
            </a:r>
          </a:p>
          <a:p>
            <a:pPr marL="365125" indent="-365125">
              <a:buClr>
                <a:srgbClr val="002060"/>
              </a:buClr>
              <a:buFont typeface="Wingdings" panose="05000000000000000000" pitchFamily="2" charset="2"/>
              <a:buChar char="Ø"/>
            </a:pPr>
            <a:r>
              <a:rPr lang="tr-TR" sz="3000" dirty="0">
                <a:latin typeface="Garamond" pitchFamily="18" charset="0"/>
              </a:rPr>
              <a:t>İnsan, hayvan, adalet, kırmızılık ve kötülük gibi  tümeller kendi başlarına var olmaktan ziyade tekillerde bulunmuş olup zihin tarafından bu tekillerden soyutlanarak ortaya konulan birer soyut kavramdır. </a:t>
            </a:r>
          </a:p>
          <a:p>
            <a:pPr marL="365125" indent="-365125">
              <a:buClr>
                <a:srgbClr val="002060"/>
              </a:buClr>
              <a:buFont typeface="Wingdings" panose="05000000000000000000" pitchFamily="2" charset="2"/>
              <a:buChar char="Ø"/>
            </a:pPr>
            <a:r>
              <a:rPr lang="tr-TR" sz="3000" dirty="0">
                <a:latin typeface="Garamond" pitchFamily="18" charset="0"/>
              </a:rPr>
              <a:t>Gerçek şey ise, ‘şu taş’ veya ‘şu kedi’ diye ifade edildiği üzere somut tekil varlıklardır.</a:t>
            </a:r>
          </a:p>
        </p:txBody>
      </p:sp>
    </p:spTree>
    <p:extLst>
      <p:ext uri="{BB962C8B-B14F-4D97-AF65-F5344CB8AC3E}">
        <p14:creationId xmlns:p14="http://schemas.microsoft.com/office/powerpoint/2010/main" xmlns="" val="35970001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0070C0"/>
          </a:solidFill>
        </p:spPr>
        <p:txBody>
          <a:bodyPr lIns="144000" tIns="180000" rIns="144000" bIns="72000">
            <a:noAutofit/>
          </a:bodyPr>
          <a:lstStyle/>
          <a:p>
            <a:pPr algn="ctr"/>
            <a:r>
              <a:rPr lang="tr-TR" b="1" dirty="0">
                <a:solidFill>
                  <a:schemeClr val="bg1"/>
                </a:solidFill>
                <a:latin typeface="Garamond" pitchFamily="18" charset="0"/>
              </a:rPr>
              <a:t>TÜMELLER TARTIŞMASI</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7" y="1403685"/>
            <a:ext cx="11197388" cy="5013158"/>
          </a:xfrm>
          <a:solidFill>
            <a:schemeClr val="bg1"/>
          </a:solidFill>
        </p:spPr>
        <p:txBody>
          <a:bodyPr lIns="144000" tIns="216000" rIns="144000" numCol="1">
            <a:noAutofit/>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Tümeller sorunu çerçevesinde yapılan tartışmalarda söz konusu edilen temel husus tümellerin var olup olmadığından ziyade onların nesnel bir gerçekliğe sahip olup olmadığıdır.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Bir diğer söylemle tümellerin varlığına dair herhangi bir tartışma olmayıp, tartışılan şey, tümellerin nerede olduğu ve insanın onları nasıl elde ettiğidir.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Bu bakımdan temel sorun, tümellerin gerçeklikte bulunup bulunmadığı meselesidir.</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Tümellere ilişkin yapılan bu tartışma realizm ve nominalizm gibi iki temel yaklaşımın ortaya çıkmasına neden olmuştur. </a:t>
            </a:r>
          </a:p>
        </p:txBody>
      </p:sp>
    </p:spTree>
    <p:extLst>
      <p:ext uri="{BB962C8B-B14F-4D97-AF65-F5344CB8AC3E}">
        <p14:creationId xmlns:p14="http://schemas.microsoft.com/office/powerpoint/2010/main" xmlns="" val="5532727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0070C0"/>
          </a:solidFill>
        </p:spPr>
        <p:txBody>
          <a:bodyPr lIns="144000" tIns="180000" rIns="144000" bIns="72000">
            <a:noAutofit/>
          </a:bodyPr>
          <a:lstStyle/>
          <a:p>
            <a:pPr algn="ctr"/>
            <a:r>
              <a:rPr lang="tr-TR" b="1" dirty="0">
                <a:solidFill>
                  <a:schemeClr val="bg1"/>
                </a:solidFill>
                <a:latin typeface="Garamond" pitchFamily="18" charset="0"/>
              </a:rPr>
              <a:t>TÜMELLER TARTIŞMASI</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7" y="1403685"/>
            <a:ext cx="11197388" cy="5013158"/>
          </a:xfrm>
          <a:solidFill>
            <a:schemeClr val="bg1"/>
          </a:solidFill>
        </p:spPr>
        <p:txBody>
          <a:bodyPr lIns="144000" tIns="216000" rIns="144000" numCol="1">
            <a:normAutofit lnSpcReduction="10000"/>
          </a:bodyPr>
          <a:lstStyle/>
          <a:p>
            <a:pPr marL="365125" marR="0" lvl="0" indent="-365125" algn="l" defTabSz="914400" rtl="0" eaLnBrk="1" fontAlgn="auto" latinLnBrk="0" hangingPunct="1">
              <a:lnSpc>
                <a:spcPct val="100000"/>
              </a:lnSpc>
              <a:spcBef>
                <a:spcPts val="600"/>
              </a:spcBef>
              <a:spcAft>
                <a:spcPts val="0"/>
              </a:spcAft>
              <a:buClr>
                <a:srgbClr val="002060"/>
              </a:buClr>
              <a:buSzTx/>
              <a:buFont typeface="Wingdings" panose="05000000000000000000" pitchFamily="2" charset="2"/>
              <a:buChar char="Ø"/>
              <a:tabLst/>
              <a:defRPr/>
            </a:pPr>
            <a:r>
              <a:rPr kumimoji="0" lang="tr-TR" sz="3200" b="0" i="0" u="none" strike="noStrike" kern="1200" cap="none" spc="0" normalizeH="0" baseline="0" noProof="0" dirty="0">
                <a:ln>
                  <a:noFill/>
                </a:ln>
                <a:solidFill>
                  <a:prstClr val="black"/>
                </a:solidFill>
                <a:effectLst/>
                <a:uLnTx/>
                <a:uFillTx/>
                <a:latin typeface="Garamond" pitchFamily="18" charset="0"/>
                <a:ea typeface="+mn-ea"/>
                <a:cs typeface="+mn-cs"/>
              </a:rPr>
              <a:t>Realizm, tümellerin nesnel bir gerçekliğe sahip olduğunu savunurken, nominalizm tümellerin nesnel bir gerçekliğe sahip olmadığını savunur. </a:t>
            </a:r>
          </a:p>
          <a:p>
            <a:pPr marL="365125" indent="-365125">
              <a:spcBef>
                <a:spcPts val="600"/>
              </a:spcBef>
              <a:buClr>
                <a:srgbClr val="002060"/>
              </a:buClr>
              <a:buFont typeface="Wingdings" panose="05000000000000000000" pitchFamily="2" charset="2"/>
              <a:buChar char="Ø"/>
            </a:pPr>
            <a:r>
              <a:rPr lang="tr-TR" sz="3200" dirty="0">
                <a:latin typeface="Garamond" pitchFamily="18" charset="0"/>
              </a:rPr>
              <a:t>Antikçağ Yunan felsefesine dayanan tümeller tartışması, en yoğun biçimi Ortaçağda yaşadığı gibi, bu çağın en ağırlıklı felsefî tartışmasıdır. </a:t>
            </a:r>
          </a:p>
          <a:p>
            <a:pPr marL="365125" indent="-365125">
              <a:spcBef>
                <a:spcPts val="600"/>
              </a:spcBef>
              <a:buClr>
                <a:srgbClr val="002060"/>
              </a:buClr>
              <a:buFont typeface="Wingdings" panose="05000000000000000000" pitchFamily="2" charset="2"/>
              <a:buChar char="Ø"/>
            </a:pPr>
            <a:r>
              <a:rPr lang="tr-TR" sz="3200" dirty="0">
                <a:latin typeface="Garamond" pitchFamily="18" charset="0"/>
              </a:rPr>
              <a:t>Tümellere ilişkin tartışmayı doğuran sorun, asıl formunu Porphyrios (M.S 233-305)’un, zihin ve bilginin değerine dair </a:t>
            </a:r>
            <a:r>
              <a:rPr lang="tr-TR" sz="3200" i="1" dirty="0" err="1">
                <a:latin typeface="Garamond" pitchFamily="18" charset="0"/>
              </a:rPr>
              <a:t>Isagoge</a:t>
            </a:r>
            <a:r>
              <a:rPr lang="tr-TR" sz="3200" dirty="0">
                <a:latin typeface="Garamond" pitchFamily="18" charset="0"/>
              </a:rPr>
              <a:t> adlı eserinde dile getirdiği «</a:t>
            </a:r>
            <a:r>
              <a:rPr lang="tr-TR" sz="3200" i="1" dirty="0">
                <a:latin typeface="Garamond" pitchFamily="18" charset="0"/>
              </a:rPr>
              <a:t>Tümeller gerçek midir değil midir?» </a:t>
            </a:r>
            <a:r>
              <a:rPr lang="tr-TR" sz="3200" dirty="0">
                <a:latin typeface="Garamond" pitchFamily="18" charset="0"/>
              </a:rPr>
              <a:t>sorusuyla başlar.</a:t>
            </a:r>
          </a:p>
        </p:txBody>
      </p:sp>
    </p:spTree>
    <p:extLst>
      <p:ext uri="{BB962C8B-B14F-4D97-AF65-F5344CB8AC3E}">
        <p14:creationId xmlns:p14="http://schemas.microsoft.com/office/powerpoint/2010/main" xmlns="" val="28348938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0070C0"/>
          </a:solidFill>
        </p:spPr>
        <p:txBody>
          <a:bodyPr lIns="144000" tIns="180000" rIns="144000" bIns="72000">
            <a:noAutofit/>
          </a:bodyPr>
          <a:lstStyle/>
          <a:p>
            <a:pPr algn="ctr"/>
            <a:r>
              <a:rPr lang="tr-TR" b="1" dirty="0">
                <a:solidFill>
                  <a:schemeClr val="bg1"/>
                </a:solidFill>
                <a:latin typeface="Garamond" pitchFamily="18" charset="0"/>
              </a:rPr>
              <a:t>TÜMELLER TARTIŞMASI</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7" y="1403685"/>
            <a:ext cx="11197388" cy="5013158"/>
          </a:xfrm>
          <a:solidFill>
            <a:schemeClr val="bg1"/>
          </a:solidFill>
        </p:spPr>
        <p:txBody>
          <a:bodyPr lIns="144000" tIns="216000" rIns="144000" numCol="1">
            <a:normAutofit/>
          </a:bodyPr>
          <a:lstStyle/>
          <a:p>
            <a:pPr>
              <a:buClr>
                <a:srgbClr val="002060"/>
              </a:buClr>
              <a:buFont typeface="Wingdings" panose="05000000000000000000" pitchFamily="2" charset="2"/>
              <a:buChar char="Ø"/>
            </a:pPr>
            <a:r>
              <a:rPr kumimoji="0" lang="tr-TR" sz="3000" b="0" i="0" u="none" strike="noStrike" kern="1200" cap="none" spc="0" normalizeH="0" baseline="0" noProof="0" dirty="0">
                <a:ln>
                  <a:noFill/>
                </a:ln>
                <a:solidFill>
                  <a:prstClr val="black"/>
                </a:solidFill>
                <a:effectLst/>
                <a:uLnTx/>
                <a:uFillTx/>
                <a:latin typeface="Garamond" panose="02020404030301010803" pitchFamily="18" charset="0"/>
              </a:rPr>
              <a:t>Porphyrios her ne kadar tümellere dair yapılan tartışmaya dâhil olmasa da içeriğe yönelik ileri sürdükleri, kendisinden sonra patlak verecek olan çekişmenin başlamasına neden olmuştur. </a:t>
            </a:r>
          </a:p>
          <a:p>
            <a:pPr>
              <a:buClr>
                <a:srgbClr val="002060"/>
              </a:buClr>
              <a:buFont typeface="Wingdings" panose="05000000000000000000" pitchFamily="2" charset="2"/>
              <a:buChar char="Ø"/>
            </a:pPr>
            <a:r>
              <a:rPr kumimoji="0" lang="tr-TR" sz="3000" b="0" i="0" u="none" strike="noStrike" kern="1200" cap="none" spc="0" normalizeH="0" baseline="0" noProof="0" dirty="0">
                <a:ln>
                  <a:noFill/>
                </a:ln>
                <a:solidFill>
                  <a:prstClr val="black"/>
                </a:solidFill>
                <a:effectLst/>
                <a:uLnTx/>
                <a:uFillTx/>
                <a:latin typeface="Garamond" panose="02020404030301010803" pitchFamily="18" charset="0"/>
              </a:rPr>
              <a:t>Porphyrios tümeller tartışmasına yönelik temel sorularını şöyle sıralar:</a:t>
            </a:r>
          </a:p>
          <a:p>
            <a:pPr marL="717550" indent="-352425">
              <a:spcBef>
                <a:spcPts val="600"/>
              </a:spcBef>
              <a:buClr>
                <a:srgbClr val="002060"/>
              </a:buClr>
              <a:buFont typeface="Wingdings" panose="05000000000000000000" pitchFamily="2" charset="2"/>
              <a:buChar char="Ø"/>
            </a:pPr>
            <a:r>
              <a:rPr lang="tr-TR" sz="2800" dirty="0">
                <a:latin typeface="Garamond" panose="02020404030301010803" pitchFamily="18" charset="0"/>
              </a:rPr>
              <a:t>Cinsler, türler kalıcı </a:t>
            </a:r>
            <a:r>
              <a:rPr lang="tr-TR" sz="2800" dirty="0" err="1">
                <a:latin typeface="Garamond" panose="02020404030301010803" pitchFamily="18" charset="0"/>
              </a:rPr>
              <a:t>tözsel</a:t>
            </a:r>
            <a:r>
              <a:rPr lang="tr-TR" sz="2800" dirty="0">
                <a:latin typeface="Garamond" panose="02020404030301010803" pitchFamily="18" charset="0"/>
              </a:rPr>
              <a:t> gerçeklikler midir, yoksa zihnin yalın kavramları mıdır? </a:t>
            </a:r>
          </a:p>
          <a:p>
            <a:pPr marL="717550" indent="-352425">
              <a:spcBef>
                <a:spcPts val="600"/>
              </a:spcBef>
              <a:buClr>
                <a:srgbClr val="002060"/>
              </a:buClr>
              <a:buFont typeface="Wingdings" panose="05000000000000000000" pitchFamily="2" charset="2"/>
              <a:buChar char="Ø"/>
            </a:pPr>
            <a:r>
              <a:rPr lang="tr-TR" sz="2800" dirty="0" err="1">
                <a:latin typeface="Garamond" panose="02020404030301010803" pitchFamily="18" charset="0"/>
              </a:rPr>
              <a:t>Tözsel</a:t>
            </a:r>
            <a:r>
              <a:rPr lang="tr-TR" sz="2800" dirty="0">
                <a:latin typeface="Garamond" panose="02020404030301010803" pitchFamily="18" charset="0"/>
              </a:rPr>
              <a:t> gerçeklikler ise, bunlar cisimsel mi yoksa cisimsel olmayan varoluşa mı sahiptir? </a:t>
            </a:r>
          </a:p>
          <a:p>
            <a:pPr marL="717550" indent="-352425">
              <a:spcBef>
                <a:spcPts val="600"/>
              </a:spcBef>
              <a:buClr>
                <a:srgbClr val="002060"/>
              </a:buClr>
              <a:buFont typeface="Wingdings" panose="05000000000000000000" pitchFamily="2" charset="2"/>
              <a:buChar char="Ø"/>
            </a:pPr>
            <a:r>
              <a:rPr lang="tr-TR" sz="2800" dirty="0">
                <a:latin typeface="Garamond" panose="02020404030301010803" pitchFamily="18" charset="0"/>
              </a:rPr>
              <a:t>Duyulur şeyler de onlara göre mi var olurlar, yoksa onlardan ayrı mıdırlar?</a:t>
            </a:r>
            <a:endParaRPr kumimoji="0" lang="tr-TR" sz="2800" b="0" i="0" u="none" strike="noStrike" kern="1200" cap="none" spc="0" normalizeH="0" baseline="0" noProof="0" dirty="0">
              <a:ln>
                <a:noFill/>
              </a:ln>
              <a:solidFill>
                <a:prstClr val="black"/>
              </a:solidFill>
              <a:effectLst/>
              <a:uLnTx/>
              <a:uFillTx/>
              <a:latin typeface="Garamond" panose="02020404030301010803" pitchFamily="18" charset="0"/>
            </a:endParaRPr>
          </a:p>
        </p:txBody>
      </p:sp>
    </p:spTree>
    <p:extLst>
      <p:ext uri="{BB962C8B-B14F-4D97-AF65-F5344CB8AC3E}">
        <p14:creationId xmlns:p14="http://schemas.microsoft.com/office/powerpoint/2010/main" xmlns="" val="23066160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0070C0"/>
          </a:solidFill>
        </p:spPr>
        <p:txBody>
          <a:bodyPr lIns="144000" tIns="180000" rIns="144000" bIns="72000">
            <a:noAutofit/>
          </a:bodyPr>
          <a:lstStyle/>
          <a:p>
            <a:pPr algn="ctr"/>
            <a:r>
              <a:rPr lang="tr-TR" b="1" dirty="0">
                <a:solidFill>
                  <a:schemeClr val="bg1"/>
                </a:solidFill>
                <a:latin typeface="Garamond" pitchFamily="18" charset="0"/>
              </a:rPr>
              <a:t>TÜMELLER TARTIŞMASI</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7" y="1403685"/>
            <a:ext cx="11197388" cy="5013158"/>
          </a:xfrm>
          <a:solidFill>
            <a:schemeClr val="bg1"/>
          </a:solidFill>
        </p:spPr>
        <p:txBody>
          <a:bodyPr lIns="144000" tIns="216000" rIns="144000" numCol="1">
            <a:normAutofit fontScale="85000" lnSpcReduction="20000"/>
          </a:bodyPr>
          <a:lstStyle/>
          <a:p>
            <a:pPr marL="365125" indent="-365125">
              <a:lnSpc>
                <a:spcPct val="120000"/>
              </a:lnSpc>
              <a:spcBef>
                <a:spcPts val="600"/>
              </a:spcBef>
              <a:buClr>
                <a:srgbClr val="002060"/>
              </a:buClr>
              <a:buFont typeface="Wingdings" panose="05000000000000000000" pitchFamily="2" charset="2"/>
              <a:buChar char="Ø"/>
            </a:pPr>
            <a:r>
              <a:rPr lang="tr-TR" sz="3200" dirty="0">
                <a:latin typeface="Garamond" pitchFamily="18" charset="0"/>
              </a:rPr>
              <a:t>Tümeller konusuna ilişkin yapılan tartışmalarda Ortaçağda üç farklı yaklaşım ön plana çıkmıştır:</a:t>
            </a:r>
          </a:p>
          <a:p>
            <a:pPr marL="717550" indent="-352425">
              <a:lnSpc>
                <a:spcPct val="120000"/>
              </a:lnSpc>
              <a:spcBef>
                <a:spcPts val="600"/>
              </a:spcBef>
              <a:buClr>
                <a:srgbClr val="002060"/>
              </a:buClr>
              <a:buFont typeface="Wingdings" panose="05000000000000000000" pitchFamily="2" charset="2"/>
              <a:buChar char="Ø"/>
            </a:pPr>
            <a:r>
              <a:rPr lang="tr-TR" sz="3200" dirty="0">
                <a:latin typeface="Garamond" pitchFamily="18" charset="0"/>
              </a:rPr>
              <a:t>1- </a:t>
            </a:r>
            <a:r>
              <a:rPr lang="tr-TR" sz="3200" b="1" dirty="0">
                <a:latin typeface="Garamond" pitchFamily="18" charset="0"/>
              </a:rPr>
              <a:t>Katı Kavram Realizmi </a:t>
            </a:r>
            <a:r>
              <a:rPr lang="tr-TR" sz="3200" dirty="0">
                <a:latin typeface="Garamond" pitchFamily="18" charset="0"/>
              </a:rPr>
              <a:t>(</a:t>
            </a:r>
            <a:r>
              <a:rPr lang="tr-TR" sz="3200" i="1" dirty="0">
                <a:latin typeface="Garamond" pitchFamily="18" charset="0"/>
              </a:rPr>
              <a:t>Gerçekçilik-Realizm</a:t>
            </a:r>
            <a:r>
              <a:rPr lang="tr-TR" sz="3200" dirty="0">
                <a:latin typeface="Garamond" pitchFamily="18" charset="0"/>
              </a:rPr>
              <a:t>): Tümeller tekilden ve insan zihninden bağımsız bir biçimde var olduğu gibi, tümel kavramların, somut objelerden evvel kendi başlarına sübjektif bir gerçeklikleri de vardır. Platon felsefesine dayanan bu yaklaşımı Ortaçağ’da Saint Augustinus (M.S. 354-430) ve Aziz Anselmus (M.S 1033-1109) temsil etmiştir. </a:t>
            </a:r>
          </a:p>
          <a:p>
            <a:pPr marL="365125" indent="-352425">
              <a:lnSpc>
                <a:spcPct val="120000"/>
              </a:lnSpc>
              <a:spcBef>
                <a:spcPts val="600"/>
              </a:spcBef>
              <a:buClr>
                <a:srgbClr val="002060"/>
              </a:buClr>
              <a:buFont typeface="Wingdings" panose="05000000000000000000" pitchFamily="2" charset="2"/>
              <a:buChar char="Ø"/>
            </a:pPr>
            <a:r>
              <a:rPr lang="tr-TR" sz="3200" dirty="0">
                <a:latin typeface="Garamond" pitchFamily="18" charset="0"/>
              </a:rPr>
              <a:t>Buna göre </a:t>
            </a:r>
            <a:r>
              <a:rPr lang="tr-TR" sz="3200" b="1" dirty="0">
                <a:latin typeface="Garamond" pitchFamily="18" charset="0"/>
              </a:rPr>
              <a:t>tümel kavramın nesne ile olan ilişkisi aşkındır</a:t>
            </a:r>
            <a:r>
              <a:rPr lang="tr-TR" sz="3200" dirty="0">
                <a:latin typeface="Garamond" pitchFamily="18" charset="0"/>
              </a:rPr>
              <a:t>. </a:t>
            </a:r>
          </a:p>
          <a:p>
            <a:pPr marL="365125" indent="-352425">
              <a:lnSpc>
                <a:spcPct val="120000"/>
              </a:lnSpc>
              <a:spcBef>
                <a:spcPts val="600"/>
              </a:spcBef>
              <a:buClr>
                <a:srgbClr val="002060"/>
              </a:buClr>
              <a:buFont typeface="Wingdings" panose="05000000000000000000" pitchFamily="2" charset="2"/>
              <a:buChar char="Ø"/>
            </a:pPr>
            <a:r>
              <a:rPr lang="tr-TR" sz="3200" dirty="0">
                <a:latin typeface="Garamond" pitchFamily="18" charset="0"/>
              </a:rPr>
              <a:t>Tekilin bilgisi ve bilimi olamayacağına göre, Ortaçağ’da tümel denildiğinde Tanrı anlaşılmış ve var olanın Tanrı olduğu kabul edilmiştir.</a:t>
            </a:r>
          </a:p>
        </p:txBody>
      </p:sp>
    </p:spTree>
    <p:extLst>
      <p:ext uri="{BB962C8B-B14F-4D97-AF65-F5344CB8AC3E}">
        <p14:creationId xmlns:p14="http://schemas.microsoft.com/office/powerpoint/2010/main" xmlns="" val="18996755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0070C0"/>
          </a:solidFill>
        </p:spPr>
        <p:txBody>
          <a:bodyPr lIns="144000" tIns="180000" rIns="144000" bIns="72000">
            <a:noAutofit/>
          </a:bodyPr>
          <a:lstStyle/>
          <a:p>
            <a:pPr algn="ctr"/>
            <a:r>
              <a:rPr lang="tr-TR" b="1" dirty="0">
                <a:solidFill>
                  <a:schemeClr val="bg1"/>
                </a:solidFill>
                <a:latin typeface="Garamond" pitchFamily="18" charset="0"/>
              </a:rPr>
              <a:t>TÜMELLER TARTIŞMASI</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7" y="1403685"/>
            <a:ext cx="11197388" cy="5013158"/>
          </a:xfrm>
          <a:solidFill>
            <a:schemeClr val="bg1"/>
          </a:solidFill>
        </p:spPr>
        <p:txBody>
          <a:bodyPr lIns="144000" tIns="216000" rIns="144000" numCol="1">
            <a:noAutofit/>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Hıristiyan felsefe anlayışına göre tümel varlık vardır ve o da Tanrı olduğundan tümelin yokluğu demek Tanrının da yokluğu demektir.</a:t>
            </a:r>
          </a:p>
          <a:p>
            <a:pPr marL="365125" indent="-365125">
              <a:spcBef>
                <a:spcPts val="600"/>
              </a:spcBef>
              <a:buClr>
                <a:srgbClr val="002060"/>
              </a:buClr>
              <a:buFont typeface="Wingdings" panose="05000000000000000000" pitchFamily="2" charset="2"/>
              <a:buChar char="Ø"/>
            </a:pPr>
            <a:r>
              <a:rPr lang="tr-TR" sz="3000" dirty="0">
                <a:effectLst/>
                <a:latin typeface="Garamond" panose="02020404030301010803" pitchFamily="18" charset="0"/>
                <a:ea typeface="Times New Roman" panose="02020603050405020304" pitchFamily="18" charset="0"/>
                <a:cs typeface="Times New Roman" panose="02020603050405020304" pitchFamily="18" charset="0"/>
              </a:rPr>
              <a:t>Eğer </a:t>
            </a:r>
            <a:r>
              <a:rPr lang="tr-TR" sz="3000" b="1" dirty="0">
                <a:effectLst/>
                <a:latin typeface="Garamond" panose="02020404030301010803" pitchFamily="18" charset="0"/>
                <a:ea typeface="Times New Roman" panose="02020603050405020304" pitchFamily="18" charset="0"/>
                <a:cs typeface="Times New Roman" panose="02020603050405020304" pitchFamily="18" charset="0"/>
              </a:rPr>
              <a:t>tümel, zihinden bağımsız bir gerçekliğe sahip değilse bu durumda tümeli Tanrı kabul eden Hristiyan düşüncesinin temelleri sarsılmış olur.</a:t>
            </a:r>
            <a:r>
              <a:rPr lang="tr-TR" sz="3000" dirty="0">
                <a:effectLst/>
                <a:latin typeface="Garamond" panose="02020404030301010803" pitchFamily="18" charset="0"/>
                <a:ea typeface="Times New Roman" panose="02020603050405020304" pitchFamily="18" charset="0"/>
                <a:cs typeface="Times New Roman" panose="02020603050405020304" pitchFamily="18" charset="0"/>
              </a:rPr>
              <a:t>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 Yani gerçek olan tümel değil, tek tek bireysel var olan şeyler olarak kabul edildiğinde Hristiyanlığın Teslisi şüpheli bir hal almış olur. </a:t>
            </a:r>
          </a:p>
          <a:p>
            <a:pPr marL="365125" indent="-365125">
              <a:spcBef>
                <a:spcPts val="600"/>
              </a:spcBef>
              <a:buClr>
                <a:srgbClr val="002060"/>
              </a:buClr>
              <a:buFont typeface="Wingdings" panose="05000000000000000000" pitchFamily="2" charset="2"/>
              <a:buChar char="Ø"/>
            </a:pPr>
            <a:r>
              <a:rPr lang="tr-TR" sz="3000" dirty="0">
                <a:effectLst/>
                <a:latin typeface="Garamond" panose="02020404030301010803" pitchFamily="18" charset="0"/>
                <a:ea typeface="Times New Roman" panose="02020603050405020304" pitchFamily="18" charset="0"/>
                <a:cs typeface="Times New Roman" panose="02020603050405020304" pitchFamily="18" charset="0"/>
              </a:rPr>
              <a:t>Zira Baba, Oğul ve Kutsal </a:t>
            </a:r>
            <a:r>
              <a:rPr lang="tr-TR" sz="3000" dirty="0" err="1">
                <a:effectLst/>
                <a:latin typeface="Garamond" panose="02020404030301010803" pitchFamily="18" charset="0"/>
                <a:ea typeface="Times New Roman" panose="02020603050405020304" pitchFamily="18" charset="0"/>
                <a:cs typeface="Times New Roman" panose="02020603050405020304" pitchFamily="18" charset="0"/>
              </a:rPr>
              <a:t>Ruh’un</a:t>
            </a:r>
            <a:r>
              <a:rPr lang="tr-TR" sz="3000" dirty="0">
                <a:effectLst/>
                <a:latin typeface="Garamond" panose="02020404030301010803" pitchFamily="18" charset="0"/>
                <a:ea typeface="Times New Roman" panose="02020603050405020304" pitchFamily="18" charset="0"/>
                <a:cs typeface="Times New Roman" panose="02020603050405020304" pitchFamily="18" charset="0"/>
              </a:rPr>
              <a:t> bir ve aynı Tanrı olduğu anlayışı kabul edilemez. </a:t>
            </a:r>
          </a:p>
        </p:txBody>
      </p:sp>
    </p:spTree>
    <p:extLst>
      <p:ext uri="{BB962C8B-B14F-4D97-AF65-F5344CB8AC3E}">
        <p14:creationId xmlns:p14="http://schemas.microsoft.com/office/powerpoint/2010/main" xmlns="" val="19637129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0070C0"/>
          </a:solidFill>
        </p:spPr>
        <p:txBody>
          <a:bodyPr lIns="144000" tIns="180000" rIns="144000" bIns="72000">
            <a:noAutofit/>
          </a:bodyPr>
          <a:lstStyle/>
          <a:p>
            <a:pPr algn="ctr"/>
            <a:r>
              <a:rPr lang="tr-TR" b="1" dirty="0">
                <a:solidFill>
                  <a:schemeClr val="bg1"/>
                </a:solidFill>
                <a:latin typeface="Garamond" pitchFamily="18" charset="0"/>
              </a:rPr>
              <a:t>TÜMELLER TARTIŞMASI</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7" y="1403685"/>
            <a:ext cx="11197388" cy="5013158"/>
          </a:xfrm>
          <a:solidFill>
            <a:schemeClr val="bg1"/>
          </a:solidFill>
        </p:spPr>
        <p:txBody>
          <a:bodyPr lIns="144000" tIns="216000" rIns="144000" numCol="1">
            <a:normAutofit lnSpcReduction="10000"/>
          </a:bodyPr>
          <a:lstStyle/>
          <a:p>
            <a:pPr marL="365125" indent="-365125">
              <a:spcBef>
                <a:spcPts val="600"/>
              </a:spcBef>
              <a:buClr>
                <a:srgbClr val="002060"/>
              </a:buClr>
              <a:buFont typeface="Wingdings" panose="05000000000000000000" pitchFamily="2" charset="2"/>
              <a:buChar char="Ø"/>
            </a:pPr>
            <a:r>
              <a:rPr lang="tr-TR" sz="3200" dirty="0">
                <a:effectLst/>
                <a:latin typeface="Garamond" panose="02020404030301010803" pitchFamily="18" charset="0"/>
                <a:ea typeface="Times New Roman" panose="02020603050405020304" pitchFamily="18" charset="0"/>
                <a:cs typeface="Times New Roman" panose="02020603050405020304" pitchFamily="18" charset="0"/>
              </a:rPr>
              <a:t>Hıristiyanlık düşüncesine egemen olan radikal realizm, içinde yaşam sürdürdüğümüz dünyanın gerçekte var olmadığını, gerçek olanın öte dünya olduğunu ileri sürerek ahiret inancını temellendirir. </a:t>
            </a:r>
          </a:p>
          <a:p>
            <a:pPr marL="365125" indent="-365125">
              <a:spcBef>
                <a:spcPts val="600"/>
              </a:spcBef>
              <a:buClr>
                <a:srgbClr val="002060"/>
              </a:buClr>
              <a:buFont typeface="Wingdings" panose="05000000000000000000" pitchFamily="2" charset="2"/>
              <a:buChar char="Ø"/>
            </a:pPr>
            <a:r>
              <a:rPr lang="tr-TR" sz="3200" dirty="0">
                <a:effectLst/>
                <a:latin typeface="Garamond" panose="02020404030301010803" pitchFamily="18" charset="0"/>
                <a:ea typeface="Times New Roman" panose="02020603050405020304" pitchFamily="18" charset="0"/>
                <a:cs typeface="Times New Roman" panose="02020603050405020304" pitchFamily="18" charset="0"/>
              </a:rPr>
              <a:t>Bu dünya geçici olmakla beraber asıl gerçek olanın öte dünya olduğunu savunan Hıristiyanlık, bütün ilgiyi bu gerçekliğe çekmenin yanında kilisenin hâkimiyetini de pekiştirmiş oldu. </a:t>
            </a:r>
          </a:p>
          <a:p>
            <a:pPr marL="365125" indent="-365125">
              <a:spcBef>
                <a:spcPts val="600"/>
              </a:spcBef>
              <a:buClr>
                <a:srgbClr val="002060"/>
              </a:buClr>
              <a:buFont typeface="Wingdings" panose="05000000000000000000" pitchFamily="2" charset="2"/>
              <a:buChar char="Ø"/>
            </a:pPr>
            <a:r>
              <a:rPr lang="tr-TR" sz="3200" dirty="0">
                <a:effectLst/>
                <a:latin typeface="Garamond" panose="02020404030301010803" pitchFamily="18" charset="0"/>
                <a:ea typeface="Times New Roman" panose="02020603050405020304" pitchFamily="18" charset="0"/>
                <a:cs typeface="Times New Roman" panose="02020603050405020304" pitchFamily="18" charset="0"/>
              </a:rPr>
              <a:t>XI. ve XII. yüzyıllarda Skolâstik düşünce bağlamında ortaya çıkan tümeller tartışması, uzun süre düşünce dünyasını uğraştırmakla beraber, felsefeye yeniden dönüşün ilk adımını oluşturur. </a:t>
            </a:r>
          </a:p>
        </p:txBody>
      </p:sp>
    </p:spTree>
    <p:extLst>
      <p:ext uri="{BB962C8B-B14F-4D97-AF65-F5344CB8AC3E}">
        <p14:creationId xmlns:p14="http://schemas.microsoft.com/office/powerpoint/2010/main" xmlns="" val="5987877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0070C0"/>
          </a:solidFill>
        </p:spPr>
        <p:txBody>
          <a:bodyPr lIns="144000" tIns="180000" rIns="144000" bIns="72000">
            <a:noAutofit/>
          </a:bodyPr>
          <a:lstStyle/>
          <a:p>
            <a:pPr algn="ctr"/>
            <a:r>
              <a:rPr lang="tr-TR" b="1" dirty="0">
                <a:solidFill>
                  <a:schemeClr val="bg1"/>
                </a:solidFill>
                <a:latin typeface="Garamond" pitchFamily="18" charset="0"/>
              </a:rPr>
              <a:t>TÜMELLER TARTIŞMASI</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7" y="1403685"/>
            <a:ext cx="11197388" cy="5013158"/>
          </a:xfrm>
          <a:solidFill>
            <a:schemeClr val="bg1"/>
          </a:solidFill>
        </p:spPr>
        <p:txBody>
          <a:bodyPr lIns="144000" tIns="216000" rIns="144000" numCol="1">
            <a:noAutofit/>
          </a:bodyPr>
          <a:lstStyle/>
          <a:p>
            <a:pPr marL="717550" indent="-352425">
              <a:spcBef>
                <a:spcPts val="600"/>
              </a:spcBef>
              <a:buClr>
                <a:srgbClr val="002060"/>
              </a:buClr>
              <a:buFont typeface="Wingdings" panose="05000000000000000000" pitchFamily="2" charset="2"/>
              <a:buChar char="Ø"/>
            </a:pPr>
            <a:r>
              <a:rPr lang="tr-TR" sz="3000" b="1" dirty="0">
                <a:latin typeface="Garamond" pitchFamily="18" charset="0"/>
              </a:rPr>
              <a:t>2- Ilımlı Kavram Realizmi </a:t>
            </a:r>
            <a:r>
              <a:rPr lang="tr-TR" sz="3000" dirty="0">
                <a:latin typeface="Garamond" pitchFamily="18" charset="0"/>
              </a:rPr>
              <a:t>(</a:t>
            </a:r>
            <a:r>
              <a:rPr lang="tr-TR" sz="3000" i="1" dirty="0" err="1">
                <a:latin typeface="Garamond" pitchFamily="18" charset="0"/>
              </a:rPr>
              <a:t>Kavramcılık</a:t>
            </a:r>
            <a:r>
              <a:rPr lang="tr-TR" sz="3000" i="1" dirty="0">
                <a:latin typeface="Garamond" pitchFamily="18" charset="0"/>
              </a:rPr>
              <a:t>-Konseptüalizm</a:t>
            </a:r>
            <a:r>
              <a:rPr lang="tr-TR" sz="3000" dirty="0">
                <a:latin typeface="Garamond" pitchFamily="18" charset="0"/>
              </a:rPr>
              <a:t>): Bu yaklaşım, tümellerin gerçekliğini kabul etmesine karşın onların tekillerden bağımsız bir var oluşa sahip olmadığını savunmaktadır. </a:t>
            </a:r>
          </a:p>
          <a:p>
            <a:pPr marL="365125" indent="-352425">
              <a:spcBef>
                <a:spcPts val="600"/>
              </a:spcBef>
              <a:buClr>
                <a:srgbClr val="002060"/>
              </a:buClr>
              <a:buFont typeface="Wingdings" panose="05000000000000000000" pitchFamily="2" charset="2"/>
              <a:buChar char="Ø"/>
            </a:pPr>
            <a:r>
              <a:rPr lang="tr-TR" sz="3000" b="1" dirty="0">
                <a:latin typeface="Garamond" pitchFamily="18" charset="0"/>
              </a:rPr>
              <a:t>Bu durumda tümel kavramın nesneyle ilişkisi içkin olmaktadır</a:t>
            </a:r>
            <a:r>
              <a:rPr lang="tr-TR" sz="3000" dirty="0">
                <a:latin typeface="Garamond" pitchFamily="18" charset="0"/>
              </a:rPr>
              <a:t>. </a:t>
            </a:r>
          </a:p>
          <a:p>
            <a:pPr marL="365125" indent="-352425">
              <a:spcBef>
                <a:spcPts val="600"/>
              </a:spcBef>
              <a:buClr>
                <a:srgbClr val="002060"/>
              </a:buClr>
              <a:buFont typeface="Wingdings" panose="05000000000000000000" pitchFamily="2" charset="2"/>
              <a:buChar char="Ø"/>
            </a:pPr>
            <a:r>
              <a:rPr lang="tr-TR" sz="3000" dirty="0">
                <a:latin typeface="Garamond" pitchFamily="18" charset="0"/>
              </a:rPr>
              <a:t>Tümeller nesnenin haricinde bağımsız bir varlığa sahip olmayıp, nesnenin özüyle alakalı olmasından dolayı içerisinde yer alırlar. </a:t>
            </a:r>
          </a:p>
          <a:p>
            <a:pPr marL="365125" indent="-352425">
              <a:spcBef>
                <a:spcPts val="600"/>
              </a:spcBef>
              <a:buClr>
                <a:srgbClr val="002060"/>
              </a:buClr>
              <a:buFont typeface="Wingdings" panose="05000000000000000000" pitchFamily="2" charset="2"/>
              <a:buChar char="Ø"/>
            </a:pPr>
            <a:r>
              <a:rPr lang="tr-TR" sz="3000" dirty="0">
                <a:latin typeface="Garamond" pitchFamily="18" charset="0"/>
              </a:rPr>
              <a:t>Aristoteles’e dayanan bu görüşün Ortaçağ’daki önemli temsilcileri: </a:t>
            </a:r>
            <a:r>
              <a:rPr lang="tr-TR" sz="3000" dirty="0" err="1">
                <a:latin typeface="Garamond" pitchFamily="18" charset="0"/>
              </a:rPr>
              <a:t>Petrus</a:t>
            </a:r>
            <a:r>
              <a:rPr lang="tr-TR" sz="3000" dirty="0">
                <a:latin typeface="Garamond" pitchFamily="18" charset="0"/>
              </a:rPr>
              <a:t> </a:t>
            </a:r>
            <a:r>
              <a:rPr lang="tr-TR" sz="3000" dirty="0" err="1">
                <a:latin typeface="Garamond" pitchFamily="18" charset="0"/>
              </a:rPr>
              <a:t>Abelardus</a:t>
            </a:r>
            <a:r>
              <a:rPr lang="tr-TR" sz="3000" dirty="0">
                <a:latin typeface="Garamond" pitchFamily="18" charset="0"/>
              </a:rPr>
              <a:t> (1079-1142), </a:t>
            </a:r>
            <a:r>
              <a:rPr lang="tr-TR" sz="3000" dirty="0" err="1">
                <a:latin typeface="Garamond" pitchFamily="18" charset="0"/>
              </a:rPr>
              <a:t>Albertus</a:t>
            </a:r>
            <a:r>
              <a:rPr lang="tr-TR" sz="3000" dirty="0">
                <a:latin typeface="Garamond" pitchFamily="18" charset="0"/>
              </a:rPr>
              <a:t> </a:t>
            </a:r>
            <a:r>
              <a:rPr lang="tr-TR" sz="3000" dirty="0" err="1">
                <a:latin typeface="Garamond" pitchFamily="18" charset="0"/>
              </a:rPr>
              <a:t>Magnus</a:t>
            </a:r>
            <a:r>
              <a:rPr lang="tr-TR" sz="3000" dirty="0">
                <a:latin typeface="Garamond" pitchFamily="18" charset="0"/>
              </a:rPr>
              <a:t> (1193-1280), Aziz Thomas </a:t>
            </a:r>
            <a:r>
              <a:rPr lang="tr-TR" sz="3000" dirty="0" err="1">
                <a:latin typeface="Garamond" pitchFamily="18" charset="0"/>
              </a:rPr>
              <a:t>Aquinas</a:t>
            </a:r>
            <a:r>
              <a:rPr lang="tr-TR" sz="3000" dirty="0">
                <a:latin typeface="Garamond" pitchFamily="18" charset="0"/>
              </a:rPr>
              <a:t> (1225-1274)’tır. </a:t>
            </a:r>
          </a:p>
        </p:txBody>
      </p:sp>
    </p:spTree>
    <p:extLst>
      <p:ext uri="{BB962C8B-B14F-4D97-AF65-F5344CB8AC3E}">
        <p14:creationId xmlns:p14="http://schemas.microsoft.com/office/powerpoint/2010/main" xmlns="" val="11171972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0070C0"/>
          </a:solidFill>
        </p:spPr>
        <p:txBody>
          <a:bodyPr lIns="144000" tIns="180000" rIns="144000" bIns="72000">
            <a:noAutofit/>
          </a:bodyPr>
          <a:lstStyle/>
          <a:p>
            <a:pPr algn="ctr"/>
            <a:r>
              <a:rPr lang="tr-TR" b="1" dirty="0">
                <a:solidFill>
                  <a:schemeClr val="bg1"/>
                </a:solidFill>
                <a:latin typeface="Garamond" pitchFamily="18" charset="0"/>
              </a:rPr>
              <a:t>TÜMELLER TARTIŞMASI</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7" y="1403685"/>
            <a:ext cx="11197388" cy="5013158"/>
          </a:xfrm>
          <a:solidFill>
            <a:schemeClr val="bg1"/>
          </a:solidFill>
        </p:spPr>
        <p:txBody>
          <a:bodyPr lIns="144000" tIns="216000" rIns="144000" numCol="1">
            <a:noAutofit/>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Tümel varlığın varlığını kabul edip onun, tekilin içinde olduğunu söylemek Tanrı’yı cisimleştirerek tekilin içine yerleştirmek anlamına gelir ki bu da Tanrı’nın tinselliğine zarar verir.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Bu anlayışa göre Tanrı’nın tümelleri bilip tikelleri bilmediği sonucu da çıkar.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Aynı şekilde Tanrı oluş ve değişim dünyasının dışında kalmakta ve bu sürece müdahale edememektedir.</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Tümel varlığın yokluğunu ileri sürüp, tümel denilen kavramların sadece birer zihinsel soyutlama veya dilsel söylem olduğu anlayışı, Tanrı’nın varlığını sorunlu hale getirdiği gibi niteliğini de sıkıntılı bir hale getirir.</a:t>
            </a:r>
          </a:p>
        </p:txBody>
      </p:sp>
    </p:spTree>
    <p:extLst>
      <p:ext uri="{BB962C8B-B14F-4D97-AF65-F5344CB8AC3E}">
        <p14:creationId xmlns:p14="http://schemas.microsoft.com/office/powerpoint/2010/main" xmlns="" val="1317608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0070C0"/>
          </a:solidFill>
        </p:spPr>
        <p:txBody>
          <a:bodyPr lIns="144000" tIns="180000" rIns="144000" bIns="72000">
            <a:noAutofit/>
          </a:bodyPr>
          <a:lstStyle/>
          <a:p>
            <a:pPr algn="ctr"/>
            <a:r>
              <a:rPr lang="tr-TR" b="1" dirty="0">
                <a:solidFill>
                  <a:schemeClr val="bg1"/>
                </a:solidFill>
                <a:latin typeface="Garamond" pitchFamily="18" charset="0"/>
              </a:rPr>
              <a:t>TÜMELLER TARTIŞMASI</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7" y="1403685"/>
            <a:ext cx="11197388" cy="5013158"/>
          </a:xfrm>
          <a:solidFill>
            <a:schemeClr val="bg1"/>
          </a:solidFill>
        </p:spPr>
        <p:txBody>
          <a:bodyPr lIns="144000" tIns="216000" rIns="144000" numCol="1">
            <a:noAutofit/>
          </a:bodyPr>
          <a:lstStyle/>
          <a:p>
            <a:pPr marL="717550" indent="-352425">
              <a:spcBef>
                <a:spcPts val="600"/>
              </a:spcBef>
              <a:buClr>
                <a:srgbClr val="002060"/>
              </a:buClr>
              <a:buFont typeface="Wingdings" panose="05000000000000000000" pitchFamily="2" charset="2"/>
              <a:buChar char="Ø"/>
            </a:pPr>
            <a:r>
              <a:rPr lang="tr-TR" sz="3000" b="1" dirty="0">
                <a:latin typeface="Garamond" pitchFamily="18" charset="0"/>
              </a:rPr>
              <a:t>3- Nominalizm </a:t>
            </a:r>
            <a:r>
              <a:rPr lang="tr-TR" sz="3000" dirty="0">
                <a:latin typeface="Garamond" pitchFamily="18" charset="0"/>
              </a:rPr>
              <a:t>(</a:t>
            </a:r>
            <a:r>
              <a:rPr lang="tr-TR" sz="3000" i="1" dirty="0">
                <a:latin typeface="Garamond" pitchFamily="18" charset="0"/>
              </a:rPr>
              <a:t>Adcılık</a:t>
            </a:r>
            <a:r>
              <a:rPr lang="tr-TR" sz="3000" dirty="0">
                <a:latin typeface="Garamond" pitchFamily="18" charset="0"/>
              </a:rPr>
              <a:t>): Latince ‘Ad’ anlamındaki ‘</a:t>
            </a:r>
            <a:r>
              <a:rPr lang="tr-TR" sz="3000" dirty="0" err="1">
                <a:latin typeface="Garamond" pitchFamily="18" charset="0"/>
              </a:rPr>
              <a:t>Nomen</a:t>
            </a:r>
            <a:r>
              <a:rPr lang="tr-TR" sz="3000" dirty="0">
                <a:latin typeface="Garamond" pitchFamily="18" charset="0"/>
              </a:rPr>
              <a:t>’ kelimesinden türeyen Nominalizm, savunduğu görüş bakımından realizmin tam karşıtı konumunda yer alır. </a:t>
            </a:r>
          </a:p>
          <a:p>
            <a:pPr marL="365125" indent="-352425">
              <a:spcBef>
                <a:spcPts val="600"/>
              </a:spcBef>
              <a:buClr>
                <a:srgbClr val="002060"/>
              </a:buClr>
              <a:buFont typeface="Wingdings" panose="05000000000000000000" pitchFamily="2" charset="2"/>
              <a:buChar char="Ø"/>
            </a:pPr>
            <a:r>
              <a:rPr lang="tr-TR" sz="3000" dirty="0">
                <a:latin typeface="Garamond" pitchFamily="18" charset="0"/>
              </a:rPr>
              <a:t>Bu anlayışa göre tümel, dilsel bir durum olup, ne harici ne de zihni varlıklarından söz edilebilir.</a:t>
            </a:r>
          </a:p>
          <a:p>
            <a:pPr marL="365125" indent="-352425">
              <a:spcBef>
                <a:spcPts val="600"/>
              </a:spcBef>
              <a:buClr>
                <a:srgbClr val="002060"/>
              </a:buClr>
              <a:buFont typeface="Wingdings" panose="05000000000000000000" pitchFamily="2" charset="2"/>
              <a:buChar char="Ø"/>
            </a:pPr>
            <a:r>
              <a:rPr lang="tr-TR" sz="3000" dirty="0">
                <a:latin typeface="Garamond" pitchFamily="18" charset="0"/>
              </a:rPr>
              <a:t>Nominalistlere göre gerçek olan tekiller -nesneler-’</a:t>
            </a:r>
            <a:r>
              <a:rPr lang="tr-TR" sz="3000" dirty="0" err="1">
                <a:latin typeface="Garamond" pitchFamily="18" charset="0"/>
              </a:rPr>
              <a:t>dir</a:t>
            </a:r>
            <a:r>
              <a:rPr lang="tr-TR" sz="3000" dirty="0">
                <a:latin typeface="Garamond" pitchFamily="18" charset="0"/>
              </a:rPr>
              <a:t>. </a:t>
            </a:r>
          </a:p>
          <a:p>
            <a:pPr marL="365125" indent="-352425">
              <a:spcBef>
                <a:spcPts val="600"/>
              </a:spcBef>
              <a:buClr>
                <a:srgbClr val="002060"/>
              </a:buClr>
              <a:buFont typeface="Wingdings" panose="05000000000000000000" pitchFamily="2" charset="2"/>
              <a:buChar char="Ø"/>
            </a:pPr>
            <a:r>
              <a:rPr lang="tr-TR" sz="3000" dirty="0">
                <a:latin typeface="Garamond" pitchFamily="18" charset="0"/>
              </a:rPr>
              <a:t>İnsanın sonradan oluşturduğu sübjektif kavram olmasından ötürü </a:t>
            </a:r>
            <a:r>
              <a:rPr lang="tr-TR" sz="3000" b="1" dirty="0">
                <a:latin typeface="Garamond" pitchFamily="18" charset="0"/>
              </a:rPr>
              <a:t>tümel kavramların varlığı nesnelerden sonradır</a:t>
            </a:r>
            <a:r>
              <a:rPr lang="tr-TR" sz="3000" dirty="0">
                <a:latin typeface="Garamond" pitchFamily="18" charset="0"/>
              </a:rPr>
              <a:t>. Dolayısıyla tümel, nesnelere verilen birer isimdir. </a:t>
            </a:r>
          </a:p>
        </p:txBody>
      </p:sp>
    </p:spTree>
    <p:extLst>
      <p:ext uri="{BB962C8B-B14F-4D97-AF65-F5344CB8AC3E}">
        <p14:creationId xmlns:p14="http://schemas.microsoft.com/office/powerpoint/2010/main" xmlns="" val="27769123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0070C0"/>
          </a:solidFill>
        </p:spPr>
        <p:txBody>
          <a:bodyPr lIns="144000" tIns="180000" rIns="144000" bIns="72000">
            <a:noAutofit/>
          </a:bodyPr>
          <a:lstStyle/>
          <a:p>
            <a:pPr algn="ctr"/>
            <a:r>
              <a:rPr lang="tr-TR" b="1" dirty="0">
                <a:solidFill>
                  <a:schemeClr val="bg1"/>
                </a:solidFill>
                <a:latin typeface="Garamond" pitchFamily="18" charset="0"/>
              </a:rPr>
              <a:t>TÜMELLER TARTIŞMASI</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7" y="1403685"/>
            <a:ext cx="11197388" cy="5013158"/>
          </a:xfrm>
          <a:solidFill>
            <a:schemeClr val="bg1"/>
          </a:solidFill>
        </p:spPr>
        <p:txBody>
          <a:bodyPr lIns="144000" tIns="216000" rIns="144000" numCol="1">
            <a:normAutofit/>
          </a:bodyPr>
          <a:lstStyle/>
          <a:p>
            <a:pPr marL="717550" indent="-352425">
              <a:lnSpc>
                <a:spcPct val="110000"/>
              </a:lnSpc>
              <a:spcBef>
                <a:spcPts val="600"/>
              </a:spcBef>
              <a:buClr>
                <a:srgbClr val="002060"/>
              </a:buClr>
              <a:buFont typeface="Wingdings" panose="05000000000000000000" pitchFamily="2" charset="2"/>
              <a:buChar char="Ø"/>
            </a:pPr>
            <a:r>
              <a:rPr lang="tr-TR" sz="3000" dirty="0">
                <a:latin typeface="Garamond" pitchFamily="18" charset="0"/>
              </a:rPr>
              <a:t>Tümellerin boş bir seslendirmeden başka bir şey olmadığını savunan bu yaklaşımın Ortaçağ’daki başlıca temsilcileri: </a:t>
            </a:r>
            <a:r>
              <a:rPr lang="tr-TR" sz="3000" dirty="0" err="1">
                <a:latin typeface="Garamond" pitchFamily="18" charset="0"/>
              </a:rPr>
              <a:t>Roscelinus</a:t>
            </a:r>
            <a:r>
              <a:rPr lang="tr-TR" sz="3000" dirty="0">
                <a:latin typeface="Garamond" pitchFamily="18" charset="0"/>
              </a:rPr>
              <a:t> (1050-1125), Ockhamlı William (1285-1347)’</a:t>
            </a:r>
            <a:r>
              <a:rPr lang="tr-TR" sz="3000" dirty="0" err="1">
                <a:latin typeface="Garamond" pitchFamily="18" charset="0"/>
              </a:rPr>
              <a:t>dir</a:t>
            </a:r>
            <a:r>
              <a:rPr lang="tr-TR" sz="3000" dirty="0">
                <a:latin typeface="Garamond" pitchFamily="18" charset="0"/>
              </a:rPr>
              <a:t>.</a:t>
            </a:r>
          </a:p>
          <a:p>
            <a:pPr marL="717550" indent="-352425">
              <a:lnSpc>
                <a:spcPct val="110000"/>
              </a:lnSpc>
              <a:spcBef>
                <a:spcPts val="600"/>
              </a:spcBef>
              <a:buClr>
                <a:srgbClr val="002060"/>
              </a:buClr>
              <a:buFont typeface="Wingdings" panose="05000000000000000000" pitchFamily="2" charset="2"/>
              <a:buChar char="Ø"/>
            </a:pPr>
            <a:r>
              <a:rPr lang="tr-TR" sz="3000" dirty="0">
                <a:latin typeface="Garamond" pitchFamily="18" charset="0"/>
              </a:rPr>
              <a:t>Ortaçağ’da kilisenin dünya ile bağlarının kopmasına neden olan nominalizm, </a:t>
            </a:r>
            <a:r>
              <a:rPr lang="tr-TR" sz="3000" dirty="0" err="1">
                <a:latin typeface="Garamond" pitchFamily="18" charset="0"/>
              </a:rPr>
              <a:t>Yeniçağ’da</a:t>
            </a:r>
            <a:r>
              <a:rPr lang="tr-TR" sz="3000" dirty="0">
                <a:latin typeface="Garamond" pitchFamily="18" charset="0"/>
              </a:rPr>
              <a:t> da inançla bilimin birbirinden derin bir şekilde ayrılmasına yol açmıştır. </a:t>
            </a:r>
          </a:p>
          <a:p>
            <a:pPr marL="717550" indent="-352425">
              <a:lnSpc>
                <a:spcPct val="110000"/>
              </a:lnSpc>
              <a:spcBef>
                <a:spcPts val="600"/>
              </a:spcBef>
              <a:buClr>
                <a:srgbClr val="002060"/>
              </a:buClr>
              <a:buFont typeface="Wingdings" panose="05000000000000000000" pitchFamily="2" charset="2"/>
              <a:buChar char="Ø"/>
            </a:pPr>
            <a:r>
              <a:rPr lang="tr-TR" sz="3000" dirty="0">
                <a:latin typeface="Garamond" pitchFamily="18" charset="0"/>
              </a:rPr>
              <a:t>Bu durum karşısında din, özelde Hıristiyanlık ve kilise, skolâstik dönemde sahip olduğu otoriteyi kaybetmekle ciddi kayıplar verdi. </a:t>
            </a:r>
          </a:p>
        </p:txBody>
      </p:sp>
    </p:spTree>
    <p:extLst>
      <p:ext uri="{BB962C8B-B14F-4D97-AF65-F5344CB8AC3E}">
        <p14:creationId xmlns:p14="http://schemas.microsoft.com/office/powerpoint/2010/main" xmlns="" val="29586457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0070C0"/>
          </a:solidFill>
        </p:spPr>
        <p:txBody>
          <a:bodyPr lIns="144000" tIns="180000" rIns="144000" bIns="72000">
            <a:noAutofit/>
          </a:bodyPr>
          <a:lstStyle/>
          <a:p>
            <a:pPr algn="ctr"/>
            <a:r>
              <a:rPr lang="tr-TR" b="1" dirty="0">
                <a:solidFill>
                  <a:schemeClr val="bg1"/>
                </a:solidFill>
                <a:latin typeface="Garamond" pitchFamily="18" charset="0"/>
              </a:rPr>
              <a:t>TÜMELLER TARTIŞMASI</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7" y="1403685"/>
            <a:ext cx="11197388" cy="5013158"/>
          </a:xfrm>
          <a:solidFill>
            <a:schemeClr val="bg1"/>
          </a:solidFill>
        </p:spPr>
        <p:txBody>
          <a:bodyPr lIns="144000" tIns="216000" rIns="144000" numCol="1">
            <a:normAutofit lnSpcReduction="10000"/>
          </a:bodyPr>
          <a:lstStyle/>
          <a:p>
            <a:pPr marL="717550" indent="-352425">
              <a:spcBef>
                <a:spcPts val="600"/>
              </a:spcBef>
              <a:buClr>
                <a:srgbClr val="002060"/>
              </a:buClr>
              <a:buFont typeface="Wingdings" panose="05000000000000000000" pitchFamily="2" charset="2"/>
              <a:buChar char="Ø"/>
            </a:pPr>
            <a:r>
              <a:rPr lang="tr-TR" sz="3200" dirty="0">
                <a:latin typeface="Garamond" pitchFamily="18" charset="0"/>
              </a:rPr>
              <a:t>Pozitivist karaktere bürünen nominalizm, rasyonel düşünme ve bilimsel çalışmaların hız kazanmasına neden olurken, kutsal kitapların içeriğine ve etik değerlere kuşkuyla bakılmasına neden oldu.</a:t>
            </a:r>
          </a:p>
          <a:p>
            <a:pPr marL="717550" indent="-352425">
              <a:spcBef>
                <a:spcPts val="600"/>
              </a:spcBef>
              <a:buClr>
                <a:srgbClr val="002060"/>
              </a:buClr>
              <a:buFont typeface="Wingdings" panose="05000000000000000000" pitchFamily="2" charset="2"/>
              <a:buChar char="Ø"/>
            </a:pPr>
            <a:r>
              <a:rPr lang="tr-TR" sz="3200" dirty="0">
                <a:latin typeface="Garamond" pitchFamily="18" charset="0"/>
              </a:rPr>
              <a:t>Tümeli düşüncenin konusu olarak görmemesi ve entelektüel bilgiye karşı şüpheci bir yaklaşım sergilemesi bakımından nominalizm, kavramcılığın karşıt konumunda yer alır. </a:t>
            </a:r>
          </a:p>
          <a:p>
            <a:pPr marL="717550" indent="-352425">
              <a:spcBef>
                <a:spcPts val="600"/>
              </a:spcBef>
              <a:buClr>
                <a:srgbClr val="002060"/>
              </a:buClr>
              <a:buFont typeface="Wingdings" panose="05000000000000000000" pitchFamily="2" charset="2"/>
              <a:buChar char="Ø"/>
            </a:pPr>
            <a:r>
              <a:rPr lang="tr-TR" sz="3200" dirty="0">
                <a:latin typeface="Garamond" pitchFamily="18" charset="0"/>
              </a:rPr>
              <a:t>Felsefe bununla, dinin hizmetçisi olarak kullanılmaktan kurtulmuş olup asıl konusu olan bilgi nedir ve bilginin değeri nedir? sorunlarına dönmüş oldu. </a:t>
            </a:r>
          </a:p>
        </p:txBody>
      </p:sp>
    </p:spTree>
    <p:extLst>
      <p:ext uri="{BB962C8B-B14F-4D97-AF65-F5344CB8AC3E}">
        <p14:creationId xmlns:p14="http://schemas.microsoft.com/office/powerpoint/2010/main" xmlns="" val="37822990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0070C0"/>
          </a:solidFill>
        </p:spPr>
        <p:txBody>
          <a:bodyPr lIns="144000" tIns="180000" rIns="144000" bIns="72000">
            <a:noAutofit/>
          </a:bodyPr>
          <a:lstStyle/>
          <a:p>
            <a:pPr algn="ctr"/>
            <a:r>
              <a:rPr lang="tr-TR" b="1" dirty="0">
                <a:solidFill>
                  <a:schemeClr val="bg1"/>
                </a:solidFill>
                <a:latin typeface="Garamond" pitchFamily="18" charset="0"/>
              </a:rPr>
              <a:t>TÜMELLER TARTIŞMASI</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7" y="1403685"/>
            <a:ext cx="11197388" cy="5013158"/>
          </a:xfrm>
          <a:solidFill>
            <a:schemeClr val="bg1"/>
          </a:solidFill>
        </p:spPr>
        <p:txBody>
          <a:bodyPr lIns="144000" tIns="216000" rIns="144000" numCol="1">
            <a:normAutofit/>
          </a:bodyPr>
          <a:lstStyle/>
          <a:p>
            <a:pPr marL="365125" indent="-365125">
              <a:spcBef>
                <a:spcPts val="600"/>
              </a:spcBef>
              <a:buClr>
                <a:srgbClr val="002060"/>
              </a:buClr>
              <a:buFont typeface="Wingdings" panose="05000000000000000000" pitchFamily="2" charset="2"/>
              <a:buChar char="Ø"/>
            </a:pPr>
            <a:r>
              <a:rPr lang="tr-TR" sz="3200" dirty="0">
                <a:latin typeface="Garamond" pitchFamily="18" charset="0"/>
              </a:rPr>
              <a:t>Nominalizmi sistemli bir biçimde savunarak din eleştirisinde kullanan </a:t>
            </a:r>
            <a:r>
              <a:rPr lang="tr-TR" sz="3200" dirty="0" err="1">
                <a:latin typeface="Garamond" pitchFamily="18" charset="0"/>
              </a:rPr>
              <a:t>Roscelin</a:t>
            </a:r>
            <a:r>
              <a:rPr lang="tr-TR" sz="3200" dirty="0">
                <a:latin typeface="Garamond" pitchFamily="18" charset="0"/>
              </a:rPr>
              <a:t>, tümellerin birer ses, sözcük ve boş isimden ibaret olduğunu ileri sürerek, gerçek olanın sadece tekil varlıklar olduğunu iddia eder. </a:t>
            </a:r>
          </a:p>
          <a:p>
            <a:pPr marL="365125" indent="-365125">
              <a:spcBef>
                <a:spcPts val="600"/>
              </a:spcBef>
              <a:buClr>
                <a:srgbClr val="002060"/>
              </a:buClr>
              <a:buFont typeface="Wingdings" panose="05000000000000000000" pitchFamily="2" charset="2"/>
              <a:buChar char="Ø"/>
            </a:pPr>
            <a:r>
              <a:rPr lang="tr-TR" sz="3200" dirty="0">
                <a:latin typeface="Garamond" pitchFamily="18" charset="0"/>
              </a:rPr>
              <a:t>Roscelin’in bu çıkışı, metafiziksel kabulleri ve değişmez gibi görülen ilkelere sahip olan Hıristiyanlığı; başta Tanrı inancı olmak üzere, Teslis ve Asli Günah vb. dogmaların reddedilmesine zemin hazırladığından, temelden sarsmıştır. </a:t>
            </a:r>
          </a:p>
        </p:txBody>
      </p:sp>
    </p:spTree>
    <p:extLst>
      <p:ext uri="{BB962C8B-B14F-4D97-AF65-F5344CB8AC3E}">
        <p14:creationId xmlns:p14="http://schemas.microsoft.com/office/powerpoint/2010/main" xmlns="" val="39749618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0070C0"/>
          </a:solidFill>
        </p:spPr>
        <p:txBody>
          <a:bodyPr lIns="144000" tIns="180000" rIns="144000" bIns="72000">
            <a:noAutofit/>
          </a:bodyPr>
          <a:lstStyle/>
          <a:p>
            <a:pPr algn="ctr"/>
            <a:r>
              <a:rPr lang="tr-TR" b="1" dirty="0">
                <a:solidFill>
                  <a:schemeClr val="bg1"/>
                </a:solidFill>
                <a:latin typeface="Garamond" pitchFamily="18" charset="0"/>
              </a:rPr>
              <a:t>TÜMELLER TARTIŞMASI</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7" y="1403685"/>
            <a:ext cx="11197388" cy="5013158"/>
          </a:xfrm>
          <a:solidFill>
            <a:schemeClr val="bg1"/>
          </a:solidFill>
        </p:spPr>
        <p:txBody>
          <a:bodyPr lIns="144000" tIns="216000" rIns="144000" numCol="1">
            <a:normAutofit lnSpcReduction="10000"/>
          </a:bodyPr>
          <a:lstStyle/>
          <a:p>
            <a:pPr marL="365125" indent="-365125">
              <a:spcBef>
                <a:spcPts val="600"/>
              </a:spcBef>
              <a:buClr>
                <a:srgbClr val="002060"/>
              </a:buClr>
              <a:buFont typeface="Wingdings" panose="05000000000000000000" pitchFamily="2" charset="2"/>
              <a:buChar char="Ø"/>
            </a:pPr>
            <a:r>
              <a:rPr lang="tr-TR" sz="3200" dirty="0">
                <a:effectLst/>
                <a:latin typeface="Garamond" panose="02020404030301010803" pitchFamily="18" charset="0"/>
                <a:ea typeface="Times New Roman" panose="02020603050405020304" pitchFamily="18" charset="0"/>
                <a:cs typeface="Times New Roman" panose="02020603050405020304" pitchFamily="18" charset="0"/>
              </a:rPr>
              <a:t>Roscelin’e sert tepki gösteren kilise, 1092 yılında düşüncelerini yasakladığı gibi taraftarlarını da mahkûm etmiştir. Kilisenin bu tutumuna bağlı olarak yaklaşık iki yüz yıl boyunca tümellere ilişkin herhangi bir gelişme yaşanmadı.</a:t>
            </a:r>
          </a:p>
          <a:p>
            <a:pPr marL="365125" indent="-365125">
              <a:spcBef>
                <a:spcPts val="600"/>
              </a:spcBef>
              <a:buClr>
                <a:srgbClr val="002060"/>
              </a:buClr>
              <a:buFont typeface="Wingdings" panose="05000000000000000000" pitchFamily="2" charset="2"/>
              <a:buChar char="Ø"/>
            </a:pPr>
            <a:r>
              <a:rPr lang="tr-TR" sz="3200" dirty="0">
                <a:effectLst/>
                <a:latin typeface="Garamond" panose="02020404030301010803" pitchFamily="18" charset="0"/>
                <a:ea typeface="Times New Roman" panose="02020603050405020304" pitchFamily="18" charset="0"/>
                <a:cs typeface="Times New Roman" panose="02020603050405020304" pitchFamily="18" charset="0"/>
              </a:rPr>
              <a:t>Görülebilen ve deneye tabi tutulabilen tekil nesnelerin gerçek kabul edilip, bunun dışındakilerin kanıtlanamayacak olması din için ciddi bir sorun teşkil etmiştir. </a:t>
            </a:r>
          </a:p>
          <a:p>
            <a:pPr marL="365125" indent="-365125">
              <a:spcBef>
                <a:spcPts val="600"/>
              </a:spcBef>
              <a:buClr>
                <a:srgbClr val="002060"/>
              </a:buClr>
              <a:buFont typeface="Wingdings" panose="05000000000000000000" pitchFamily="2" charset="2"/>
              <a:buChar char="Ø"/>
            </a:pPr>
            <a:r>
              <a:rPr lang="tr-TR" sz="3200" dirty="0">
                <a:effectLst/>
                <a:latin typeface="Garamond" panose="02020404030301010803" pitchFamily="18" charset="0"/>
                <a:ea typeface="Times New Roman" panose="02020603050405020304" pitchFamily="18" charset="0"/>
                <a:cs typeface="Times New Roman" panose="02020603050405020304" pitchFamily="18" charset="0"/>
              </a:rPr>
              <a:t>Nominalizmin geçerli kabul edilmesi durumunda, Tanrı’nın somut nesnelerden yola çıkarak bilinemeyeceği gibi, bilimsel bir biçimde de varlığının ispatlanamayacağı düşünülmüştür. </a:t>
            </a:r>
          </a:p>
        </p:txBody>
      </p:sp>
    </p:spTree>
    <p:extLst>
      <p:ext uri="{BB962C8B-B14F-4D97-AF65-F5344CB8AC3E}">
        <p14:creationId xmlns:p14="http://schemas.microsoft.com/office/powerpoint/2010/main" xmlns="" val="1507516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0070C0"/>
          </a:solidFill>
        </p:spPr>
        <p:txBody>
          <a:bodyPr lIns="144000" tIns="180000" rIns="144000" bIns="72000">
            <a:noAutofit/>
          </a:bodyPr>
          <a:lstStyle/>
          <a:p>
            <a:pPr algn="ctr"/>
            <a:r>
              <a:rPr lang="tr-TR" b="1" dirty="0">
                <a:solidFill>
                  <a:schemeClr val="bg1"/>
                </a:solidFill>
                <a:latin typeface="Garamond" pitchFamily="18" charset="0"/>
              </a:rPr>
              <a:t>TÜMELLER TARTIŞMASI</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7" y="1403685"/>
            <a:ext cx="11197388" cy="5013158"/>
          </a:xfrm>
          <a:solidFill>
            <a:schemeClr val="bg1"/>
          </a:solidFill>
        </p:spPr>
        <p:txBody>
          <a:bodyPr lIns="144000" tIns="216000" rIns="144000" numCol="1">
            <a:normAutofit fontScale="92500"/>
          </a:bodyPr>
          <a:lstStyle/>
          <a:p>
            <a:pPr marL="365125" indent="-365125">
              <a:spcBef>
                <a:spcPts val="600"/>
              </a:spcBef>
              <a:buClr>
                <a:srgbClr val="002060"/>
              </a:buClr>
              <a:buFont typeface="Wingdings" panose="05000000000000000000" pitchFamily="2" charset="2"/>
              <a:buChar char="Ø"/>
            </a:pPr>
            <a:r>
              <a:rPr lang="tr-TR" sz="3200" dirty="0">
                <a:latin typeface="Garamond" pitchFamily="18" charset="0"/>
              </a:rPr>
              <a:t>Bu yüzden </a:t>
            </a:r>
            <a:r>
              <a:rPr lang="tr-TR" sz="3200" dirty="0" err="1">
                <a:latin typeface="Garamond" pitchFamily="18" charset="0"/>
              </a:rPr>
              <a:t>Yeniçağ’da</a:t>
            </a:r>
            <a:r>
              <a:rPr lang="tr-TR" sz="3200" dirty="0">
                <a:latin typeface="Garamond" pitchFamily="18" charset="0"/>
              </a:rPr>
              <a:t> Tanrı’dan ve asli günah kavramından söz etmek pek kolay olmamıştır. Bu yeni durum karşısında ciddi bir varlık gösteremeyen din (özellikle Hıristiyanlık) ve dinî kurumlar eski güçlerinden uzaklaştığı gibi bilimsel alandan da çekilmek zorunda kalarak sınırlı bir alana hapsolmak durumunda kaldı. </a:t>
            </a:r>
          </a:p>
          <a:p>
            <a:pPr marL="365125" indent="-365125">
              <a:spcBef>
                <a:spcPts val="600"/>
              </a:spcBef>
              <a:buClr>
                <a:srgbClr val="002060"/>
              </a:buClr>
              <a:buFont typeface="Wingdings" panose="05000000000000000000" pitchFamily="2" charset="2"/>
              <a:buChar char="Ø"/>
            </a:pPr>
            <a:r>
              <a:rPr lang="tr-TR" sz="3200" dirty="0">
                <a:latin typeface="Garamond" pitchFamily="18" charset="0"/>
              </a:rPr>
              <a:t>Nominalizm sayesinde, bilginin elde edilmesinin nesneleri tek tek incelenmesiyle mümkün olduğu anlayışı yaygınlık kazandı. </a:t>
            </a:r>
          </a:p>
          <a:p>
            <a:pPr marL="365125" indent="-365125">
              <a:spcBef>
                <a:spcPts val="600"/>
              </a:spcBef>
              <a:buClr>
                <a:srgbClr val="002060"/>
              </a:buClr>
              <a:buFont typeface="Wingdings" panose="05000000000000000000" pitchFamily="2" charset="2"/>
              <a:buChar char="Ø"/>
            </a:pPr>
            <a:r>
              <a:rPr lang="tr-TR" sz="3200" dirty="0">
                <a:latin typeface="Garamond" pitchFamily="18" charset="0"/>
              </a:rPr>
              <a:t>Bilginin elde edilmesinde deney ve gözlem sağlıklı görüldüğü için, güvenilir bilginin elde edilmesinde birer araç haline geldikleri gibi, onlara duyulan güven, doğa bilimlerinin ortaya çıkışını da hızlandırdı. </a:t>
            </a:r>
          </a:p>
        </p:txBody>
      </p:sp>
    </p:spTree>
    <p:extLst>
      <p:ext uri="{BB962C8B-B14F-4D97-AF65-F5344CB8AC3E}">
        <p14:creationId xmlns:p14="http://schemas.microsoft.com/office/powerpoint/2010/main" xmlns="" val="6575862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0070C0"/>
          </a:solidFill>
        </p:spPr>
        <p:txBody>
          <a:bodyPr lIns="144000" tIns="180000" rIns="144000" bIns="72000">
            <a:noAutofit/>
          </a:bodyPr>
          <a:lstStyle/>
          <a:p>
            <a:pPr algn="ctr"/>
            <a:r>
              <a:rPr lang="tr-TR" b="1" dirty="0">
                <a:solidFill>
                  <a:schemeClr val="bg1"/>
                </a:solidFill>
                <a:latin typeface="Garamond" pitchFamily="18" charset="0"/>
              </a:rPr>
              <a:t>TÜMELLER TARTIŞMASI</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7" y="1403685"/>
            <a:ext cx="11197388" cy="5013158"/>
          </a:xfrm>
          <a:solidFill>
            <a:schemeClr val="bg1"/>
          </a:solidFill>
        </p:spPr>
        <p:txBody>
          <a:bodyPr lIns="144000" tIns="216000" rIns="144000" numCol="1">
            <a:normAutofit/>
          </a:bodyPr>
          <a:lstStyle/>
          <a:p>
            <a:pPr marL="365125" indent="-365125">
              <a:spcBef>
                <a:spcPts val="600"/>
              </a:spcBef>
              <a:buClr>
                <a:srgbClr val="002060"/>
              </a:buClr>
              <a:buFont typeface="Wingdings" panose="05000000000000000000" pitchFamily="2" charset="2"/>
              <a:buChar char="Ø"/>
            </a:pPr>
            <a:r>
              <a:rPr lang="tr-TR" sz="3200" dirty="0">
                <a:latin typeface="Garamond" pitchFamily="18" charset="0"/>
              </a:rPr>
              <a:t>Nominalizme ilişkin bu açıklamaları kısaca ifade etmek gerekirse: </a:t>
            </a:r>
          </a:p>
          <a:p>
            <a:pPr marL="717550" indent="-365125">
              <a:spcBef>
                <a:spcPts val="600"/>
              </a:spcBef>
              <a:buClr>
                <a:srgbClr val="002060"/>
              </a:buClr>
              <a:buFont typeface="Wingdings" panose="05000000000000000000" pitchFamily="2" charset="2"/>
              <a:buChar char="Ø"/>
            </a:pPr>
            <a:r>
              <a:rPr lang="tr-TR" sz="3200" b="1" dirty="0">
                <a:latin typeface="Garamond" pitchFamily="18" charset="0"/>
              </a:rPr>
              <a:t>1-</a:t>
            </a:r>
            <a:r>
              <a:rPr lang="tr-TR" sz="3200" dirty="0">
                <a:latin typeface="Garamond" pitchFamily="18" charset="0"/>
              </a:rPr>
              <a:t>Ortaçağdaki tümeller tartışmasına bağlı olarak realizm ve nominalizm gibi iki farklı yaklaşım ortaya çıktı. </a:t>
            </a:r>
          </a:p>
          <a:p>
            <a:pPr marL="717550" indent="-365125">
              <a:spcBef>
                <a:spcPts val="600"/>
              </a:spcBef>
              <a:buClr>
                <a:srgbClr val="002060"/>
              </a:buClr>
              <a:buFont typeface="Wingdings" panose="05000000000000000000" pitchFamily="2" charset="2"/>
              <a:buChar char="Ø"/>
            </a:pPr>
            <a:r>
              <a:rPr lang="tr-TR" sz="3200" dirty="0">
                <a:latin typeface="Garamond" pitchFamily="18" charset="0"/>
              </a:rPr>
              <a:t>Bir yönüyle, dinin hizmetine giren felsefe, bu tartışma bağlamında bilgi nedir, bilginin değeri nedir? vb. soruların dillendirilmesiyle kendi çizgisine geri dönme imkanını yakalamış oldu.</a:t>
            </a:r>
          </a:p>
        </p:txBody>
      </p:sp>
    </p:spTree>
    <p:extLst>
      <p:ext uri="{BB962C8B-B14F-4D97-AF65-F5344CB8AC3E}">
        <p14:creationId xmlns:p14="http://schemas.microsoft.com/office/powerpoint/2010/main" xmlns="" val="6760492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0070C0"/>
          </a:solidFill>
        </p:spPr>
        <p:txBody>
          <a:bodyPr lIns="144000" tIns="180000" rIns="144000" bIns="72000">
            <a:noAutofit/>
          </a:bodyPr>
          <a:lstStyle/>
          <a:p>
            <a:pPr algn="ctr"/>
            <a:r>
              <a:rPr lang="tr-TR" b="1" dirty="0">
                <a:solidFill>
                  <a:schemeClr val="bg1"/>
                </a:solidFill>
                <a:latin typeface="Garamond" pitchFamily="18" charset="0"/>
              </a:rPr>
              <a:t>TÜMELLER TARTIŞMASI</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7" y="1403685"/>
            <a:ext cx="11197388" cy="5013158"/>
          </a:xfrm>
          <a:solidFill>
            <a:schemeClr val="bg1"/>
          </a:solidFill>
        </p:spPr>
        <p:txBody>
          <a:bodyPr lIns="144000" tIns="216000" rIns="144000" numCol="1">
            <a:normAutofit lnSpcReduction="10000"/>
          </a:bodyPr>
          <a:lstStyle/>
          <a:p>
            <a:pPr marL="717550" indent="-365125">
              <a:spcBef>
                <a:spcPts val="600"/>
              </a:spcBef>
              <a:buClr>
                <a:srgbClr val="002060"/>
              </a:buClr>
              <a:buFont typeface="Wingdings" panose="05000000000000000000" pitchFamily="2" charset="2"/>
              <a:buChar char="Ø"/>
            </a:pPr>
            <a:r>
              <a:rPr lang="tr-TR" sz="3200" b="1" dirty="0">
                <a:latin typeface="Garamond" pitchFamily="18" charset="0"/>
              </a:rPr>
              <a:t>2-</a:t>
            </a:r>
            <a:r>
              <a:rPr lang="tr-TR" sz="3200" dirty="0">
                <a:latin typeface="Garamond" pitchFamily="18" charset="0"/>
              </a:rPr>
              <a:t>Ağırlığını ortaya koyan nominalizm, Tanrı’nın bilimsel olarak kanıtlanamayacağı gibi, nesnelerden hareketle de bilinemeyeceği anlayışıyla derin bir etki yarattı. </a:t>
            </a:r>
          </a:p>
          <a:p>
            <a:pPr marL="717550" indent="-365125">
              <a:spcBef>
                <a:spcPts val="600"/>
              </a:spcBef>
              <a:buClr>
                <a:srgbClr val="002060"/>
              </a:buClr>
              <a:buFont typeface="Wingdings" panose="05000000000000000000" pitchFamily="2" charset="2"/>
              <a:buChar char="Ø"/>
            </a:pPr>
            <a:r>
              <a:rPr lang="tr-TR" sz="3200" dirty="0">
                <a:latin typeface="Garamond" pitchFamily="18" charset="0"/>
              </a:rPr>
              <a:t>Bu anlayışa bağlı olarak </a:t>
            </a:r>
            <a:r>
              <a:rPr lang="tr-TR" sz="3200" dirty="0" err="1">
                <a:latin typeface="Garamond" pitchFamily="18" charset="0"/>
              </a:rPr>
              <a:t>Yeniçağ’da</a:t>
            </a:r>
            <a:r>
              <a:rPr lang="tr-TR" sz="3200" dirty="0">
                <a:latin typeface="Garamond" pitchFamily="18" charset="0"/>
              </a:rPr>
              <a:t> Tanrı (Hıristiyan inancına göre teslis inancı) ve asli günah konuları ele alınamaz oldu. Buna bağlı olarak Hıristiyanlık ve dinî kurumlar ciddi bir sarsıntı yaşayarak oldukça dar bir alana çekilmek durumunda kaldı. </a:t>
            </a:r>
          </a:p>
          <a:p>
            <a:pPr marL="717550" indent="-365125">
              <a:spcBef>
                <a:spcPts val="600"/>
              </a:spcBef>
              <a:buClr>
                <a:srgbClr val="002060"/>
              </a:buClr>
              <a:buFont typeface="Wingdings" panose="05000000000000000000" pitchFamily="2" charset="2"/>
              <a:buChar char="Ø"/>
            </a:pPr>
            <a:r>
              <a:rPr lang="tr-TR" sz="3200" b="1" dirty="0">
                <a:latin typeface="Garamond" pitchFamily="18" charset="0"/>
              </a:rPr>
              <a:t>3-</a:t>
            </a:r>
            <a:r>
              <a:rPr lang="tr-TR" sz="3200" dirty="0">
                <a:latin typeface="Garamond" pitchFamily="18" charset="0"/>
              </a:rPr>
              <a:t>Nominalizm etkisiyle Ortaçağ’da dünya ile bağlarını koparmak durumunda kalan kilise, Yeniçağda da bilimle bağlarını derin bir şekilde ayırmak durumunda kaldı. </a:t>
            </a:r>
          </a:p>
        </p:txBody>
      </p:sp>
    </p:spTree>
    <p:extLst>
      <p:ext uri="{BB962C8B-B14F-4D97-AF65-F5344CB8AC3E}">
        <p14:creationId xmlns:p14="http://schemas.microsoft.com/office/powerpoint/2010/main" xmlns="" val="820166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0070C0"/>
          </a:solidFill>
        </p:spPr>
        <p:txBody>
          <a:bodyPr lIns="144000" tIns="180000" rIns="144000" bIns="72000">
            <a:noAutofit/>
          </a:bodyPr>
          <a:lstStyle/>
          <a:p>
            <a:pPr algn="ctr"/>
            <a:r>
              <a:rPr lang="tr-TR" b="1" dirty="0">
                <a:solidFill>
                  <a:schemeClr val="bg1"/>
                </a:solidFill>
                <a:latin typeface="Garamond" pitchFamily="18" charset="0"/>
              </a:rPr>
              <a:t>TÜMELLER TARTIŞMASI</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7" y="1403685"/>
            <a:ext cx="11197388" cy="5013158"/>
          </a:xfrm>
          <a:solidFill>
            <a:schemeClr val="bg1"/>
          </a:solidFill>
        </p:spPr>
        <p:txBody>
          <a:bodyPr lIns="144000" tIns="216000" rIns="144000" numCol="1">
            <a:normAutofit/>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Oluşan bu yeni koşullarda pozitivist bir karaktere evirilen nominalizm rasyonel düşünce ve bilimsel çalışmaların ivme kazanmasına etki ettiği gibi dinî etik değerlere de şüpheyle yaklaşılmasına neden oldu</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Nominalizm etkisiyle, nesnelerin deney ve gözlem yöntemiyle tek tek incelenerek bilginin elde edilmesi gerekliliği anlayışı yaygınlık kazanmasına bağlı olarak deney ve gözlem yöntemi sağlıklı ve geçerli bilginin elde edilmesinde birer araç haline gelmiş oldu.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Bu anlayış doğa bilimlerinin hem doğuşunu hızlandırdı hem de kendi alanlarında derinleşmesine neden oldu.</a:t>
            </a:r>
          </a:p>
        </p:txBody>
      </p:sp>
    </p:spTree>
    <p:extLst>
      <p:ext uri="{BB962C8B-B14F-4D97-AF65-F5344CB8AC3E}">
        <p14:creationId xmlns:p14="http://schemas.microsoft.com/office/powerpoint/2010/main" xmlns="" val="24916169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0070C0"/>
          </a:solidFill>
        </p:spPr>
        <p:txBody>
          <a:bodyPr lIns="144000" tIns="180000" rIns="144000" bIns="72000">
            <a:noAutofit/>
          </a:bodyPr>
          <a:lstStyle/>
          <a:p>
            <a:pPr algn="ctr"/>
            <a:r>
              <a:rPr lang="tr-TR" b="1" dirty="0">
                <a:solidFill>
                  <a:schemeClr val="bg1"/>
                </a:solidFill>
                <a:latin typeface="Garamond" pitchFamily="18" charset="0"/>
              </a:rPr>
              <a:t>TÜMELLER TARTIŞMASI</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7" y="1403685"/>
            <a:ext cx="11197388" cy="5013158"/>
          </a:xfrm>
          <a:solidFill>
            <a:schemeClr val="bg1"/>
          </a:solidFill>
        </p:spPr>
        <p:txBody>
          <a:bodyPr lIns="144000" tIns="216000" rIns="144000" numCol="1">
            <a:normAutofit/>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Tümellerle ilgili tartışmanın diğer bir yönü de “</a:t>
            </a:r>
            <a:r>
              <a:rPr lang="tr-TR" sz="3000" b="1" dirty="0">
                <a:latin typeface="Garamond" pitchFamily="18" charset="0"/>
              </a:rPr>
              <a:t>tümel kavramlar nasıl elde edilir?</a:t>
            </a:r>
            <a:r>
              <a:rPr lang="tr-TR" sz="3000" dirty="0">
                <a:latin typeface="Garamond" pitchFamily="18" charset="0"/>
              </a:rPr>
              <a:t>” sorusu çerçevesinde ortaya çıkar. Bu soruya iki şekilde yanıt verilir:</a:t>
            </a:r>
          </a:p>
          <a:p>
            <a:pPr marL="717550" indent="-365125">
              <a:spcBef>
                <a:spcPts val="600"/>
              </a:spcBef>
              <a:buClr>
                <a:srgbClr val="002060"/>
              </a:buClr>
              <a:buFont typeface="Wingdings" panose="05000000000000000000" pitchFamily="2" charset="2"/>
              <a:buChar char="Ø"/>
            </a:pPr>
            <a:r>
              <a:rPr lang="tr-TR" sz="3000" b="1" dirty="0">
                <a:latin typeface="Garamond" pitchFamily="18" charset="0"/>
              </a:rPr>
              <a:t>1</a:t>
            </a:r>
            <a:r>
              <a:rPr lang="tr-TR" sz="3000" dirty="0">
                <a:latin typeface="Garamond" pitchFamily="18" charset="0"/>
              </a:rPr>
              <a:t>.Augustinus’a göre </a:t>
            </a:r>
            <a:r>
              <a:rPr lang="tr-TR" sz="3000" b="1" dirty="0">
                <a:latin typeface="Garamond" pitchFamily="18" charset="0"/>
              </a:rPr>
              <a:t>idealar yani tümel kavramları Tanrı’da seyrederiz</a:t>
            </a:r>
            <a:r>
              <a:rPr lang="tr-TR" sz="3000" dirty="0">
                <a:latin typeface="Garamond" pitchFamily="18" charset="0"/>
              </a:rPr>
              <a:t>. Tanrı’dan gelen bir ışık insana ideayı gösterir, insan bunu daha sonra nesnede de bulur. Bu düşüncenin kökleri Platon’a kadar gitmektedir.</a:t>
            </a:r>
          </a:p>
          <a:p>
            <a:pPr marL="717550" indent="-365125">
              <a:spcBef>
                <a:spcPts val="600"/>
              </a:spcBef>
              <a:buClr>
                <a:srgbClr val="002060"/>
              </a:buClr>
              <a:buFont typeface="Wingdings" panose="05000000000000000000" pitchFamily="2" charset="2"/>
              <a:buChar char="Ø"/>
            </a:pPr>
            <a:r>
              <a:rPr lang="tr-TR" sz="3000" b="1" dirty="0">
                <a:latin typeface="Garamond" pitchFamily="18" charset="0"/>
              </a:rPr>
              <a:t>2</a:t>
            </a:r>
            <a:r>
              <a:rPr lang="tr-TR" sz="3000" dirty="0">
                <a:latin typeface="Garamond" pitchFamily="18" charset="0"/>
              </a:rPr>
              <a:t>.Aristotelesçi anlayışa göre ise tümel kavrama insan algıladığı tek tek nesnelerden </a:t>
            </a:r>
            <a:r>
              <a:rPr lang="tr-TR" sz="3000" b="1" dirty="0">
                <a:latin typeface="Garamond" pitchFamily="18" charset="0"/>
              </a:rPr>
              <a:t>karşılaştırma ve soyutlama </a:t>
            </a:r>
            <a:r>
              <a:rPr lang="tr-TR" sz="3000" dirty="0">
                <a:latin typeface="Garamond" pitchFamily="18" charset="0"/>
              </a:rPr>
              <a:t>yaparak ulaşır. </a:t>
            </a:r>
          </a:p>
        </p:txBody>
      </p:sp>
    </p:spTree>
    <p:extLst>
      <p:ext uri="{BB962C8B-B14F-4D97-AF65-F5344CB8AC3E}">
        <p14:creationId xmlns:p14="http://schemas.microsoft.com/office/powerpoint/2010/main" xmlns="" val="10523084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graphicFrame>
        <p:nvGraphicFramePr>
          <p:cNvPr id="6" name="Diyagram 5">
            <a:extLst>
              <a:ext uri="{FF2B5EF4-FFF2-40B4-BE49-F238E27FC236}">
                <a16:creationId xmlns:a16="http://schemas.microsoft.com/office/drawing/2014/main" xmlns="" id="{EC3697E9-02FB-6814-05F9-736E4499FA9C}"/>
              </a:ext>
            </a:extLst>
          </p:cNvPr>
          <p:cNvGraphicFramePr/>
          <p:nvPr>
            <p:extLst>
              <p:ext uri="{D42A27DB-BD31-4B8C-83A1-F6EECF244321}">
                <p14:modId xmlns:p14="http://schemas.microsoft.com/office/powerpoint/2010/main" xmlns="" val="2861475008"/>
              </p:ext>
            </p:extLst>
          </p:nvPr>
        </p:nvGraphicFramePr>
        <p:xfrm>
          <a:off x="354765" y="374754"/>
          <a:ext cx="11487465" cy="61009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6080954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00B050"/>
          </a:solidFill>
        </p:spPr>
        <p:txBody>
          <a:bodyPr lIns="144000" tIns="180000" rIns="144000" bIns="72000">
            <a:noAutofit/>
          </a:bodyPr>
          <a:lstStyle/>
          <a:p>
            <a:pPr algn="ctr"/>
            <a:r>
              <a:rPr lang="tr-TR" b="1" dirty="0">
                <a:solidFill>
                  <a:schemeClr val="bg1"/>
                </a:solidFill>
                <a:latin typeface="Garamond" pitchFamily="18" charset="0"/>
              </a:rPr>
              <a:t>PATRİSTİK FELSEFE</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7" y="1403685"/>
            <a:ext cx="11197388" cy="5013158"/>
          </a:xfrm>
          <a:solidFill>
            <a:schemeClr val="bg1"/>
          </a:solidFill>
        </p:spPr>
        <p:txBody>
          <a:bodyPr lIns="144000" tIns="216000" rIns="144000" numCol="1">
            <a:normAutofit/>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Batıda, tümeller tartışmasının yaşandığı Ortaçağ felsefesi, Hristiyan Ortaçağ Felsefesi olarak bilinir. Bu felsefe kendi içerisinde ikiye ayrılır:</a:t>
            </a:r>
          </a:p>
          <a:p>
            <a:pPr marL="712788" indent="-365125">
              <a:spcBef>
                <a:spcPts val="600"/>
              </a:spcBef>
              <a:buClr>
                <a:srgbClr val="002060"/>
              </a:buClr>
              <a:buFont typeface="Wingdings" panose="05000000000000000000" pitchFamily="2" charset="2"/>
              <a:buChar char="Ø"/>
            </a:pPr>
            <a:r>
              <a:rPr lang="tr-TR" sz="3000" b="1" dirty="0">
                <a:latin typeface="Garamond" pitchFamily="18" charset="0"/>
              </a:rPr>
              <a:t>1</a:t>
            </a:r>
            <a:r>
              <a:rPr lang="tr-TR" sz="3000" dirty="0">
                <a:latin typeface="Garamond" pitchFamily="18" charset="0"/>
              </a:rPr>
              <a:t>. M.S. II.-VIII. Yüzyılları arasına Patristik felsefe (Kilise babaları dönemi)</a:t>
            </a:r>
          </a:p>
          <a:p>
            <a:pPr marL="712788" indent="-365125">
              <a:spcBef>
                <a:spcPts val="600"/>
              </a:spcBef>
              <a:buClr>
                <a:srgbClr val="002060"/>
              </a:buClr>
              <a:buFont typeface="Wingdings" panose="05000000000000000000" pitchFamily="2" charset="2"/>
              <a:buChar char="Ø"/>
            </a:pPr>
            <a:r>
              <a:rPr lang="tr-TR" sz="3000" b="1" dirty="0">
                <a:latin typeface="Garamond" pitchFamily="18" charset="0"/>
              </a:rPr>
              <a:t>2</a:t>
            </a:r>
            <a:r>
              <a:rPr lang="tr-TR" sz="3000" dirty="0">
                <a:latin typeface="Garamond" pitchFamily="18" charset="0"/>
              </a:rPr>
              <a:t>. VIII. - XV. Yüzyılları arasına Skolastik felsefe denir.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Hristiyan Ortaçağ felsefesiyle esas anlaşılan, Skolastik felsefe ve özellikle de onun XII. ve XIV. yüzyıllar arasındaki parlak dönemidir.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Skolastik felsefeyi önemli ölçüde şekillendiren, onun felsefeyle olan ilişkisini belirleyen Patristik felsefedir. </a:t>
            </a:r>
          </a:p>
        </p:txBody>
      </p:sp>
    </p:spTree>
    <p:extLst>
      <p:ext uri="{BB962C8B-B14F-4D97-AF65-F5344CB8AC3E}">
        <p14:creationId xmlns:p14="http://schemas.microsoft.com/office/powerpoint/2010/main" xmlns="" val="17724243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00B050"/>
          </a:solidFill>
        </p:spPr>
        <p:txBody>
          <a:bodyPr lIns="144000" tIns="180000" rIns="144000" bIns="72000">
            <a:noAutofit/>
          </a:bodyPr>
          <a:lstStyle/>
          <a:p>
            <a:pPr algn="ctr"/>
            <a:r>
              <a:rPr lang="tr-TR" b="1" dirty="0">
                <a:solidFill>
                  <a:schemeClr val="bg1"/>
                </a:solidFill>
                <a:latin typeface="Garamond" pitchFamily="18" charset="0"/>
              </a:rPr>
              <a:t>PATRİSTİK FELSEFE</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7" y="1403685"/>
            <a:ext cx="11197388" cy="5013158"/>
          </a:xfrm>
          <a:solidFill>
            <a:schemeClr val="bg1"/>
          </a:solidFill>
        </p:spPr>
        <p:txBody>
          <a:bodyPr lIns="144000" tIns="216000" rIns="144000" numCol="1">
            <a:normAutofit/>
          </a:bodyPr>
          <a:lstStyle/>
          <a:p>
            <a:pPr marL="365125" indent="-365125">
              <a:spcBef>
                <a:spcPts val="600"/>
              </a:spcBef>
              <a:buClr>
                <a:srgbClr val="002060"/>
              </a:buClr>
              <a:buFont typeface="Wingdings" panose="05000000000000000000" pitchFamily="2" charset="2"/>
              <a:buChar char="Ø"/>
            </a:pPr>
            <a:r>
              <a:rPr lang="tr-TR" sz="2800" dirty="0">
                <a:latin typeface="Garamond" pitchFamily="18" charset="0"/>
              </a:rPr>
              <a:t> Hristiyan Ortaçağ felsefesinin ortaya çıkmasının iki temel etkeni: </a:t>
            </a:r>
          </a:p>
          <a:p>
            <a:pPr marL="719138" indent="-365125">
              <a:spcBef>
                <a:spcPts val="600"/>
              </a:spcBef>
              <a:buClr>
                <a:srgbClr val="002060"/>
              </a:buClr>
              <a:buFont typeface="Wingdings" panose="05000000000000000000" pitchFamily="2" charset="2"/>
              <a:buChar char="Ø"/>
            </a:pPr>
            <a:r>
              <a:rPr lang="tr-TR" sz="2800" b="1" dirty="0">
                <a:latin typeface="Garamond" pitchFamily="18" charset="0"/>
              </a:rPr>
              <a:t>1</a:t>
            </a:r>
            <a:r>
              <a:rPr lang="tr-TR" sz="2800" dirty="0">
                <a:latin typeface="Garamond" pitchFamily="18" charset="0"/>
              </a:rPr>
              <a:t>. Vahyolunan ilahi kelama, yani Yeni Ahit’in Öğretilerine tam ve dakik bir anlam kazandırma çabası ve faaliyetidir. </a:t>
            </a:r>
          </a:p>
          <a:p>
            <a:pPr marL="365125" indent="-365125">
              <a:spcBef>
                <a:spcPts val="600"/>
              </a:spcBef>
              <a:buClr>
                <a:srgbClr val="002060"/>
              </a:buClr>
              <a:buFont typeface="Wingdings" panose="05000000000000000000" pitchFamily="2" charset="2"/>
              <a:buChar char="Ø"/>
            </a:pPr>
            <a:r>
              <a:rPr lang="tr-TR" sz="2800" dirty="0">
                <a:latin typeface="Garamond" pitchFamily="18" charset="0"/>
              </a:rPr>
              <a:t>Bu bakımdan, Ortaçağ Hristiyan felsefesinin kökeninde kutsal kitabın kendisinin bulunduğu söylenebilir. </a:t>
            </a:r>
          </a:p>
          <a:p>
            <a:pPr marL="719138" indent="-365125">
              <a:spcBef>
                <a:spcPts val="600"/>
              </a:spcBef>
              <a:buClr>
                <a:srgbClr val="002060"/>
              </a:buClr>
              <a:buFont typeface="Wingdings" panose="05000000000000000000" pitchFamily="2" charset="2"/>
              <a:buChar char="Ø"/>
            </a:pPr>
            <a:r>
              <a:rPr lang="tr-TR" sz="2800" b="1" dirty="0">
                <a:latin typeface="Garamond" pitchFamily="18" charset="0"/>
              </a:rPr>
              <a:t>2</a:t>
            </a:r>
            <a:r>
              <a:rPr lang="tr-TR" sz="2800" dirty="0">
                <a:latin typeface="Garamond" pitchFamily="18" charset="0"/>
              </a:rPr>
              <a:t>. Kilise Babaları ve Apolojistlerin  Hristiyanlığı savunma gayretleridir. </a:t>
            </a:r>
          </a:p>
        </p:txBody>
      </p:sp>
    </p:spTree>
    <p:extLst>
      <p:ext uri="{BB962C8B-B14F-4D97-AF65-F5344CB8AC3E}">
        <p14:creationId xmlns:p14="http://schemas.microsoft.com/office/powerpoint/2010/main" xmlns="" val="5720518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00B050"/>
          </a:solidFill>
        </p:spPr>
        <p:txBody>
          <a:bodyPr lIns="144000" tIns="180000" rIns="144000" bIns="72000">
            <a:noAutofit/>
          </a:bodyPr>
          <a:lstStyle/>
          <a:p>
            <a:pPr algn="ctr"/>
            <a:r>
              <a:rPr lang="tr-TR" b="1" dirty="0">
                <a:solidFill>
                  <a:schemeClr val="bg1"/>
                </a:solidFill>
                <a:latin typeface="Garamond" pitchFamily="18" charset="0"/>
              </a:rPr>
              <a:t>PATRİSTİK FELSEFE</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7" y="1403685"/>
            <a:ext cx="11197388" cy="5013158"/>
          </a:xfrm>
          <a:solidFill>
            <a:schemeClr val="bg1"/>
          </a:solidFill>
        </p:spPr>
        <p:txBody>
          <a:bodyPr lIns="144000" tIns="216000" rIns="144000" numCol="1">
            <a:normAutofit/>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Ortaçağ Hristiyan felsefesinin, </a:t>
            </a:r>
            <a:r>
              <a:rPr lang="tr-TR" sz="3000" dirty="0" smtClean="0">
                <a:latin typeface="Garamond" pitchFamily="18" charset="0"/>
              </a:rPr>
              <a:t>ilk </a:t>
            </a:r>
            <a:r>
              <a:rPr lang="tr-TR" sz="3000" dirty="0">
                <a:latin typeface="Garamond" pitchFamily="18" charset="0"/>
              </a:rPr>
              <a:t>apolojistlerin felsefe karşısında</a:t>
            </a:r>
            <a:r>
              <a:rPr lang="tr-TR" sz="3000" dirty="0" smtClean="0">
                <a:latin typeface="Garamond" pitchFamily="18" charset="0"/>
              </a:rPr>
              <a:t>:</a:t>
            </a:r>
          </a:p>
          <a:p>
            <a:pPr marL="1258888" indent="-365125">
              <a:spcBef>
                <a:spcPts val="600"/>
              </a:spcBef>
              <a:buClr>
                <a:srgbClr val="002060"/>
              </a:buClr>
              <a:buFont typeface="Wingdings" panose="05000000000000000000" pitchFamily="2" charset="2"/>
              <a:buChar char="Ø"/>
            </a:pPr>
            <a:r>
              <a:rPr lang="tr-TR" sz="3000" dirty="0" smtClean="0">
                <a:latin typeface="Garamond" pitchFamily="18" charset="0"/>
              </a:rPr>
              <a:t>Ya </a:t>
            </a:r>
            <a:r>
              <a:rPr lang="tr-TR" sz="3000" dirty="0">
                <a:latin typeface="Garamond" pitchFamily="18" charset="0"/>
              </a:rPr>
              <a:t>felsefeyi tümden mahkûm etmek, </a:t>
            </a:r>
          </a:p>
          <a:p>
            <a:pPr marL="1258888" indent="-365125">
              <a:spcBef>
                <a:spcPts val="600"/>
              </a:spcBef>
              <a:buClr>
                <a:srgbClr val="002060"/>
              </a:buClr>
              <a:buFont typeface="Wingdings" panose="05000000000000000000" pitchFamily="2" charset="2"/>
              <a:buChar char="Ø"/>
            </a:pPr>
            <a:r>
              <a:rPr lang="tr-TR" sz="3000" dirty="0">
                <a:latin typeface="Garamond" pitchFamily="18" charset="0"/>
              </a:rPr>
              <a:t>Ya felsefeyi yeni din içinde eritmek,</a:t>
            </a:r>
          </a:p>
          <a:p>
            <a:pPr marL="1258888" indent="-365125">
              <a:spcBef>
                <a:spcPts val="600"/>
              </a:spcBef>
              <a:buClr>
                <a:srgbClr val="002060"/>
              </a:buClr>
              <a:buFont typeface="Wingdings" panose="05000000000000000000" pitchFamily="2" charset="2"/>
              <a:buChar char="Ø"/>
            </a:pPr>
            <a:r>
              <a:rPr lang="tr-TR" sz="3000" dirty="0">
                <a:latin typeface="Garamond" pitchFamily="18" charset="0"/>
              </a:rPr>
              <a:t>Ya da felsefeden Hristiyan </a:t>
            </a:r>
            <a:r>
              <a:rPr lang="tr-TR" sz="3000" dirty="0" err="1">
                <a:latin typeface="Garamond" pitchFamily="18" charset="0"/>
              </a:rPr>
              <a:t>apolojisinin</a:t>
            </a:r>
            <a:r>
              <a:rPr lang="tr-TR" sz="3000" dirty="0">
                <a:latin typeface="Garamond" pitchFamily="18" charset="0"/>
              </a:rPr>
              <a:t> amaçlarına uygun bir tarzda yararlanmak için, belli bir biçimde tavır alışlarıyla başlamış olduğu söylenebilir. </a:t>
            </a:r>
          </a:p>
        </p:txBody>
      </p:sp>
    </p:spTree>
    <p:extLst>
      <p:ext uri="{BB962C8B-B14F-4D97-AF65-F5344CB8AC3E}">
        <p14:creationId xmlns:p14="http://schemas.microsoft.com/office/powerpoint/2010/main" xmlns="" val="7931202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00B050"/>
          </a:solidFill>
        </p:spPr>
        <p:txBody>
          <a:bodyPr lIns="144000" tIns="180000" rIns="144000" bIns="72000">
            <a:noAutofit/>
          </a:bodyPr>
          <a:lstStyle/>
          <a:p>
            <a:pPr algn="ctr"/>
            <a:r>
              <a:rPr lang="tr-TR" b="1" dirty="0">
                <a:solidFill>
                  <a:schemeClr val="bg1"/>
                </a:solidFill>
                <a:latin typeface="Garamond" pitchFamily="18" charset="0"/>
              </a:rPr>
              <a:t>PATRİSTİK FELSEFE</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7" y="1403685"/>
            <a:ext cx="11197388" cy="5013158"/>
          </a:xfrm>
          <a:solidFill>
            <a:schemeClr val="bg1"/>
          </a:solidFill>
        </p:spPr>
        <p:txBody>
          <a:bodyPr lIns="144000" tIns="216000" rIns="144000" numCol="1">
            <a:normAutofit/>
          </a:bodyPr>
          <a:lstStyle/>
          <a:p>
            <a:pPr marL="365125" indent="-365125">
              <a:spcBef>
                <a:spcPts val="600"/>
              </a:spcBef>
              <a:buClr>
                <a:srgbClr val="002060"/>
              </a:buClr>
              <a:buFont typeface="Wingdings" panose="05000000000000000000" pitchFamily="2" charset="2"/>
              <a:buChar char="Ø"/>
            </a:pPr>
            <a:r>
              <a:rPr lang="tr-TR" sz="3000" dirty="0" smtClean="0">
                <a:latin typeface="Garamond" pitchFamily="18" charset="0"/>
              </a:rPr>
              <a:t>Bu </a:t>
            </a:r>
            <a:r>
              <a:rPr lang="tr-TR" sz="3000" dirty="0">
                <a:latin typeface="Garamond" pitchFamily="18" charset="0"/>
              </a:rPr>
              <a:t>savunmayı yapabilmek için vahye dayalı dinin aklı başında her Hristiyan müminin onayını talep eden iddialarının açık ve anlaşılır bir tarzda ortaya konmasını amaçlamıştır.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Apolojetik suçlamasını çürütme amacıyla doğrudan doğruya </a:t>
            </a:r>
            <a:r>
              <a:rPr lang="tr-TR" sz="3000" dirty="0">
                <a:latin typeface="Garamond" pitchFamily="18" charset="0"/>
              </a:rPr>
              <a:t>h</a:t>
            </a:r>
            <a:r>
              <a:rPr lang="tr-TR" sz="3000" dirty="0" smtClean="0">
                <a:latin typeface="Garamond" pitchFamily="18" charset="0"/>
              </a:rPr>
              <a:t>asmın </a:t>
            </a:r>
            <a:r>
              <a:rPr lang="tr-TR" sz="3000" dirty="0">
                <a:latin typeface="Garamond" pitchFamily="18" charset="0"/>
              </a:rPr>
              <a:t>kendisine yönelmek yerine, öncelikle hakikatin peşinde koşan mümini, Hıristiyan vahyinin makuliyetini, doğruluğunu ve güvenilirliğini tanımaya davet eder.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İlk Apolojetik faaliyetler, Musevilik, Gnostisizm  ve Paganizme karşı Hıristiyan inancını savunmadır.</a:t>
            </a:r>
          </a:p>
        </p:txBody>
      </p:sp>
    </p:spTree>
    <p:extLst>
      <p:ext uri="{BB962C8B-B14F-4D97-AF65-F5344CB8AC3E}">
        <p14:creationId xmlns:p14="http://schemas.microsoft.com/office/powerpoint/2010/main" xmlns="" val="27443541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00B050"/>
          </a:solidFill>
        </p:spPr>
        <p:txBody>
          <a:bodyPr lIns="144000" tIns="180000" rIns="144000" bIns="72000">
            <a:noAutofit/>
          </a:bodyPr>
          <a:lstStyle/>
          <a:p>
            <a:pPr algn="ctr"/>
            <a:r>
              <a:rPr lang="tr-TR" b="1" dirty="0">
                <a:solidFill>
                  <a:schemeClr val="bg1"/>
                </a:solidFill>
                <a:latin typeface="Garamond" pitchFamily="18" charset="0"/>
              </a:rPr>
              <a:t>PATRİSTİK FELSEFE</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7" y="1403685"/>
            <a:ext cx="11197388" cy="5013158"/>
          </a:xfrm>
          <a:solidFill>
            <a:schemeClr val="bg1"/>
          </a:solidFill>
        </p:spPr>
        <p:txBody>
          <a:bodyPr lIns="144000" tIns="216000" rIns="144000" numCol="1">
            <a:normAutofit/>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Patristik felsefe, putperestliğe ve seküler felsefeye karşı Hıristiyan inancını savunmuş ve daha sonra benimsediği Platon ve Yeni Platoncu  felsefeyle Hristiyan öğretisini temellendiren, anlamlandırıp güçlendirmeye, onu putperestliğin ve </a:t>
            </a:r>
            <a:r>
              <a:rPr lang="tr-TR" sz="3000" dirty="0" err="1">
                <a:latin typeface="Garamond" pitchFamily="18" charset="0"/>
              </a:rPr>
              <a:t>Gnostisizmin</a:t>
            </a:r>
            <a:r>
              <a:rPr lang="tr-TR" sz="3000" dirty="0">
                <a:latin typeface="Garamond" pitchFamily="18" charset="0"/>
              </a:rPr>
              <a:t> saldırıları karşısında korumaya çalışan bir yaklaşımdır.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Kilise babalarının felsefesi de denilen Patristik felsefede felsefe, teoloji ve dinin doğruları bir bütünün ayrılmaz öğeleri ya da parçaları olarak görülmüştür.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Kilise Babaları, Kilisenin “aziz, kutsal ermiş” diye tanımladığı bilgin, din adamlarıdır.</a:t>
            </a:r>
          </a:p>
        </p:txBody>
      </p:sp>
    </p:spTree>
    <p:extLst>
      <p:ext uri="{BB962C8B-B14F-4D97-AF65-F5344CB8AC3E}">
        <p14:creationId xmlns:p14="http://schemas.microsoft.com/office/powerpoint/2010/main" xmlns="" val="34230387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00B050"/>
          </a:solidFill>
        </p:spPr>
        <p:txBody>
          <a:bodyPr lIns="144000" tIns="180000" rIns="144000" bIns="72000">
            <a:noAutofit/>
          </a:bodyPr>
          <a:lstStyle/>
          <a:p>
            <a:pPr algn="ctr"/>
            <a:r>
              <a:rPr lang="tr-TR" b="1" dirty="0">
                <a:solidFill>
                  <a:schemeClr val="bg1"/>
                </a:solidFill>
                <a:latin typeface="Garamond" pitchFamily="18" charset="0"/>
              </a:rPr>
              <a:t>PATRİSTİK FELSEFE</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7" y="1403685"/>
            <a:ext cx="11197388" cy="5013158"/>
          </a:xfrm>
          <a:solidFill>
            <a:schemeClr val="bg1"/>
          </a:solidFill>
        </p:spPr>
        <p:txBody>
          <a:bodyPr lIns="144000" tIns="216000" rIns="144000" numCol="1">
            <a:normAutofit/>
          </a:bodyPr>
          <a:lstStyle/>
          <a:p>
            <a:pPr marL="0" indent="0" algn="ctr">
              <a:spcBef>
                <a:spcPts val="600"/>
              </a:spcBef>
              <a:buClr>
                <a:srgbClr val="002060"/>
              </a:buClr>
              <a:buNone/>
            </a:pPr>
            <a:r>
              <a:rPr lang="tr-TR" sz="2800" b="1" i="1" dirty="0">
                <a:latin typeface="Garamond" pitchFamily="18" charset="0"/>
              </a:rPr>
              <a:t>Din adamları aşamalı bir biçimde felsefeye yönelik şu tutumu takındılar</a:t>
            </a:r>
            <a:r>
              <a:rPr lang="tr-TR" sz="3000" dirty="0">
                <a:latin typeface="Garamond" pitchFamily="18" charset="0"/>
              </a:rPr>
              <a:t>:</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Hristiyanlığın “hakikî felsefe” olduğunu savunup, onun felsefî bilgelik karşısındaki durumunu belirlemeye çalıştılar.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Hristiyan öğretiyi putperestlerin saldırılarına karşı korumaya, yanlış anlamaları önlemeye çalıştılar.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Yeni-Platoncu İskenderiye Okulu’nun etkisiyle, Hellenistik felsefe ve Hristiyanlık dini arasında gerçek etkileşim ve uzlaşım gerçekleşerek felsefe Hristiyan kültüre tamamen dahil oldu. </a:t>
            </a:r>
          </a:p>
        </p:txBody>
      </p:sp>
    </p:spTree>
    <p:extLst>
      <p:ext uri="{BB962C8B-B14F-4D97-AF65-F5344CB8AC3E}">
        <p14:creationId xmlns:p14="http://schemas.microsoft.com/office/powerpoint/2010/main" xmlns="" val="36221492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00B050"/>
          </a:solidFill>
        </p:spPr>
        <p:txBody>
          <a:bodyPr lIns="144000" tIns="180000" rIns="144000" bIns="72000">
            <a:noAutofit/>
          </a:bodyPr>
          <a:lstStyle/>
          <a:p>
            <a:pPr algn="ctr"/>
            <a:r>
              <a:rPr lang="tr-TR" b="1" dirty="0">
                <a:solidFill>
                  <a:schemeClr val="bg1"/>
                </a:solidFill>
                <a:latin typeface="Garamond" pitchFamily="18" charset="0"/>
              </a:rPr>
              <a:t>PATRİSTİK FELSEFE</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7" y="1403685"/>
            <a:ext cx="11197388" cy="5013158"/>
          </a:xfrm>
          <a:solidFill>
            <a:schemeClr val="bg1"/>
          </a:solidFill>
        </p:spPr>
        <p:txBody>
          <a:bodyPr lIns="144000" tIns="216000" rIns="144000" numCol="1">
            <a:normAutofit/>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Hristiyanlığın dogmalarının Yunan düşüncesinin terminolojisi ve kavramsal çerçevesiyle ifade edilmeye başlandı ki bu, Aziz Augustinus’un felsefesiyle en üst düzeye ulaşmış oldu.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Yeni ve özgün bir çaba ve düşünce ortaya konulmak yerine sadece daha önce ifade edilen doğrular ele alınarak işlenmiş ve sistematize edilmiştir</a:t>
            </a:r>
          </a:p>
        </p:txBody>
      </p:sp>
    </p:spTree>
    <p:extLst>
      <p:ext uri="{BB962C8B-B14F-4D97-AF65-F5344CB8AC3E}">
        <p14:creationId xmlns:p14="http://schemas.microsoft.com/office/powerpoint/2010/main" xmlns="" val="28085007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C00000"/>
          </a:solidFill>
        </p:spPr>
        <p:txBody>
          <a:bodyPr lIns="144000" tIns="180000" rIns="144000" bIns="72000">
            <a:noAutofit/>
          </a:bodyPr>
          <a:lstStyle/>
          <a:p>
            <a:pPr algn="ctr"/>
            <a:r>
              <a:rPr lang="tr-TR" b="1" dirty="0">
                <a:solidFill>
                  <a:schemeClr val="bg1"/>
                </a:solidFill>
                <a:latin typeface="Garamond" pitchFamily="18" charset="0"/>
              </a:rPr>
              <a:t>AURELİUS AUGUSTİNUS (354-430)</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7" y="1403685"/>
            <a:ext cx="11197388" cy="5013158"/>
          </a:xfrm>
          <a:solidFill>
            <a:schemeClr val="bg1"/>
          </a:solidFill>
        </p:spPr>
        <p:txBody>
          <a:bodyPr lIns="144000" tIns="216000" rIns="144000" numCol="1">
            <a:normAutofit lnSpcReduction="10000"/>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Bugünkü Cezayir yakınlarında bulunan </a:t>
            </a:r>
            <a:r>
              <a:rPr lang="tr-TR" sz="3000" dirty="0" err="1">
                <a:latin typeface="Garamond" pitchFamily="18" charset="0"/>
              </a:rPr>
              <a:t>Tagaste</a:t>
            </a:r>
            <a:r>
              <a:rPr lang="tr-TR" sz="3000" dirty="0">
                <a:latin typeface="Garamond" pitchFamily="18" charset="0"/>
              </a:rPr>
              <a:t> şehrinde doğdu.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Pagan bir baba ve Hıristiyan bir annenin evladı olup Hıristiyanlığı seçti.</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Zaman içerisinde bu dinin temel öğretilerini kurmada başrol oynadığı gibi, bir piskopos iken vefat etti.</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Önemli eserleri, İtiraflar ve Tanrı Krallığı’dır.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Aziz Augustinus olarak da bilinmekte olup Kilise Babaları döneminin en büyük filozofu, Antik dünyayla kopuşu tamamlayan ve gelenekten gelen itikadi mirası, aklın yöntemiyle aydınlatmaya çalışan biridir.</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Patristik felsefenin en etkili ve büyük filozofu, Batı </a:t>
            </a:r>
            <a:r>
              <a:rPr lang="tr-TR" sz="3000" dirty="0" err="1">
                <a:latin typeface="Garamond" pitchFamily="18" charset="0"/>
              </a:rPr>
              <a:t>Ortaçağı’nın</a:t>
            </a:r>
            <a:r>
              <a:rPr lang="tr-TR" sz="3000" dirty="0">
                <a:latin typeface="Garamond" pitchFamily="18" charset="0"/>
              </a:rPr>
              <a:t> 13. yüzyılın sonlarına kadar en büyük otoritesidir.</a:t>
            </a:r>
          </a:p>
        </p:txBody>
      </p:sp>
    </p:spTree>
    <p:extLst>
      <p:ext uri="{BB962C8B-B14F-4D97-AF65-F5344CB8AC3E}">
        <p14:creationId xmlns:p14="http://schemas.microsoft.com/office/powerpoint/2010/main" xmlns="" val="303748945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C00000"/>
          </a:solidFill>
        </p:spPr>
        <p:txBody>
          <a:bodyPr lIns="144000" tIns="180000" rIns="144000" bIns="72000">
            <a:noAutofit/>
          </a:bodyPr>
          <a:lstStyle/>
          <a:p>
            <a:pPr algn="ctr"/>
            <a:r>
              <a:rPr lang="tr-TR" b="1" dirty="0">
                <a:solidFill>
                  <a:schemeClr val="bg1"/>
                </a:solidFill>
                <a:latin typeface="Garamond" pitchFamily="18" charset="0"/>
              </a:rPr>
              <a:t>AURELİUS AUGUSTİNUS (354-430)</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7" y="1403685"/>
            <a:ext cx="11197388" cy="5013158"/>
          </a:xfrm>
          <a:solidFill>
            <a:schemeClr val="bg1"/>
          </a:solidFill>
        </p:spPr>
        <p:txBody>
          <a:bodyPr lIns="144000" tIns="216000" rIns="144000" numCol="1">
            <a:normAutofit/>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O, felsefeyi bağımsız bir disiplin olarak görme yerine Hıristiyanlığın akla uygun içeriğini kavrayabilmek için bir araç olarak değerlendirdi.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Bu yüzdendir ki “</a:t>
            </a:r>
            <a:r>
              <a:rPr lang="tr-TR" sz="3000" i="1" dirty="0">
                <a:latin typeface="Garamond" pitchFamily="18" charset="0"/>
              </a:rPr>
              <a:t>inanabilmek için anla</a:t>
            </a:r>
            <a:r>
              <a:rPr lang="tr-TR" sz="3000" dirty="0">
                <a:latin typeface="Garamond" pitchFamily="18" charset="0"/>
              </a:rPr>
              <a:t>; </a:t>
            </a:r>
            <a:r>
              <a:rPr lang="tr-TR" sz="3000" i="1" dirty="0">
                <a:latin typeface="Garamond" pitchFamily="18" charset="0"/>
              </a:rPr>
              <a:t>anlayabilmek için iman et</a:t>
            </a:r>
            <a:r>
              <a:rPr lang="tr-TR" sz="3000" dirty="0">
                <a:latin typeface="Garamond" pitchFamily="18" charset="0"/>
              </a:rPr>
              <a:t>!” demekteydi.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Onun düşüncesinin özgünlüğü Yunan felsefesi ve Hıristiyanlık arasında gerçekleştirdiği senteze dayanması ve ben-merkezli bir yaklaşımı hayata geçirmesidir.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Ortaçağ düşüncesinde epistemolojiden etiğe, metafizikten siyaset felsefesine pek çok konuyu ilk kez ele alan filozoftur.</a:t>
            </a:r>
          </a:p>
        </p:txBody>
      </p:sp>
    </p:spTree>
    <p:extLst>
      <p:ext uri="{BB962C8B-B14F-4D97-AF65-F5344CB8AC3E}">
        <p14:creationId xmlns:p14="http://schemas.microsoft.com/office/powerpoint/2010/main" xmlns="" val="32812526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002060"/>
          </a:solidFill>
        </p:spPr>
        <p:txBody>
          <a:bodyPr lIns="144000" tIns="180000" rIns="144000" bIns="72000">
            <a:noAutofit/>
          </a:bodyPr>
          <a:lstStyle/>
          <a:p>
            <a:pPr algn="ctr"/>
            <a:r>
              <a:rPr lang="tr-TR" b="1" dirty="0">
                <a:solidFill>
                  <a:schemeClr val="bg1"/>
                </a:solidFill>
                <a:latin typeface="Garamond" pitchFamily="18" charset="0"/>
              </a:rPr>
              <a:t>AUGUSTİNUS’un BİLGİ ANLAYIŞI</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7" y="1403685"/>
            <a:ext cx="11197388" cy="5013158"/>
          </a:xfrm>
          <a:solidFill>
            <a:schemeClr val="bg1"/>
          </a:solidFill>
        </p:spPr>
        <p:txBody>
          <a:bodyPr lIns="144000" tIns="216000" rIns="144000" numCol="1">
            <a:normAutofit fontScale="92500" lnSpcReduction="10000"/>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Kuşkunun yarattığı belirsizlik, sallantı ve acılardan çok çeken Augustinus, Tanrıya bilgiyle ulaştığını ve hakikati bulamayanın mutlu olamayacağını söyler.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Kendisini en fazla meşgul eden iki soru:</a:t>
            </a:r>
          </a:p>
          <a:p>
            <a:pPr marL="719138" indent="0">
              <a:spcBef>
                <a:spcPts val="600"/>
              </a:spcBef>
              <a:buClr>
                <a:srgbClr val="002060"/>
              </a:buClr>
              <a:buNone/>
            </a:pPr>
            <a:r>
              <a:rPr lang="tr-TR" sz="3000" dirty="0">
                <a:latin typeface="Garamond" pitchFamily="18" charset="0"/>
              </a:rPr>
              <a:t>1. “</a:t>
            </a:r>
            <a:r>
              <a:rPr lang="tr-TR" sz="2800" i="1" dirty="0">
                <a:latin typeface="Garamond" pitchFamily="18" charset="0"/>
              </a:rPr>
              <a:t>Bizim bir şeyi bilip bilemeyeceğimiz</a:t>
            </a:r>
            <a:r>
              <a:rPr lang="tr-TR" sz="2800" dirty="0">
                <a:latin typeface="Garamond" pitchFamily="18" charset="0"/>
              </a:rPr>
              <a:t>” </a:t>
            </a:r>
          </a:p>
          <a:p>
            <a:pPr marL="719138" indent="0">
              <a:spcBef>
                <a:spcPts val="600"/>
              </a:spcBef>
              <a:buClr>
                <a:srgbClr val="002060"/>
              </a:buClr>
              <a:buNone/>
            </a:pPr>
            <a:r>
              <a:rPr lang="tr-TR" sz="2800" dirty="0">
                <a:latin typeface="Garamond" pitchFamily="18" charset="0"/>
              </a:rPr>
              <a:t>2. “</a:t>
            </a:r>
            <a:r>
              <a:rPr lang="tr-TR" sz="2800" i="1" dirty="0">
                <a:latin typeface="Garamond" pitchFamily="18" charset="0"/>
              </a:rPr>
              <a:t>İnsanın kesinliğe ulaşıp ulaşamayacağı, ulaşılabildiği takdirde de ona nasıl ulaşılabildiği</a:t>
            </a:r>
            <a:r>
              <a:rPr lang="tr-TR" sz="3000" dirty="0">
                <a:latin typeface="Garamond" pitchFamily="18" charset="0"/>
              </a:rPr>
              <a:t>”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“Sonlu, sınırlı ve değişen, yalnızca duyusal varlıkları bilmeye muktedir olan insan, kendisini her bakımdan aşan, değişmez, ezeli-ebedi hakikatleri nasıl bilebildiği” sorusu Aziz Augustinus’u Tanrıya götürdüğünden bilgi anlayışı onun felsefesinde ön sırada yer alır. </a:t>
            </a:r>
          </a:p>
        </p:txBody>
      </p:sp>
    </p:spTree>
    <p:extLst>
      <p:ext uri="{BB962C8B-B14F-4D97-AF65-F5344CB8AC3E}">
        <p14:creationId xmlns:p14="http://schemas.microsoft.com/office/powerpoint/2010/main" xmlns="" val="34876700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002060"/>
          </a:solidFill>
        </p:spPr>
        <p:txBody>
          <a:bodyPr lIns="144000" tIns="180000" rIns="144000" bIns="72000">
            <a:noAutofit/>
          </a:bodyPr>
          <a:lstStyle/>
          <a:p>
            <a:pPr algn="ctr"/>
            <a:r>
              <a:rPr lang="tr-TR" b="1" dirty="0">
                <a:solidFill>
                  <a:schemeClr val="bg1"/>
                </a:solidFill>
                <a:latin typeface="Garamond" pitchFamily="18" charset="0"/>
              </a:rPr>
              <a:t>AUGUSTİNUS’un BİLGİ ANLAYIŞI</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7" y="1403685"/>
            <a:ext cx="11197388" cy="5013158"/>
          </a:xfrm>
          <a:solidFill>
            <a:schemeClr val="bg1"/>
          </a:solidFill>
        </p:spPr>
        <p:txBody>
          <a:bodyPr lIns="144000" tIns="216000" rIns="144000" numCol="1">
            <a:normAutofit fontScale="92500"/>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Kuşkunun olumsuzluğunu ve hakikate ermekten nasıl alıkoyduğunu iyi bilen Augustinus, bilgiye ilişkin tartışma aracılığıyla Tanrıya erişmenin mümkün olduğunu gösterme yoluna girer.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Ona göre kuşku, ahlaki anlayış ve dolayısıyla mutluluğun önünde bir engeldir.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O, her ne kadar her şey tartışmalı olsa da kişi ne kadar kuşkucu olursa olsun, kendi varoluşundan asla kuşku duyulamayacağını vurgular.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Kuşkulu olan birey, kuşku anında varolan biri olarak kendisinin bilincindedir.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Bildiğini düşündüğünde aldanabilse dahi, yine de aldanabilmek için </a:t>
            </a:r>
            <a:r>
              <a:rPr lang="tr-TR" sz="3000" dirty="0" err="1">
                <a:latin typeface="Garamond" pitchFamily="18" charset="0"/>
              </a:rPr>
              <a:t>varolması</a:t>
            </a:r>
            <a:r>
              <a:rPr lang="tr-TR" sz="3000" dirty="0">
                <a:latin typeface="Garamond" pitchFamily="18" charset="0"/>
              </a:rPr>
              <a:t> gerekir.  </a:t>
            </a:r>
          </a:p>
        </p:txBody>
      </p:sp>
    </p:spTree>
    <p:extLst>
      <p:ext uri="{BB962C8B-B14F-4D97-AF65-F5344CB8AC3E}">
        <p14:creationId xmlns:p14="http://schemas.microsoft.com/office/powerpoint/2010/main" xmlns="" val="12268339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002060"/>
          </a:solidFill>
        </p:spPr>
        <p:txBody>
          <a:bodyPr lIns="144000" tIns="180000" rIns="144000" bIns="72000">
            <a:noAutofit/>
          </a:bodyPr>
          <a:lstStyle/>
          <a:p>
            <a:pPr algn="ctr"/>
            <a:r>
              <a:rPr lang="tr-TR" b="1" dirty="0">
                <a:solidFill>
                  <a:schemeClr val="bg1"/>
                </a:solidFill>
                <a:latin typeface="Garamond" pitchFamily="18" charset="0"/>
              </a:rPr>
              <a:t>AUGUSTİNUS’un BİLGİ ANLAYIŞI</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7" y="1403685"/>
            <a:ext cx="11197388" cy="5013158"/>
          </a:xfrm>
          <a:solidFill>
            <a:schemeClr val="bg1"/>
          </a:solidFill>
        </p:spPr>
        <p:txBody>
          <a:bodyPr lIns="144000" tIns="216000" rIns="144000" numCol="1">
            <a:normAutofit/>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Augustinus’a göre bu farkındalık, bilgi için bir temel sağladığı gibi, insanın kendi benliğine ilişkin ilk ve temel bu sezgi, soyut olarak ayırt edilebilecek bütün zihinsel edim ve işlemleri de ihtiva eder.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İlk ve temel sezgi, istemeyi, anımsamayı, düşünmeyi, hissetmeyi, dolayımsız idraki, yargılamayı içerir.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Augustinus bilgiyi duyusal, rasyonel ve gerçek tefekkür ya da sezgiye dayalı dolayımsız bilgi olmak üzere üçe ayırır.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Bilgi duyusal nesnelerin ampirik bilgisinden rasyonele, oradan da sezgisel bilgiye doğru belli bir sıra içinde gelişir. </a:t>
            </a:r>
          </a:p>
        </p:txBody>
      </p:sp>
      <p:graphicFrame>
        <p:nvGraphicFramePr>
          <p:cNvPr id="4" name="Diyagram 3">
            <a:extLst>
              <a:ext uri="{FF2B5EF4-FFF2-40B4-BE49-F238E27FC236}">
                <a16:creationId xmlns:a16="http://schemas.microsoft.com/office/drawing/2014/main" xmlns="" id="{38310478-BAF5-1E6A-CC4A-A3753CC1CCD4}"/>
              </a:ext>
            </a:extLst>
          </p:cNvPr>
          <p:cNvGraphicFramePr/>
          <p:nvPr>
            <p:extLst>
              <p:ext uri="{D42A27DB-BD31-4B8C-83A1-F6EECF244321}">
                <p14:modId xmlns:p14="http://schemas.microsoft.com/office/powerpoint/2010/main" xmlns="" val="2592392231"/>
              </p:ext>
            </p:extLst>
          </p:nvPr>
        </p:nvGraphicFramePr>
        <p:xfrm>
          <a:off x="1595619" y="5974771"/>
          <a:ext cx="9000761" cy="4420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99648076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002060"/>
          </a:solidFill>
        </p:spPr>
        <p:txBody>
          <a:bodyPr lIns="144000" tIns="180000" rIns="144000" bIns="72000">
            <a:noAutofit/>
          </a:bodyPr>
          <a:lstStyle/>
          <a:p>
            <a:pPr algn="ctr"/>
            <a:r>
              <a:rPr lang="tr-TR" b="1" dirty="0">
                <a:solidFill>
                  <a:schemeClr val="bg1"/>
                </a:solidFill>
                <a:latin typeface="Garamond" pitchFamily="18" charset="0"/>
              </a:rPr>
              <a:t>AUGUSTİNUS’un BİLGİ ANLAYIŞI</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7" y="1403685"/>
            <a:ext cx="11197388" cy="5013158"/>
          </a:xfrm>
          <a:solidFill>
            <a:schemeClr val="bg1"/>
          </a:solidFill>
        </p:spPr>
        <p:txBody>
          <a:bodyPr lIns="144000" tIns="216000" rIns="144000" numCol="1">
            <a:normAutofit fontScale="92500" lnSpcReduction="20000"/>
          </a:bodyPr>
          <a:lstStyle/>
          <a:p>
            <a:pPr marL="360363" indent="0">
              <a:spcBef>
                <a:spcPts val="600"/>
              </a:spcBef>
              <a:buClr>
                <a:srgbClr val="002060"/>
              </a:buClr>
              <a:buNone/>
            </a:pPr>
            <a:r>
              <a:rPr lang="tr-TR" sz="3000" dirty="0">
                <a:latin typeface="Garamond" pitchFamily="18" charset="0"/>
              </a:rPr>
              <a:t>Bu bilgiler:</a:t>
            </a:r>
          </a:p>
          <a:p>
            <a:pPr marL="365125" indent="-365125">
              <a:spcBef>
                <a:spcPts val="600"/>
              </a:spcBef>
              <a:buClr>
                <a:srgbClr val="002060"/>
              </a:buClr>
              <a:buFont typeface="Wingdings" panose="05000000000000000000" pitchFamily="2" charset="2"/>
              <a:buChar char="Ø"/>
            </a:pPr>
            <a:r>
              <a:rPr lang="tr-TR" sz="3000" b="1" dirty="0">
                <a:latin typeface="Garamond" pitchFamily="18" charset="0"/>
              </a:rPr>
              <a:t>1</a:t>
            </a:r>
            <a:r>
              <a:rPr lang="tr-TR" sz="3000" dirty="0">
                <a:latin typeface="Garamond" pitchFamily="18" charset="0"/>
              </a:rPr>
              <a:t>. Duyular aracılığıyla kazanılan duyusal bilgi, insanlarda olduğu kadar hayvanlarda da var olup, bilginin en aşağı derecesidir. Bu bilgiye konu olan varlıklar:</a:t>
            </a:r>
          </a:p>
          <a:p>
            <a:pPr marL="989013" indent="-179388">
              <a:spcBef>
                <a:spcPts val="600"/>
              </a:spcBef>
              <a:buClr>
                <a:srgbClr val="002060"/>
              </a:buClr>
              <a:buNone/>
            </a:pPr>
            <a:r>
              <a:rPr lang="tr-TR" sz="3000" dirty="0">
                <a:latin typeface="Garamond" pitchFamily="18" charset="0"/>
              </a:rPr>
              <a:t>- Zaman içinde varlığa geldiği gibi, belli bir süre sonra da yok olup giderler. </a:t>
            </a:r>
          </a:p>
          <a:p>
            <a:pPr marL="989013" indent="-179388">
              <a:spcBef>
                <a:spcPts val="600"/>
              </a:spcBef>
              <a:buClr>
                <a:srgbClr val="002060"/>
              </a:buClr>
              <a:buNone/>
            </a:pPr>
            <a:r>
              <a:rPr lang="tr-TR" sz="3000" dirty="0">
                <a:latin typeface="Garamond" pitchFamily="18" charset="0"/>
              </a:rPr>
              <a:t>- Varlığa gelmeleri kadar, gelmemeleri de mümkün olan, olduklarından başka türlü de olabilen ve dolayısıyla, zorunlu bir bilgi doğurmaya elverişli olmayan varlıklardır. </a:t>
            </a:r>
          </a:p>
          <a:p>
            <a:pPr marL="809625" indent="0">
              <a:spcBef>
                <a:spcPts val="600"/>
              </a:spcBef>
              <a:buClr>
                <a:srgbClr val="002060"/>
              </a:buClr>
              <a:buNone/>
            </a:pPr>
            <a:r>
              <a:rPr lang="tr-TR" sz="3000" dirty="0">
                <a:latin typeface="Garamond" pitchFamily="18" charset="0"/>
              </a:rPr>
              <a:t>- Bu varlıklar, değişirler; sürekli bir değişme süreci içinde bulunurlar. </a:t>
            </a:r>
          </a:p>
          <a:p>
            <a:pPr marL="360363" indent="-360363">
              <a:spcBef>
                <a:spcPts val="600"/>
              </a:spcBef>
              <a:buClr>
                <a:srgbClr val="002060"/>
              </a:buClr>
              <a:buFont typeface="Wingdings" panose="05000000000000000000" pitchFamily="2" charset="2"/>
              <a:buChar char="Ø"/>
            </a:pPr>
            <a:r>
              <a:rPr lang="tr-TR" sz="3000" dirty="0">
                <a:latin typeface="Garamond" pitchFamily="18" charset="0"/>
              </a:rPr>
              <a:t>Değişen varlıklardan gerçek bir bilgi elde edilemeyeceği gibi, edinilecek bilgi de kuşkuya açık, göreli ve sanıdır.</a:t>
            </a:r>
          </a:p>
        </p:txBody>
      </p:sp>
    </p:spTree>
    <p:extLst>
      <p:ext uri="{BB962C8B-B14F-4D97-AF65-F5344CB8AC3E}">
        <p14:creationId xmlns:p14="http://schemas.microsoft.com/office/powerpoint/2010/main" xmlns="" val="373977018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002060"/>
          </a:solidFill>
        </p:spPr>
        <p:txBody>
          <a:bodyPr lIns="144000" tIns="180000" rIns="144000" bIns="72000">
            <a:noAutofit/>
          </a:bodyPr>
          <a:lstStyle/>
          <a:p>
            <a:pPr algn="ctr"/>
            <a:r>
              <a:rPr lang="tr-TR" b="1" dirty="0">
                <a:solidFill>
                  <a:schemeClr val="bg1"/>
                </a:solidFill>
                <a:latin typeface="Garamond" pitchFamily="18" charset="0"/>
              </a:rPr>
              <a:t>AUGUSTİNUS’un BİLGİ ANLAYIŞI</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7" y="1403685"/>
            <a:ext cx="11197388" cy="5013158"/>
          </a:xfrm>
          <a:solidFill>
            <a:schemeClr val="bg1"/>
          </a:solidFill>
        </p:spPr>
        <p:txBody>
          <a:bodyPr lIns="144000" tIns="216000" rIns="144000" numCol="1">
            <a:normAutofit fontScale="92500" lnSpcReduction="10000"/>
          </a:bodyPr>
          <a:lstStyle/>
          <a:p>
            <a:pPr marL="365125" indent="-365125">
              <a:spcBef>
                <a:spcPts val="600"/>
              </a:spcBef>
              <a:buClr>
                <a:srgbClr val="002060"/>
              </a:buClr>
              <a:buFont typeface="Wingdings" panose="05000000000000000000" pitchFamily="2" charset="2"/>
              <a:buChar char="Ø"/>
            </a:pPr>
            <a:r>
              <a:rPr lang="tr-TR" sz="3000" b="1" dirty="0">
                <a:latin typeface="Garamond" pitchFamily="18" charset="0"/>
              </a:rPr>
              <a:t>2</a:t>
            </a:r>
            <a:r>
              <a:rPr lang="tr-TR" sz="3000" dirty="0">
                <a:latin typeface="Garamond" pitchFamily="18" charset="0"/>
              </a:rPr>
              <a:t>. Duyusal bilgi ile çıkılan rasyonel bilgi düzeyidir.</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Bu bilgide, insan zihni birinci bilgi düzeyinde konu aldığı cisimsel varlıkları, cisimsel olmayan, ezeli-ebedi standartlara göre yargılar, değerlendirir.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Burada sözü edilen cisimsel olmayan Platon’un İdealarıdır.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Mutlak realizmin bir savunucusu olan Augustinus’a göre idealar, yansımaları olan duyusal varlıklardan mantıksal ve zamansal bakımdan önce olmak durumundadır.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Duyusal varlıkla idea arasında, suret-orijinal, kopya-asıl ilişkisi bulunduğundan, değişen tikel varlıklar, ancak asıllarıyla değerlendirilebilir.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Salt insana özgü olan bu bilgi türü eylem amaçlı bir bilgi olup, pratik bir bilgeliğe karşılık gelir. </a:t>
            </a:r>
          </a:p>
        </p:txBody>
      </p:sp>
    </p:spTree>
    <p:extLst>
      <p:ext uri="{BB962C8B-B14F-4D97-AF65-F5344CB8AC3E}">
        <p14:creationId xmlns:p14="http://schemas.microsoft.com/office/powerpoint/2010/main" xmlns="" val="383974113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002060"/>
          </a:solidFill>
        </p:spPr>
        <p:txBody>
          <a:bodyPr lIns="144000" tIns="180000" rIns="144000" bIns="72000">
            <a:noAutofit/>
          </a:bodyPr>
          <a:lstStyle/>
          <a:p>
            <a:pPr algn="ctr"/>
            <a:r>
              <a:rPr lang="tr-TR" b="1" dirty="0">
                <a:solidFill>
                  <a:schemeClr val="bg1"/>
                </a:solidFill>
                <a:latin typeface="Garamond" pitchFamily="18" charset="0"/>
              </a:rPr>
              <a:t>AUGUSTİNUS’un BİLGİ ANLAYIŞI</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7" y="1403685"/>
            <a:ext cx="11197388" cy="5013158"/>
          </a:xfrm>
          <a:solidFill>
            <a:schemeClr val="bg1"/>
          </a:solidFill>
        </p:spPr>
        <p:txBody>
          <a:bodyPr lIns="144000" tIns="216000" rIns="144000" numCol="1">
            <a:normAutofit/>
          </a:bodyPr>
          <a:lstStyle/>
          <a:p>
            <a:pPr marL="365125" indent="-365125">
              <a:spcBef>
                <a:spcPts val="600"/>
              </a:spcBef>
              <a:buClr>
                <a:srgbClr val="002060"/>
              </a:buClr>
              <a:buFont typeface="Wingdings" panose="05000000000000000000" pitchFamily="2" charset="2"/>
              <a:buChar char="Ø"/>
            </a:pPr>
            <a:r>
              <a:rPr lang="tr-TR" sz="3000" b="1" dirty="0">
                <a:latin typeface="Garamond" pitchFamily="18" charset="0"/>
              </a:rPr>
              <a:t>3</a:t>
            </a:r>
            <a:r>
              <a:rPr lang="tr-TR" sz="3000" dirty="0">
                <a:latin typeface="Garamond" pitchFamily="18" charset="0"/>
              </a:rPr>
              <a:t>. Sezgisel bilgi, bizatihi kendisi için istenen bir bilgi olup, en yüksek bilgi türü olarak, cisimsel olmayan, ezeli-ebedi ve değişmez gerçekliklerin, zorunlu doğruların temaşaya dayalı, doğrudan bilgisidir.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Bu düzeyde hakiki bilgeliğe sahip olan insanın rasyonel ruhu gerçek bilgiye sahip olurken, duyusal dünyayla sınırlı kaldığında, hiçbir zaman erişemeyeceği, kesinliğe erişir. </a:t>
            </a:r>
          </a:p>
        </p:txBody>
      </p:sp>
    </p:spTree>
    <p:extLst>
      <p:ext uri="{BB962C8B-B14F-4D97-AF65-F5344CB8AC3E}">
        <p14:creationId xmlns:p14="http://schemas.microsoft.com/office/powerpoint/2010/main" xmlns="" val="279575866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chemeClr val="tx1">
              <a:lumMod val="95000"/>
              <a:lumOff val="5000"/>
            </a:schemeClr>
          </a:solidFill>
        </p:spPr>
        <p:txBody>
          <a:bodyPr lIns="144000" tIns="180000" rIns="144000" bIns="72000">
            <a:noAutofit/>
          </a:bodyPr>
          <a:lstStyle/>
          <a:p>
            <a:pPr algn="ctr"/>
            <a:r>
              <a:rPr lang="tr-TR" sz="4000" b="1" dirty="0">
                <a:solidFill>
                  <a:schemeClr val="bg1"/>
                </a:solidFill>
                <a:latin typeface="Garamond" pitchFamily="18" charset="0"/>
              </a:rPr>
              <a:t>AUGUSTİNUS’un AYDINLANMA KURAMI</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7" y="1403685"/>
            <a:ext cx="11197388" cy="5013158"/>
          </a:xfrm>
          <a:solidFill>
            <a:schemeClr val="bg1"/>
          </a:solidFill>
        </p:spPr>
        <p:txBody>
          <a:bodyPr lIns="144000" tIns="216000" rIns="144000" numCol="1">
            <a:normAutofit lnSpcReduction="10000"/>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İkinci ve üçüncü bilgi düzeyinde elde edilen ve ezeli-ebedi ve değişmez gerçekliklerin, zorunlu doğruların dolayımsız bilgisi, nasıl mümkün olabilir?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Sonlu, sınırlı, değişen ve olumsal bir varlık olarak insan kendisini her bakımdan aşan değişmez doğruların, ezeli-ebedi ideaların doğrudan bilgisine ve dolayısıyla kesinliğe nasıl ulaşabilir?</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Böyle bir bilginin varlığından kuşku duymayan Augustinus, nasıl ki bir sanat eserinin güzel ya da çirkin, çok ya da az güzel olduğu yargısına ulaşıldığında, bu yargı, sadece kendisiyle sanat eserinin güzellik bakımından yargıladığı nesnel bir güzellik ölçütünü değil aynı zamanda bu nesnel ölçütün bilgisini de gerektirdiğini belirtir. </a:t>
            </a:r>
          </a:p>
        </p:txBody>
      </p:sp>
    </p:spTree>
    <p:extLst>
      <p:ext uri="{BB962C8B-B14F-4D97-AF65-F5344CB8AC3E}">
        <p14:creationId xmlns:p14="http://schemas.microsoft.com/office/powerpoint/2010/main" xmlns="" val="325106584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chemeClr val="tx1">
              <a:lumMod val="95000"/>
              <a:lumOff val="5000"/>
            </a:schemeClr>
          </a:solidFill>
        </p:spPr>
        <p:txBody>
          <a:bodyPr lIns="144000" tIns="180000" rIns="144000" bIns="72000">
            <a:noAutofit/>
          </a:bodyPr>
          <a:lstStyle/>
          <a:p>
            <a:pPr algn="ctr"/>
            <a:r>
              <a:rPr lang="tr-TR" sz="4000" b="1" dirty="0">
                <a:solidFill>
                  <a:schemeClr val="bg1"/>
                </a:solidFill>
                <a:latin typeface="Garamond" pitchFamily="18" charset="0"/>
              </a:rPr>
              <a:t>AUGUSTİNUS’un AYDINLANMA KURAMI</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7" y="1403685"/>
            <a:ext cx="11197388" cy="5013158"/>
          </a:xfrm>
          <a:solidFill>
            <a:schemeClr val="bg1"/>
          </a:solidFill>
        </p:spPr>
        <p:txBody>
          <a:bodyPr lIns="144000" tIns="216000" rIns="144000" numCol="1">
            <a:normAutofit/>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Şayet bu nesnel güzellik standardının bilgisine sahip olunmasa, söz konusu şeyin güzel olduğu nasıl dile getirilebilir?</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Ona göre, insan zihni ezeli-ebedi, değişmez doğruları görebilmek için aydınlatılmaya gerek duyar ki kaynağında ise Tanrı vardır.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Bu aydınlatma, bilgi hususunda insana, zihninin sonluluğunun yol açtığı sınırlamanın üstesinden gelme imkânı sunar.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Augustinus, epistemolojik probleme uygun bir metafor olarak ışık metaforunu kullanır. Ona göre, bilgide insan zihnini aydınlatan ışık, Tanrıdan gelir.  </a:t>
            </a:r>
          </a:p>
        </p:txBody>
      </p:sp>
    </p:spTree>
    <p:extLst>
      <p:ext uri="{BB962C8B-B14F-4D97-AF65-F5344CB8AC3E}">
        <p14:creationId xmlns:p14="http://schemas.microsoft.com/office/powerpoint/2010/main" xmlns="" val="25480404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chemeClr val="tx1">
              <a:lumMod val="95000"/>
              <a:lumOff val="5000"/>
            </a:schemeClr>
          </a:solidFill>
        </p:spPr>
        <p:txBody>
          <a:bodyPr lIns="144000" tIns="180000" rIns="144000" bIns="72000">
            <a:noAutofit/>
          </a:bodyPr>
          <a:lstStyle/>
          <a:p>
            <a:pPr algn="ctr"/>
            <a:r>
              <a:rPr lang="tr-TR" sz="4000" b="1" dirty="0">
                <a:solidFill>
                  <a:schemeClr val="bg1"/>
                </a:solidFill>
                <a:latin typeface="Garamond" pitchFamily="18" charset="0"/>
              </a:rPr>
              <a:t>AUGUSTİNUS’un AYDINLANMA KURAMI</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7" y="1403685"/>
            <a:ext cx="11197388" cy="5013158"/>
          </a:xfrm>
          <a:solidFill>
            <a:schemeClr val="bg1"/>
          </a:solidFill>
        </p:spPr>
        <p:txBody>
          <a:bodyPr lIns="144000" tIns="216000" rIns="144000" numCol="1">
            <a:normAutofit/>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Buradaki aydınlatma, güneş ışığını ön gözün gördüğü duyusal nesneler için gerçekleştirdiği işlevin aynısını, zihnin bilgide konu aldığı nesneler için gerçekleştiren manevi bir aydınlatmadır.</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Tıpkı güneş ışığının cisimsel ya da duyusal varlıkları göz için görülür hale getirmesi gibi, ilahi aydınlatma da akılla anlaşılabilir ideaları, zihin için kavranabilir hale getirir.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Zihin bu sayede, zorunlu ve ezeli-ebedi hakikatlerle, bu doğrulardaki zorunluluk ve ezeli-ebedilik özelliklerini görür ve kavrar. </a:t>
            </a:r>
          </a:p>
        </p:txBody>
      </p:sp>
    </p:spTree>
    <p:extLst>
      <p:ext uri="{BB962C8B-B14F-4D97-AF65-F5344CB8AC3E}">
        <p14:creationId xmlns:p14="http://schemas.microsoft.com/office/powerpoint/2010/main" xmlns="" val="42078186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C00000"/>
          </a:solidFill>
        </p:spPr>
        <p:txBody>
          <a:bodyPr lIns="144000" tIns="180000" rIns="144000" bIns="72000">
            <a:noAutofit/>
          </a:bodyPr>
          <a:lstStyle/>
          <a:p>
            <a:pPr algn="ctr"/>
            <a:r>
              <a:rPr lang="tr-TR" sz="4000" b="1" dirty="0">
                <a:solidFill>
                  <a:schemeClr val="bg1"/>
                </a:solidFill>
                <a:latin typeface="Garamond" pitchFamily="18" charset="0"/>
              </a:rPr>
              <a:t>AUGUSTİNUS’a GÖRE TANRI</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7" y="1403685"/>
            <a:ext cx="11197388" cy="5013158"/>
          </a:xfrm>
          <a:solidFill>
            <a:schemeClr val="bg1"/>
          </a:solidFill>
        </p:spPr>
        <p:txBody>
          <a:bodyPr lIns="144000" tIns="216000" rIns="144000" numCol="1">
            <a:normAutofit lnSpcReduction="10000"/>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O, Tanrının varoluşuna yönelik olarak dış dünya, dış dünyadaki nedensellik ilişkisi ve amaçtan hareketle </a:t>
            </a:r>
            <a:r>
              <a:rPr lang="tr-TR" sz="3000" i="1" dirty="0">
                <a:latin typeface="Garamond" pitchFamily="18" charset="0"/>
              </a:rPr>
              <a:t>a </a:t>
            </a:r>
            <a:r>
              <a:rPr lang="tr-TR" sz="3000" i="1" dirty="0" err="1">
                <a:latin typeface="Garamond" pitchFamily="18" charset="0"/>
              </a:rPr>
              <a:t>posteriori</a:t>
            </a:r>
            <a:r>
              <a:rPr lang="tr-TR" sz="3000" i="1" dirty="0">
                <a:latin typeface="Garamond" pitchFamily="18" charset="0"/>
              </a:rPr>
              <a:t> </a:t>
            </a:r>
            <a:r>
              <a:rPr lang="tr-TR" sz="3000" dirty="0">
                <a:latin typeface="Garamond" pitchFamily="18" charset="0"/>
              </a:rPr>
              <a:t>bir argüman geliştirme yerine, kendi içinden hareket eder.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Argümanın çıkış noktası, zihnin zorunlu ve değişmez hakikatlerle ilgili kavrayışı olup, bu hakikatler, sonlu insan zihninin çok üstünde olduğundan insan zihni onları kabul etmek durumunda kalır.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İnsan zihni bu hakikatleri kendince uydurmadığı gibi, değiştirme imkanına da sahip değildir.</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Zihin yalnızca, bu doğruların bilincine vararak düşüncesini onlara göre düzenler. </a:t>
            </a:r>
          </a:p>
        </p:txBody>
      </p:sp>
    </p:spTree>
    <p:extLst>
      <p:ext uri="{BB962C8B-B14F-4D97-AF65-F5344CB8AC3E}">
        <p14:creationId xmlns:p14="http://schemas.microsoft.com/office/powerpoint/2010/main" xmlns="" val="407655000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C00000"/>
          </a:solidFill>
        </p:spPr>
        <p:txBody>
          <a:bodyPr lIns="144000" tIns="180000" rIns="144000" bIns="72000">
            <a:noAutofit/>
          </a:bodyPr>
          <a:lstStyle/>
          <a:p>
            <a:pPr algn="ctr"/>
            <a:r>
              <a:rPr lang="tr-TR" sz="4000" b="1" dirty="0">
                <a:solidFill>
                  <a:schemeClr val="bg1"/>
                </a:solidFill>
                <a:latin typeface="Garamond" pitchFamily="18" charset="0"/>
              </a:rPr>
              <a:t>AUGUSTİNUS’a GÖRE TANRI</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7" y="1403685"/>
            <a:ext cx="11197388" cy="5013158"/>
          </a:xfrm>
          <a:solidFill>
            <a:schemeClr val="bg1"/>
          </a:solidFill>
        </p:spPr>
        <p:txBody>
          <a:bodyPr lIns="144000" tIns="216000" rIns="144000" numCol="1">
            <a:normAutofit lnSpcReduction="10000"/>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İnsan, davranışlarını adalet bağlamında değerlendirmek durumunda kaldığında bunu keyfi ve gelişigüzel olmaktan ziyade zorunlu ve ezeli-ebedi bir ölçüte göre yapmak durumundadır.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Ona göre, bu ölçütün ezeli-ebedi ve yetkin bir varlıkta bulunması ya da temellenmesi gerekir ki bu varlık da Tanrıdır.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Platon’u takip eden bir Hıristiyan filozofu olarak Aziz Augustinus’a göre nihai gerçeklik, Tanrının ilk ve en temel sıfatı, değişmezliktir.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O, değişenin, karşıt sıfatlar olup, çelişik bir yapı kazandığından bunun gerçek olamayacağını ileri sürerek gerçek olmanın temel niteliğinin değişmezlik olduğunu vurgular.</a:t>
            </a:r>
          </a:p>
        </p:txBody>
      </p:sp>
    </p:spTree>
    <p:extLst>
      <p:ext uri="{BB962C8B-B14F-4D97-AF65-F5344CB8AC3E}">
        <p14:creationId xmlns:p14="http://schemas.microsoft.com/office/powerpoint/2010/main" xmlns="" val="239135477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C00000"/>
          </a:solidFill>
        </p:spPr>
        <p:txBody>
          <a:bodyPr lIns="144000" tIns="180000" rIns="144000" bIns="72000">
            <a:noAutofit/>
          </a:bodyPr>
          <a:lstStyle/>
          <a:p>
            <a:pPr algn="ctr"/>
            <a:r>
              <a:rPr lang="tr-TR" sz="4000" b="1" dirty="0">
                <a:solidFill>
                  <a:schemeClr val="bg1"/>
                </a:solidFill>
                <a:latin typeface="Garamond" pitchFamily="18" charset="0"/>
              </a:rPr>
              <a:t>AUGUSTİNUS’a GÖRE TANRI</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7" y="1403685"/>
            <a:ext cx="11197388" cy="5013158"/>
          </a:xfrm>
          <a:solidFill>
            <a:schemeClr val="bg1"/>
          </a:solidFill>
        </p:spPr>
        <p:txBody>
          <a:bodyPr lIns="144000" tIns="216000" rIns="144000" numCol="1">
            <a:normAutofit/>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Yetkin bir varlık olan Tanrı’da değişmenin varlığı bir yetkinlik kaybı veya mükemmeliyet yönünden bir eksikliği ifade edeceğinden Tanrı’nın değişmesi veya değişme ihtiyacı duyması olası değildir.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Bu yüzden yetkin olan Tanrı değişmezdir.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Augustinus’a göre Tanrının bir diğer özelliği de yaratıcılıktı.</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O, Platon’un, Tanrının varolan maddeye şekil verdiği anlayışına karşın, değişmeye konu olan şekilsiz maddeyi bir “ol!” buyruğuyla hiçten yarattığını savunur.</a:t>
            </a:r>
          </a:p>
        </p:txBody>
      </p:sp>
    </p:spTree>
    <p:extLst>
      <p:ext uri="{BB962C8B-B14F-4D97-AF65-F5344CB8AC3E}">
        <p14:creationId xmlns:p14="http://schemas.microsoft.com/office/powerpoint/2010/main" xmlns="" val="292363740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C00000"/>
          </a:solidFill>
        </p:spPr>
        <p:txBody>
          <a:bodyPr lIns="144000" tIns="180000" rIns="144000" bIns="72000">
            <a:noAutofit/>
          </a:bodyPr>
          <a:lstStyle/>
          <a:p>
            <a:pPr algn="ctr"/>
            <a:r>
              <a:rPr lang="tr-TR" sz="4000" b="1" dirty="0">
                <a:solidFill>
                  <a:schemeClr val="bg1"/>
                </a:solidFill>
                <a:latin typeface="Garamond" pitchFamily="18" charset="0"/>
              </a:rPr>
              <a:t>AUGUSTİNUS’a GÖRE TANRI</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7" y="1403685"/>
            <a:ext cx="11197388" cy="5013158"/>
          </a:xfrm>
          <a:solidFill>
            <a:schemeClr val="bg1"/>
          </a:solidFill>
        </p:spPr>
        <p:txBody>
          <a:bodyPr lIns="144000" tIns="216000" rIns="144000" numCol="1">
            <a:normAutofit fontScale="92500" lnSpcReduction="20000"/>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Augustinus’a göre, </a:t>
            </a:r>
          </a:p>
          <a:p>
            <a:pPr marL="449263" indent="-182563">
              <a:spcBef>
                <a:spcPts val="600"/>
              </a:spcBef>
              <a:buClr>
                <a:srgbClr val="002060"/>
              </a:buClr>
              <a:buNone/>
            </a:pPr>
            <a:r>
              <a:rPr lang="tr-TR" sz="3000" dirty="0">
                <a:latin typeface="Garamond" pitchFamily="18" charset="0"/>
              </a:rPr>
              <a:t>- Tanrının kendinden-kaim, ezeli-ebedi, değişmez ve sonsuz olması nedeniyle sonlu insan zihni tarafından kavranamayan</a:t>
            </a:r>
          </a:p>
          <a:p>
            <a:pPr marL="449263" indent="-182563">
              <a:spcBef>
                <a:spcPts val="600"/>
              </a:spcBef>
              <a:buClr>
                <a:srgbClr val="002060"/>
              </a:buClr>
              <a:buNone/>
            </a:pPr>
            <a:r>
              <a:rPr lang="tr-TR" sz="3000" dirty="0">
                <a:latin typeface="Garamond" pitchFamily="18" charset="0"/>
              </a:rPr>
              <a:t>- Kendisinde hiçbir bileşik yan bulunmayan, </a:t>
            </a:r>
          </a:p>
          <a:p>
            <a:pPr marL="449263" indent="-182563">
              <a:spcBef>
                <a:spcPts val="600"/>
              </a:spcBef>
              <a:buClr>
                <a:srgbClr val="002060"/>
              </a:buClr>
              <a:buFontTx/>
              <a:buChar char="-"/>
            </a:pPr>
            <a:r>
              <a:rPr lang="tr-TR" sz="3000" dirty="0">
                <a:latin typeface="Garamond" pitchFamily="18" charset="0"/>
              </a:rPr>
              <a:t>Tanrıda öz ve varoluş bir olup O’nun bilgeliği ve kudreti, özünün ayrılmaz bir parçası olan yetkin bir varlıktır. </a:t>
            </a:r>
          </a:p>
          <a:p>
            <a:pPr marL="449263" indent="-182563">
              <a:spcBef>
                <a:spcPts val="600"/>
              </a:spcBef>
              <a:buClr>
                <a:srgbClr val="002060"/>
              </a:buClr>
              <a:buFontTx/>
              <a:buChar char="-"/>
            </a:pPr>
            <a:r>
              <a:rPr lang="tr-TR" sz="3000" dirty="0">
                <a:latin typeface="Garamond" pitchFamily="18" charset="0"/>
              </a:rPr>
              <a:t>Tanrının tinselliği, sonsuzluğu ve basitliğiyle mekânı, </a:t>
            </a:r>
          </a:p>
          <a:p>
            <a:pPr marL="449263" indent="-182563">
              <a:spcBef>
                <a:spcPts val="600"/>
              </a:spcBef>
              <a:buClr>
                <a:srgbClr val="002060"/>
              </a:buClr>
              <a:buFontTx/>
              <a:buChar char="-"/>
            </a:pPr>
            <a:r>
              <a:rPr lang="tr-TR" sz="3000" dirty="0">
                <a:latin typeface="Garamond" pitchFamily="18" charset="0"/>
              </a:rPr>
              <a:t>Ezeli-ebediliğiyle de zamanı aşar. </a:t>
            </a:r>
          </a:p>
          <a:p>
            <a:pPr marL="449263" indent="-182563">
              <a:spcBef>
                <a:spcPts val="600"/>
              </a:spcBef>
              <a:buClr>
                <a:srgbClr val="002060"/>
              </a:buClr>
              <a:buFontTx/>
              <a:buChar char="-"/>
            </a:pPr>
            <a:r>
              <a:rPr lang="tr-TR" sz="3000" dirty="0">
                <a:latin typeface="Garamond" pitchFamily="18" charset="0"/>
              </a:rPr>
              <a:t>Tanrı, yetkin bir bilgiye sahip olduğu gibi, sınırsız bir güce de sahiptir. </a:t>
            </a:r>
          </a:p>
          <a:p>
            <a:pPr marL="449263" indent="-182563">
              <a:spcBef>
                <a:spcPts val="600"/>
              </a:spcBef>
              <a:buClr>
                <a:srgbClr val="002060"/>
              </a:buClr>
              <a:buFontTx/>
              <a:buChar char="-"/>
            </a:pPr>
            <a:r>
              <a:rPr lang="tr-TR" sz="3000" dirty="0">
                <a:latin typeface="Garamond" pitchFamily="18" charset="0"/>
              </a:rPr>
              <a:t>Yaratılmış tüm varlıkların İdealarına sahip olduğu gibi, yaratacağı şeyleri de ezeli-ebedi bir tarzda, görmüş ve biliyor. </a:t>
            </a:r>
          </a:p>
        </p:txBody>
      </p:sp>
    </p:spTree>
    <p:extLst>
      <p:ext uri="{BB962C8B-B14F-4D97-AF65-F5344CB8AC3E}">
        <p14:creationId xmlns:p14="http://schemas.microsoft.com/office/powerpoint/2010/main" xmlns="" val="116999393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00B050"/>
          </a:solidFill>
        </p:spPr>
        <p:txBody>
          <a:bodyPr lIns="144000" tIns="180000" rIns="144000" bIns="72000">
            <a:noAutofit/>
          </a:bodyPr>
          <a:lstStyle/>
          <a:p>
            <a:pPr algn="ctr"/>
            <a:r>
              <a:rPr lang="tr-TR" sz="4000" b="1" dirty="0" err="1">
                <a:solidFill>
                  <a:schemeClr val="bg1"/>
                </a:solidFill>
                <a:latin typeface="Garamond" pitchFamily="18" charset="0"/>
              </a:rPr>
              <a:t>AUGUSTİNUS’ta</a:t>
            </a:r>
            <a:r>
              <a:rPr lang="tr-TR" sz="4000" b="1" dirty="0">
                <a:solidFill>
                  <a:schemeClr val="bg1"/>
                </a:solidFill>
                <a:latin typeface="Garamond" pitchFamily="18" charset="0"/>
              </a:rPr>
              <a:t> KÖTÜLÜK PROBLEMİ</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1888761" y="1403685"/>
            <a:ext cx="9805934" cy="5013158"/>
          </a:xfrm>
          <a:solidFill>
            <a:schemeClr val="bg1"/>
          </a:solidFill>
        </p:spPr>
        <p:txBody>
          <a:bodyPr lIns="144000" tIns="216000" rIns="144000" numCol="1">
            <a:normAutofit fontScale="85000" lnSpcReduction="10000"/>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Değer veya varlık hiyerarşisi yukarıdan aşağıya doğru şu şekilde sıralanmaktadır: Tanrı, iyi melekler, insan ruhları (iyi insanların ruhu günahkar insanların ruhlarının üstünde yer alır), maddi varlıklar.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Değişme yaratılanların temel bir özelliği olurken değişmezlik de Tanrı’nın temel bir sıfatı olmaktadır.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Belirtilen hiyerarşide yer alan varlıklar, en iyi ve yetkin varlık olan Tanrı’dan iyilik olarak değişen oranlarda pay alırlar.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Burada yer alanların tamamı değişen oranlarda iyilikten pay aldıkları gibi, hiçbiri de tümüyle kötü bir varlık değildir.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Kötülük, kendisinde iyi hiçbir şeyin bulunmama halidir.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Söz konusu hiyerarşik değer ve varlık anlayışına göre, varolan her şey az da olsa iyi olmak durumundadır. </a:t>
            </a:r>
          </a:p>
        </p:txBody>
      </p:sp>
      <p:graphicFrame>
        <p:nvGraphicFramePr>
          <p:cNvPr id="4" name="Diyagram 3">
            <a:extLst>
              <a:ext uri="{FF2B5EF4-FFF2-40B4-BE49-F238E27FC236}">
                <a16:creationId xmlns:a16="http://schemas.microsoft.com/office/drawing/2014/main" xmlns="" id="{27EBC0EA-90BD-FF3D-F067-30F27D1853DB}"/>
              </a:ext>
            </a:extLst>
          </p:cNvPr>
          <p:cNvGraphicFramePr/>
          <p:nvPr>
            <p:extLst>
              <p:ext uri="{D42A27DB-BD31-4B8C-83A1-F6EECF244321}">
                <p14:modId xmlns:p14="http://schemas.microsoft.com/office/powerpoint/2010/main" xmlns="" val="3351675803"/>
              </p:ext>
            </p:extLst>
          </p:nvPr>
        </p:nvGraphicFramePr>
        <p:xfrm>
          <a:off x="497305" y="1439334"/>
          <a:ext cx="1385757" cy="50131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93283232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00B050"/>
          </a:solidFill>
        </p:spPr>
        <p:txBody>
          <a:bodyPr lIns="144000" tIns="180000" rIns="144000" bIns="72000">
            <a:noAutofit/>
          </a:bodyPr>
          <a:lstStyle/>
          <a:p>
            <a:pPr algn="ctr"/>
            <a:r>
              <a:rPr lang="tr-TR" sz="4000" b="1" dirty="0" err="1">
                <a:solidFill>
                  <a:schemeClr val="bg1"/>
                </a:solidFill>
                <a:latin typeface="Garamond" pitchFamily="18" charset="0"/>
              </a:rPr>
              <a:t>AUGUSTİNUS’ta</a:t>
            </a:r>
            <a:r>
              <a:rPr lang="tr-TR" sz="4000" b="1" dirty="0">
                <a:solidFill>
                  <a:schemeClr val="bg1"/>
                </a:solidFill>
                <a:latin typeface="Garamond" pitchFamily="18" charset="0"/>
              </a:rPr>
              <a:t> KÖTÜLÜK PROBLEMİ</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6" y="1403685"/>
            <a:ext cx="11197389" cy="5013158"/>
          </a:xfrm>
          <a:solidFill>
            <a:schemeClr val="bg1"/>
          </a:solidFill>
        </p:spPr>
        <p:txBody>
          <a:bodyPr lIns="144000" tIns="216000" rIns="144000" numCol="1">
            <a:normAutofit fontScale="92500"/>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Augustinus’a göre, dünyada mutlak kötülük diye bir şey söz konusu değildir.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Kötülük, olması gereken bir iyi veya iyiliğin yokluğunda var olabileceğinden pozitif bir şey olarak açıklanamaz.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Nedensellik kendisini, yukarıdan aşağıya doğru gösterir.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Varlık hiyerarşisinde yer alanlar olmaları gerektiği gibi oldukları, bulunmaları gerektiği yerde bulundukları, daha iyi olup daha üstte bulunan altındakini yönettiği ve alttaki varlık da üstündeki varlığa tabi olduğu sürece, her şey sistem dahilinde işleyip düzenli bir şekilde gerçekleşmiş olur. Aksi takdirde, varlıkların düzeni bozulacağından kargaşa ve sistemsizlik hâkim olmuş olur</a:t>
            </a:r>
          </a:p>
        </p:txBody>
      </p:sp>
    </p:spTree>
    <p:extLst>
      <p:ext uri="{BB962C8B-B14F-4D97-AF65-F5344CB8AC3E}">
        <p14:creationId xmlns:p14="http://schemas.microsoft.com/office/powerpoint/2010/main" xmlns="" val="319674830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00B050"/>
          </a:solidFill>
        </p:spPr>
        <p:txBody>
          <a:bodyPr lIns="144000" tIns="180000" rIns="144000" bIns="72000">
            <a:noAutofit/>
          </a:bodyPr>
          <a:lstStyle/>
          <a:p>
            <a:pPr algn="ctr"/>
            <a:r>
              <a:rPr lang="tr-TR" sz="4000" b="1" dirty="0" err="1">
                <a:solidFill>
                  <a:schemeClr val="bg1"/>
                </a:solidFill>
                <a:latin typeface="Garamond" pitchFamily="18" charset="0"/>
              </a:rPr>
              <a:t>AUGUSTİNUS’ta</a:t>
            </a:r>
            <a:r>
              <a:rPr lang="tr-TR" sz="4000" b="1" dirty="0">
                <a:solidFill>
                  <a:schemeClr val="bg1"/>
                </a:solidFill>
                <a:latin typeface="Garamond" pitchFamily="18" charset="0"/>
              </a:rPr>
              <a:t> KÖTÜLÜK PROBLEMİ</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6" y="1403685"/>
            <a:ext cx="11197389" cy="5013158"/>
          </a:xfrm>
          <a:solidFill>
            <a:schemeClr val="bg1"/>
          </a:solidFill>
        </p:spPr>
        <p:txBody>
          <a:bodyPr lIns="144000" tIns="216000" rIns="144000" numCol="1">
            <a:normAutofit lnSpcReduction="10000"/>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Kötülüğü bu çerçevede değerlendiren Augustinus, nedensel etkinin aşağıdan yukarıya doğru gitmesi, üsttekilerin alttakilere tabi olması, düzenin bozulması olarak tanımlar.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Kötülük, varlık hiyerarşisinde varolan pozitif bir şey olmayıp normal düzenin tersine çevrilmesi olarak ortaya çıkar.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İnsanda ruh, bedeni ve bedenin araçlarını, amacına uygun bir biçimde yönlendirmek durumundayken, tutku, duyusal istek ve cinsel arzuların ruha tahakküm etmesiyle düzenin bozulması anlamına gelir.</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Augustinus’a göre Tanrı, her şeyi bulunması gereken yer ve düzen içinde yarattığından kötülüğün sorumluluğu insana aittir. </a:t>
            </a:r>
          </a:p>
        </p:txBody>
      </p:sp>
    </p:spTree>
    <p:extLst>
      <p:ext uri="{BB962C8B-B14F-4D97-AF65-F5344CB8AC3E}">
        <p14:creationId xmlns:p14="http://schemas.microsoft.com/office/powerpoint/2010/main" xmlns="" val="25604878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00B050"/>
          </a:solidFill>
        </p:spPr>
        <p:txBody>
          <a:bodyPr lIns="144000" tIns="180000" rIns="144000" bIns="72000">
            <a:noAutofit/>
          </a:bodyPr>
          <a:lstStyle/>
          <a:p>
            <a:pPr algn="ctr"/>
            <a:r>
              <a:rPr lang="tr-TR" sz="4000" b="1" dirty="0" err="1">
                <a:solidFill>
                  <a:schemeClr val="bg1"/>
                </a:solidFill>
                <a:latin typeface="Garamond" pitchFamily="18" charset="0"/>
              </a:rPr>
              <a:t>AUGUSTİNUS’ta</a:t>
            </a:r>
            <a:r>
              <a:rPr lang="tr-TR" sz="4000" b="1" dirty="0">
                <a:solidFill>
                  <a:schemeClr val="bg1"/>
                </a:solidFill>
                <a:latin typeface="Garamond" pitchFamily="18" charset="0"/>
              </a:rPr>
              <a:t> KÖTÜLÜK PROBLEMİ</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6" y="1403685"/>
            <a:ext cx="11197389" cy="5013158"/>
          </a:xfrm>
          <a:solidFill>
            <a:schemeClr val="bg1"/>
          </a:solidFill>
        </p:spPr>
        <p:txBody>
          <a:bodyPr lIns="144000" tIns="216000" rIns="144000" numCol="1">
            <a:normAutofit lnSpcReduction="10000"/>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Kötülük, insanın, özgür iradesiyle Tanrıya yüz çevirmesi ve O’ndan uzaklaşmasının bir sonucudur.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En yüksek veya gerçek anlamda adalet varolan her şeyin doğru bir biçimde düzenlenmesini gerektirir.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Toplum ve varlık alanında da hiyerarşik düzlemde yukarıda olanın daha aşağıda olanı yönetmesi, şekillendirmesi düzenin ve adaletin bir gereğidir.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Bu bağlamda, insan bedeni ruhun, aşağı itki, dürtü, istek ve arzuları aklın ve aklın kendisi de Tanrı’nın kontrolünde olduğunda gerçek anlamda varolur. </a:t>
            </a:r>
          </a:p>
        </p:txBody>
      </p:sp>
    </p:spTree>
    <p:extLst>
      <p:ext uri="{BB962C8B-B14F-4D97-AF65-F5344CB8AC3E}">
        <p14:creationId xmlns:p14="http://schemas.microsoft.com/office/powerpoint/2010/main" xmlns="" val="5674187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00B050"/>
          </a:solidFill>
        </p:spPr>
        <p:txBody>
          <a:bodyPr lIns="144000" tIns="180000" rIns="144000" bIns="72000">
            <a:noAutofit/>
          </a:bodyPr>
          <a:lstStyle/>
          <a:p>
            <a:pPr algn="ctr"/>
            <a:r>
              <a:rPr lang="tr-TR" sz="4000" b="1" dirty="0" err="1">
                <a:solidFill>
                  <a:schemeClr val="bg1"/>
                </a:solidFill>
                <a:latin typeface="Garamond" pitchFamily="18" charset="0"/>
              </a:rPr>
              <a:t>AUGUSTİNUS’ta</a:t>
            </a:r>
            <a:r>
              <a:rPr lang="tr-TR" sz="4000" b="1" dirty="0">
                <a:solidFill>
                  <a:schemeClr val="bg1"/>
                </a:solidFill>
                <a:latin typeface="Garamond" pitchFamily="18" charset="0"/>
              </a:rPr>
              <a:t> KÖTÜLÜK PROBLEMİ</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6" y="1403685"/>
            <a:ext cx="11197389" cy="5013158"/>
          </a:xfrm>
          <a:solidFill>
            <a:schemeClr val="bg1"/>
          </a:solidFill>
        </p:spPr>
        <p:txBody>
          <a:bodyPr lIns="144000" tIns="216000" rIns="144000" numCol="1">
            <a:normAutofit lnSpcReduction="10000"/>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İyi ve erdemli müminler bilge yöneticilere tabi olmaları gerektiği gibi, insan günaha boyun eğmesiydi, insanlar maddenin tahakkümü altında kalmayıp, başka insanlara boyun eğmeyeceklerdi.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Bu ahengi bozan şey, Tanrıya bir başkaldırı anlamını da ifade eden insanın ilk günahı olup, bu aynı zamanda hemcinsleri üzerinde egemenlik tesis etme arzusunun da bir göstergesidir.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İlk günah, ilahi yasanın insan tarafından ihlal edilmesi ve bu ihlale bağlı olarak bedenin ruha başkaldırısıdır.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İnsanın ilk günahı işlemesinin nedeni, doğrudan doğruya Şeytan’ın kendisi değil, iradesinin kusurlu olmasındandır. </a:t>
            </a:r>
          </a:p>
        </p:txBody>
      </p:sp>
    </p:spTree>
    <p:extLst>
      <p:ext uri="{BB962C8B-B14F-4D97-AF65-F5344CB8AC3E}">
        <p14:creationId xmlns:p14="http://schemas.microsoft.com/office/powerpoint/2010/main" xmlns="" val="171526117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002060"/>
          </a:solidFill>
        </p:spPr>
        <p:txBody>
          <a:bodyPr lIns="144000" tIns="180000" rIns="144000" bIns="72000">
            <a:noAutofit/>
          </a:bodyPr>
          <a:lstStyle/>
          <a:p>
            <a:pPr algn="ctr"/>
            <a:r>
              <a:rPr lang="tr-TR" sz="4000" b="1" dirty="0">
                <a:solidFill>
                  <a:schemeClr val="bg1"/>
                </a:solidFill>
                <a:latin typeface="Garamond" pitchFamily="18" charset="0"/>
              </a:rPr>
              <a:t>AUGUSTİNUS’un ETİK ANLAYIŞI</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6" y="1403685"/>
            <a:ext cx="11197389" cy="5013158"/>
          </a:xfrm>
          <a:solidFill>
            <a:schemeClr val="bg1"/>
          </a:solidFill>
        </p:spPr>
        <p:txBody>
          <a:bodyPr lIns="144000" tIns="216000" rIns="144000" numCol="1">
            <a:normAutofit lnSpcReduction="10000"/>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Augustinus, etik anlayışını insanın günah işleyerek </a:t>
            </a:r>
            <a:r>
              <a:rPr lang="tr-TR" sz="3000" dirty="0" err="1">
                <a:latin typeface="Garamond" pitchFamily="18" charset="0"/>
              </a:rPr>
              <a:t>Tanrıyakarşı</a:t>
            </a:r>
            <a:r>
              <a:rPr lang="tr-TR" sz="3000" dirty="0">
                <a:latin typeface="Garamond" pitchFamily="18" charset="0"/>
              </a:rPr>
              <a:t> gelmesiyle maruz kaldığı düşüşten kurtuluşunu, erdem ve Tanrı aşkı yoluyla ifade etmeye çalışır.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Ona göre, insan yaşamının doğal amacı mutluluk olduğundan insan yaşam sürdüğü müddetçe mutluluğu arayacak şekilde kurgulanmıştır.</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Antik Yunanlılarda ve Modern çağda da dile getirilen bu anlayışta Augustinus’un farklılığı, mutluluğu farklı bir biçimde tanımlaması ve insanın doğal amacına doğaüstü bir öğe eklemesidir.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Augustinus, insanın basit olmaması, doğanın ürünü olması gibi sebeplerden dolayı insanın mutluluğu Tanrıda aradığını vurgular. </a:t>
            </a:r>
          </a:p>
        </p:txBody>
      </p:sp>
    </p:spTree>
    <p:extLst>
      <p:ext uri="{BB962C8B-B14F-4D97-AF65-F5344CB8AC3E}">
        <p14:creationId xmlns:p14="http://schemas.microsoft.com/office/powerpoint/2010/main" xmlns="" val="175379266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002060"/>
          </a:solidFill>
        </p:spPr>
        <p:txBody>
          <a:bodyPr lIns="144000" tIns="180000" rIns="144000" bIns="72000">
            <a:noAutofit/>
          </a:bodyPr>
          <a:lstStyle/>
          <a:p>
            <a:pPr algn="ctr"/>
            <a:r>
              <a:rPr lang="tr-TR" sz="4000" b="1" dirty="0">
                <a:solidFill>
                  <a:schemeClr val="bg1"/>
                </a:solidFill>
                <a:latin typeface="Garamond" pitchFamily="18" charset="0"/>
              </a:rPr>
              <a:t>AUGUSTİNUS’un ETİK ANLAYIŞI</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6" y="1403685"/>
            <a:ext cx="11197389" cy="5013158"/>
          </a:xfrm>
          <a:solidFill>
            <a:schemeClr val="bg1"/>
          </a:solidFill>
        </p:spPr>
        <p:txBody>
          <a:bodyPr lIns="144000" tIns="216000" rIns="144000" numCol="1">
            <a:normAutofit fontScale="92500" lnSpcReduction="20000"/>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İnsan fani ve eksik olduğundan tamamlanmak arzusuyla sever. Onun aşkına konu olan varlıklar arasında şunlar vardır:</a:t>
            </a:r>
          </a:p>
          <a:p>
            <a:pPr marL="539750" indent="0">
              <a:spcBef>
                <a:spcPts val="600"/>
              </a:spcBef>
              <a:buClr>
                <a:srgbClr val="002060"/>
              </a:buClr>
              <a:buNone/>
            </a:pPr>
            <a:r>
              <a:rPr lang="tr-TR" sz="3000" dirty="0">
                <a:latin typeface="Garamond" pitchFamily="18" charset="0"/>
              </a:rPr>
              <a:t>- Madde ve fiziki nesneler, </a:t>
            </a:r>
          </a:p>
          <a:p>
            <a:pPr marL="809625" indent="-269875">
              <a:spcBef>
                <a:spcPts val="600"/>
              </a:spcBef>
              <a:buClr>
                <a:srgbClr val="002060"/>
              </a:buClr>
              <a:buFontTx/>
              <a:buChar char="-"/>
            </a:pPr>
            <a:r>
              <a:rPr lang="tr-TR" sz="3000" dirty="0">
                <a:latin typeface="Garamond" pitchFamily="18" charset="0"/>
              </a:rPr>
              <a:t>Başka insanlar</a:t>
            </a:r>
          </a:p>
          <a:p>
            <a:pPr marL="809625" indent="-269875">
              <a:spcBef>
                <a:spcPts val="600"/>
              </a:spcBef>
              <a:buClr>
                <a:srgbClr val="002060"/>
              </a:buClr>
              <a:buFontTx/>
              <a:buChar char="-"/>
            </a:pPr>
            <a:r>
              <a:rPr lang="tr-TR" sz="3000" dirty="0">
                <a:latin typeface="Garamond" pitchFamily="18" charset="0"/>
              </a:rPr>
              <a:t>Kendisi</a:t>
            </a:r>
          </a:p>
          <a:p>
            <a:pPr marL="360363" indent="-360363">
              <a:spcBef>
                <a:spcPts val="600"/>
              </a:spcBef>
              <a:buClr>
                <a:srgbClr val="002060"/>
              </a:buClr>
              <a:buFont typeface="Wingdings" panose="05000000000000000000" pitchFamily="2" charset="2"/>
              <a:buChar char="Ø"/>
            </a:pPr>
            <a:r>
              <a:rPr lang="tr-TR" sz="3000" dirty="0">
                <a:latin typeface="Garamond" pitchFamily="18" charset="0"/>
              </a:rPr>
              <a:t>Bunların her biri, aşk sırasında insanın belli ihtiyaçlarını karşılar ve insana belli bir doyum ve mutluluk getirir.</a:t>
            </a:r>
          </a:p>
          <a:p>
            <a:pPr marL="360363" indent="-360363">
              <a:spcBef>
                <a:spcPts val="600"/>
              </a:spcBef>
              <a:buClr>
                <a:srgbClr val="002060"/>
              </a:buClr>
              <a:buFont typeface="Wingdings" panose="05000000000000000000" pitchFamily="2" charset="2"/>
              <a:buChar char="Ø"/>
            </a:pPr>
            <a:r>
              <a:rPr lang="tr-TR" sz="3000" dirty="0">
                <a:latin typeface="Garamond" pitchFamily="18" charset="0"/>
              </a:rPr>
              <a:t>Augustinus’a göre sorun, insanın sevgi ve aşkı ile bu sevgi ve aşka konu olan objelerde değildir. Sorun veya ahlaki problem, insanın aşk bağlamında ilgili nesnelere bağlanma tarzı ve o nesnelere ilişkin beklentilerindedir. </a:t>
            </a:r>
          </a:p>
          <a:p>
            <a:pPr marL="360363" indent="-360363">
              <a:spcBef>
                <a:spcPts val="600"/>
              </a:spcBef>
              <a:buClr>
                <a:srgbClr val="002060"/>
              </a:buClr>
              <a:buFont typeface="Wingdings" panose="05000000000000000000" pitchFamily="2" charset="2"/>
              <a:buChar char="Ø"/>
            </a:pPr>
            <a:r>
              <a:rPr lang="tr-TR" sz="3000" dirty="0">
                <a:latin typeface="Garamond" pitchFamily="18" charset="0"/>
              </a:rPr>
              <a:t>Bu bakımdan insan mutsuz, sefil ve bir çalkantı içinde olduğunda aşkta mutluluk aradığı gibi, onunla tamamlanmayı umarlar</a:t>
            </a:r>
            <a:r>
              <a:rPr lang="tr-TR" sz="3000" dirty="0" smtClean="0">
                <a:latin typeface="Garamond" pitchFamily="18" charset="0"/>
              </a:rPr>
              <a:t>.</a:t>
            </a:r>
            <a:endParaRPr lang="tr-TR" sz="3000" dirty="0">
              <a:latin typeface="Garamond" pitchFamily="18" charset="0"/>
            </a:endParaRPr>
          </a:p>
        </p:txBody>
      </p:sp>
    </p:spTree>
    <p:extLst>
      <p:ext uri="{BB962C8B-B14F-4D97-AF65-F5344CB8AC3E}">
        <p14:creationId xmlns:p14="http://schemas.microsoft.com/office/powerpoint/2010/main" xmlns="" val="209708838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002060"/>
          </a:solidFill>
        </p:spPr>
        <p:txBody>
          <a:bodyPr lIns="144000" tIns="180000" rIns="144000" bIns="72000">
            <a:noAutofit/>
          </a:bodyPr>
          <a:lstStyle/>
          <a:p>
            <a:pPr algn="ctr"/>
            <a:r>
              <a:rPr lang="tr-TR" sz="4000" b="1" dirty="0">
                <a:solidFill>
                  <a:schemeClr val="bg1"/>
                </a:solidFill>
                <a:latin typeface="Garamond" pitchFamily="18" charset="0"/>
              </a:rPr>
              <a:t>AUGUSTİNUS’un ETİK ANLAYIŞI</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6" y="1403685"/>
            <a:ext cx="11197389" cy="5013158"/>
          </a:xfrm>
          <a:solidFill>
            <a:schemeClr val="bg1"/>
          </a:solidFill>
        </p:spPr>
        <p:txBody>
          <a:bodyPr lIns="144000" tIns="216000" rIns="144000" numCol="1">
            <a:normAutofit lnSpcReduction="10000"/>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İnsanın ihtiyaçları, aşkın, bu ihtiyaçlara denk düşen nesnelerinin değiştirilmesiyle karşılanamaz; aşkın bu objelerinden hiçbiri diğerinin yerine geçemez ve asla kendisinden beklenenden daha fazlasını sağlayamaz.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Örneğin hiçbir maddi zenginlik, insana duyulan sevginin ve bir insanla kurulan sağlam bir dostluğun yerini tutamaz.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Augustinus’a göre insan, sonlu bir varlık olmasına bağlı olarak ona en yüksek ve gerçek mutluluğu sadece sonsuz varlık olan Tanrı sağlayabilir.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İnsanın sonsuzluk ihtiyacını yalnızca Tanrı karşılayabildiğinden Tanrıyı sevmek, insanın mutluluğu için vazgeçilemez bir şeydir.</a:t>
            </a:r>
          </a:p>
        </p:txBody>
      </p:sp>
    </p:spTree>
    <p:extLst>
      <p:ext uri="{BB962C8B-B14F-4D97-AF65-F5344CB8AC3E}">
        <p14:creationId xmlns:p14="http://schemas.microsoft.com/office/powerpoint/2010/main" xmlns="" val="166400591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002060"/>
          </a:solidFill>
        </p:spPr>
        <p:txBody>
          <a:bodyPr lIns="144000" tIns="180000" rIns="144000" bIns="72000">
            <a:noAutofit/>
          </a:bodyPr>
          <a:lstStyle/>
          <a:p>
            <a:pPr algn="ctr"/>
            <a:r>
              <a:rPr lang="tr-TR" sz="4000" b="1" dirty="0">
                <a:solidFill>
                  <a:schemeClr val="bg1"/>
                </a:solidFill>
                <a:latin typeface="Garamond" pitchFamily="18" charset="0"/>
              </a:rPr>
              <a:t>AUGUSTİNUS’un ETİK ANLAYIŞI</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6" y="1403685"/>
            <a:ext cx="11197389" cy="5013158"/>
          </a:xfrm>
          <a:solidFill>
            <a:schemeClr val="bg1"/>
          </a:solidFill>
        </p:spPr>
        <p:txBody>
          <a:bodyPr lIns="144000" tIns="216000" rIns="144000" numCol="1">
            <a:normAutofit lnSpcReduction="10000"/>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Augustinus’a göre maddi varlık, insan ve kendisi, insan bunlardan herhangi birine gerçek ve nihai bir mutluluğa erişmek amacıyla sevdiği zaman, aşkı kötü ve düzensiz bir aşk haline gelir.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Kötü ve düzensiz aşk, insanın manevi ihtiyacını karşılamada Tanrı yerine maddeye yönelerek duyusal istek ve cinsel arzularına yenik düşmesiyle olur.</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Düzensiz aşk insan davranışında kibir vb. bozukluklara yol açtığından kötüdür.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Augustinus’a göre, kibir vb. olumsuzlukların temelinde insanın kendi kendisine yeter olduğu kabulü vardır. </a:t>
            </a:r>
          </a:p>
        </p:txBody>
      </p:sp>
    </p:spTree>
    <p:extLst>
      <p:ext uri="{BB962C8B-B14F-4D97-AF65-F5344CB8AC3E}">
        <p14:creationId xmlns:p14="http://schemas.microsoft.com/office/powerpoint/2010/main" xmlns="" val="261265246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002060"/>
          </a:solidFill>
        </p:spPr>
        <p:txBody>
          <a:bodyPr lIns="144000" tIns="180000" rIns="144000" bIns="72000">
            <a:noAutofit/>
          </a:bodyPr>
          <a:lstStyle/>
          <a:p>
            <a:pPr algn="ctr"/>
            <a:r>
              <a:rPr lang="tr-TR" sz="4000" b="1" dirty="0">
                <a:solidFill>
                  <a:schemeClr val="bg1"/>
                </a:solidFill>
                <a:latin typeface="Garamond" pitchFamily="18" charset="0"/>
              </a:rPr>
              <a:t>AUGUSTİNUS’un ETİK ANLAYIŞI</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6" y="1403685"/>
            <a:ext cx="11197389" cy="5013158"/>
          </a:xfrm>
          <a:solidFill>
            <a:schemeClr val="bg1"/>
          </a:solidFill>
        </p:spPr>
        <p:txBody>
          <a:bodyPr lIns="144000" tIns="216000" rIns="144000" numCol="1">
            <a:normAutofit fontScale="92500" lnSpcReduction="10000"/>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Kibir insanı Tanrıdan uzaklaştırdığı gibi, sonsuzluk ihtiyacını sonlu varlıklarla karşılamaya sevk ettiğinden her türden düşkünlüğe yol açar.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Augustinus’a göre, fesat, kıskançlık, doyumsuzluk, açgözlülük, adaletsizlik vb. kötülüklerin temelinde düzensiz aşk yer almaktadır.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Düzensiz aşk düzeni bozulmuş uyumsuz insanlara, düzeni bozulmuş insanlar da düzensiz aile ve toplumun oluşumun yol açar.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Bu bakımdan düzenli bir toplum kurmanın yolu, insanın kendisini ve dolayısıyla aşkını düzene sokmasıyla olur.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Bu düzen de başta Tanrı olmak üzere varlıkları gereği gibi sevmekle sağlandığı gibi, insan ancak bunu gerçekleştirmekle erdemli olur ve böylece ebedi saadete erişme yoluna girmiş olur. </a:t>
            </a:r>
          </a:p>
        </p:txBody>
      </p:sp>
    </p:spTree>
    <p:extLst>
      <p:ext uri="{BB962C8B-B14F-4D97-AF65-F5344CB8AC3E}">
        <p14:creationId xmlns:p14="http://schemas.microsoft.com/office/powerpoint/2010/main" xmlns="" val="92070656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FFC000"/>
          </a:solidFill>
        </p:spPr>
        <p:txBody>
          <a:bodyPr lIns="144000" tIns="180000" rIns="144000" bIns="72000">
            <a:noAutofit/>
          </a:bodyPr>
          <a:lstStyle/>
          <a:p>
            <a:pPr algn="ctr"/>
            <a:r>
              <a:rPr lang="tr-TR" sz="4000" b="1" dirty="0">
                <a:solidFill>
                  <a:srgbClr val="002060"/>
                </a:solidFill>
                <a:latin typeface="Garamond" pitchFamily="18" charset="0"/>
              </a:rPr>
              <a:t>AUGUSTİNUS’un DEVLET ANLAYIŞI</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6" y="1403685"/>
            <a:ext cx="11197389" cy="5013158"/>
          </a:xfrm>
          <a:solidFill>
            <a:schemeClr val="bg1"/>
          </a:solidFill>
        </p:spPr>
        <p:txBody>
          <a:bodyPr lIns="144000" tIns="216000" rIns="144000" numCol="1">
            <a:normAutofit/>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Augustinus’un devlet anlayışı etik ve metafizik anlayışına dayanır.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Birey ve toplumda itici bir güç olarak gördüğü aşkın türlerinden hareketle yeryüzü devleti ve gökyüzü devleti ayrımına gider.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Aşk iyi ve uygun ile kötü ve düzensiz olmak üzere ikiye ayrıldığı gibi, devlet de yeryüzü ve Tanrı devleti olmak üzere iki ayrılır.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Augustinus, maddeye yönelen, yeryüzünü ve duyusal isteklerinin peşinde olanların kurduğu devlet yeryüzü devletine karşın, ruhsal yönlerini esas alan ve Tanrıyı sevenlerin kurduğu devlet de gökyüzü devleti olduğunu belirtir. </a:t>
            </a:r>
          </a:p>
        </p:txBody>
      </p:sp>
    </p:spTree>
    <p:extLst>
      <p:ext uri="{BB962C8B-B14F-4D97-AF65-F5344CB8AC3E}">
        <p14:creationId xmlns:p14="http://schemas.microsoft.com/office/powerpoint/2010/main" xmlns="" val="356209486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FFC000"/>
          </a:solidFill>
        </p:spPr>
        <p:txBody>
          <a:bodyPr lIns="144000" tIns="180000" rIns="144000" bIns="72000">
            <a:noAutofit/>
          </a:bodyPr>
          <a:lstStyle/>
          <a:p>
            <a:pPr algn="ctr"/>
            <a:r>
              <a:rPr lang="tr-TR" sz="4000" b="1" dirty="0">
                <a:solidFill>
                  <a:srgbClr val="002060"/>
                </a:solidFill>
                <a:latin typeface="Garamond" pitchFamily="18" charset="0"/>
              </a:rPr>
              <a:t>AUGUSTİNUS’un DEVLET ANLAYIŞI</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6" y="1403685"/>
            <a:ext cx="11197389" cy="5013158"/>
          </a:xfrm>
          <a:solidFill>
            <a:schemeClr val="bg1"/>
          </a:solidFill>
        </p:spPr>
        <p:txBody>
          <a:bodyPr lIns="144000" tIns="216000" rIns="144000" numCol="1">
            <a:normAutofit fontScale="92500"/>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Augustinus aynı anlayışı insanlık tarihine de uygular.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İnsanlık tarihini Gökyüzü Devletiyle Yeryüzü Devleti bağlamında insanın duyusal yanıyla ruhsal yanının çatışmasının bir tarihi olarak görür.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İblisin ayaklanmasıyla başlayıp, Asur ve Roma imparatorluklarıyla gelişen şeytanın krallığı Yeryüzü Devletiyken, kendisini Hıristiyanlık inancı ve Kilisenin dogmalarıyla sürdüren İsa’nın krallığı da Gökyüzü Devletidir.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Ona göre Hıristiyanlık ve Kilise, Gökyüzü Devletinin etkisini duyurması bakımından Gökyüzü Devletinin yeryüzündeki temsilcisi </a:t>
            </a:r>
            <a:r>
              <a:rPr lang="tr-TR" sz="3000" dirty="0" err="1">
                <a:latin typeface="Garamond" pitchFamily="18" charset="0"/>
              </a:rPr>
              <a:t>Kilise’dir</a:t>
            </a:r>
            <a:r>
              <a:rPr lang="tr-TR" sz="3000" dirty="0">
                <a:latin typeface="Garamond" pitchFamily="18" charset="0"/>
              </a:rPr>
              <a:t>.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O, Yeryüzü ve Gökyüzü Devleti ayrımıyla, daha çok kötü ile iyi yönetimleri anlatmak ister. </a:t>
            </a:r>
          </a:p>
        </p:txBody>
      </p:sp>
    </p:spTree>
    <p:extLst>
      <p:ext uri="{BB962C8B-B14F-4D97-AF65-F5344CB8AC3E}">
        <p14:creationId xmlns:p14="http://schemas.microsoft.com/office/powerpoint/2010/main" xmlns="" val="339580008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FFC000"/>
          </a:solidFill>
        </p:spPr>
        <p:txBody>
          <a:bodyPr lIns="144000" tIns="180000" rIns="144000" bIns="72000">
            <a:noAutofit/>
          </a:bodyPr>
          <a:lstStyle/>
          <a:p>
            <a:pPr algn="ctr"/>
            <a:r>
              <a:rPr lang="tr-TR" sz="4000" b="1" dirty="0">
                <a:solidFill>
                  <a:srgbClr val="002060"/>
                </a:solidFill>
                <a:latin typeface="Garamond" pitchFamily="18" charset="0"/>
              </a:rPr>
              <a:t>AUGUSTİNUS’un DEVLET ANLAYIŞI</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6" y="1403685"/>
            <a:ext cx="11197389" cy="5013158"/>
          </a:xfrm>
          <a:solidFill>
            <a:schemeClr val="bg1"/>
          </a:solidFill>
        </p:spPr>
        <p:txBody>
          <a:bodyPr lIns="144000" tIns="216000" rIns="144000" numCol="1">
            <a:normAutofit/>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Gökyüzü Devleti dünya devletlerinin örnek almaları gereken ideal ve ebedi devlettir.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Yürekleri Tanrı sevgisiyle dolu insanları birleştiren Gökyüzü Devletinde günah olmadığı gibi, eşitlikçi bir düzen vardır.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Gökyüzü Devletinde, prens uyruklarına sevgiyle hizmet eder; Tanrı devletinde uyrukları prense uyar, prens ise belli bir tabakanın ya da kendisinin iyiliğini değil de herkesin iyiliğini düşünür.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Burada, prens ya da yönetici, yönetmekten çok, hizmet eder. </a:t>
            </a:r>
          </a:p>
        </p:txBody>
      </p:sp>
    </p:spTree>
    <p:extLst>
      <p:ext uri="{BB962C8B-B14F-4D97-AF65-F5344CB8AC3E}">
        <p14:creationId xmlns:p14="http://schemas.microsoft.com/office/powerpoint/2010/main" xmlns="" val="71246039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FFC000"/>
          </a:solidFill>
        </p:spPr>
        <p:txBody>
          <a:bodyPr lIns="144000" tIns="180000" rIns="144000" bIns="72000">
            <a:noAutofit/>
          </a:bodyPr>
          <a:lstStyle/>
          <a:p>
            <a:pPr algn="ctr"/>
            <a:r>
              <a:rPr lang="tr-TR" sz="4000" b="1" dirty="0">
                <a:solidFill>
                  <a:srgbClr val="002060"/>
                </a:solidFill>
                <a:latin typeface="Garamond" pitchFamily="18" charset="0"/>
              </a:rPr>
              <a:t>AUGUSTİNUS’un DEVLET ANLAYIŞI</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6" y="1403685"/>
            <a:ext cx="11197389" cy="5013158"/>
          </a:xfrm>
          <a:solidFill>
            <a:schemeClr val="bg1"/>
          </a:solidFill>
        </p:spPr>
        <p:txBody>
          <a:bodyPr lIns="144000" tIns="216000" rIns="144000" numCol="1">
            <a:normAutofit/>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Dünya Devletinde ise ilk günahın ürünü olan madde hırsı, mülkiyet, kölelik ve eşitsizlik vardır.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Burada yönetici, halkın iyiliğini değil, “egemenlik tutkusu” ile “tahakküm etme </a:t>
            </a:r>
            <a:r>
              <a:rPr lang="tr-TR" sz="3000" dirty="0" err="1">
                <a:latin typeface="Garamond" pitchFamily="18" charset="0"/>
              </a:rPr>
              <a:t>arzusu”yla</a:t>
            </a:r>
            <a:r>
              <a:rPr lang="tr-TR" sz="3000" dirty="0">
                <a:latin typeface="Garamond" pitchFamily="18" charset="0"/>
              </a:rPr>
              <a:t>, başkalarına üstün olmak, onlara baskın çıkmak hırsıyla yönetir.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Augustinus’a göre Yeryüzü Devleti, Gökyüzü Devletine olabildiğince benzemek durumundadır.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Bu da ancak insanların aşkın nesnelerine hak ettiği değeri vermeleriyle olur. </a:t>
            </a:r>
          </a:p>
        </p:txBody>
      </p:sp>
    </p:spTree>
    <p:extLst>
      <p:ext uri="{BB962C8B-B14F-4D97-AF65-F5344CB8AC3E}">
        <p14:creationId xmlns:p14="http://schemas.microsoft.com/office/powerpoint/2010/main" xmlns="" val="258524129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002060"/>
          </a:solidFill>
        </p:spPr>
        <p:txBody>
          <a:bodyPr lIns="144000" tIns="180000" rIns="144000" bIns="72000">
            <a:noAutofit/>
          </a:bodyPr>
          <a:lstStyle/>
          <a:p>
            <a:pPr algn="ctr"/>
            <a:r>
              <a:rPr lang="tr-TR" sz="5400" b="1" dirty="0">
                <a:solidFill>
                  <a:schemeClr val="bg1"/>
                </a:solidFill>
                <a:latin typeface="Garamond" pitchFamily="18" charset="0"/>
              </a:rPr>
              <a:t>SKOLASTİK FELSEFE</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6" y="1403685"/>
            <a:ext cx="11197389" cy="5013158"/>
          </a:xfrm>
          <a:solidFill>
            <a:schemeClr val="bg1"/>
          </a:solidFill>
        </p:spPr>
        <p:txBody>
          <a:bodyPr lIns="144000" tIns="216000" rIns="144000" numCol="1">
            <a:normAutofit/>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Skolastik felsefe, Hıristiyan teolojisiyle Yunan felsefesinin harmanlanmasıyla aklın Hıristiyan vahyinin hizmetine koşulmasından oluşan Hıristiyan felsefesinin ikinci ana evresini temsil eder.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5. yüzyıl boyunca Germen kabilelerinin istilaları sonucunda Batı Roma imparatorluğunun yıkılmasıyla Antikite sona ererken Ortaçağ başlamış oldu.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Hıristiyan Ortaçağ felsefesinin ikinci dönemi olan ve 8-15. yüzyıl arasında gerçekleşen Skolastik felsefe, Patristik felsefeden daha önemlidir. </a:t>
            </a:r>
          </a:p>
        </p:txBody>
      </p:sp>
    </p:spTree>
    <p:extLst>
      <p:ext uri="{BB962C8B-B14F-4D97-AF65-F5344CB8AC3E}">
        <p14:creationId xmlns:p14="http://schemas.microsoft.com/office/powerpoint/2010/main" xmlns="" val="93181853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002060"/>
          </a:solidFill>
        </p:spPr>
        <p:txBody>
          <a:bodyPr lIns="144000" tIns="180000" rIns="144000" bIns="72000">
            <a:noAutofit/>
          </a:bodyPr>
          <a:lstStyle/>
          <a:p>
            <a:pPr algn="ctr"/>
            <a:r>
              <a:rPr lang="tr-TR" sz="5400" b="1" dirty="0">
                <a:solidFill>
                  <a:schemeClr val="bg1"/>
                </a:solidFill>
                <a:latin typeface="Garamond" pitchFamily="18" charset="0"/>
              </a:rPr>
              <a:t>SKOLASTİK FELSEFE</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6" y="1403685"/>
            <a:ext cx="11197389" cy="5013158"/>
          </a:xfrm>
          <a:solidFill>
            <a:schemeClr val="bg1"/>
          </a:solidFill>
        </p:spPr>
        <p:txBody>
          <a:bodyPr lIns="144000" tIns="216000" rIns="144000" numCol="1">
            <a:normAutofit/>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Hıristiyan Ortaçağ felsefesinin ikinci dönemi olan ve 8-15. yüzyıl arasında gerçekleşen Skolastik felsefe, Patristik felsefeden daha önemlidir.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putperest bir kültüre sahip dolayısıyla </a:t>
            </a:r>
            <a:r>
              <a:rPr lang="tr-TR" sz="3000" dirty="0" err="1">
                <a:latin typeface="Garamond" pitchFamily="18" charset="0"/>
              </a:rPr>
              <a:t>Hirstiyanlığa</a:t>
            </a:r>
            <a:r>
              <a:rPr lang="tr-TR" sz="3000" dirty="0">
                <a:latin typeface="Garamond" pitchFamily="18" charset="0"/>
              </a:rPr>
              <a:t> karşı olduğunu düşündükleri Yunan ve Helenistik felsefe ve bilimleri yasaklamaya başladı.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Bu atmosfer içinde İmparator </a:t>
            </a:r>
            <a:r>
              <a:rPr lang="tr-TR" sz="3000" dirty="0" err="1">
                <a:latin typeface="Garamond" pitchFamily="18" charset="0"/>
              </a:rPr>
              <a:t>Jüstinyen</a:t>
            </a:r>
            <a:r>
              <a:rPr lang="tr-TR" sz="3000" dirty="0">
                <a:latin typeface="Garamond" pitchFamily="18" charset="0"/>
              </a:rPr>
              <a:t>, 529’da Atina’daki Eflatun Akademisini ve doğu felsefe okullarını kapatarak buralardaki yedi hocayı da sürgüne yolladı. </a:t>
            </a:r>
          </a:p>
        </p:txBody>
      </p:sp>
    </p:spTree>
    <p:extLst>
      <p:ext uri="{BB962C8B-B14F-4D97-AF65-F5344CB8AC3E}">
        <p14:creationId xmlns:p14="http://schemas.microsoft.com/office/powerpoint/2010/main" xmlns="" val="357110758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002060"/>
          </a:solidFill>
        </p:spPr>
        <p:txBody>
          <a:bodyPr lIns="144000" tIns="180000" rIns="144000" bIns="72000">
            <a:noAutofit/>
          </a:bodyPr>
          <a:lstStyle/>
          <a:p>
            <a:pPr algn="ctr"/>
            <a:r>
              <a:rPr lang="tr-TR" sz="5400" b="1" dirty="0">
                <a:solidFill>
                  <a:schemeClr val="bg1"/>
                </a:solidFill>
                <a:latin typeface="Garamond" pitchFamily="18" charset="0"/>
              </a:rPr>
              <a:t>SKOLASTİK FELSEFE</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6" y="1403685"/>
            <a:ext cx="11197389" cy="5013158"/>
          </a:xfrm>
          <a:solidFill>
            <a:schemeClr val="bg1"/>
          </a:solidFill>
        </p:spPr>
        <p:txBody>
          <a:bodyPr lIns="144000" tIns="216000" rIns="144000" numCol="1">
            <a:normAutofit fontScale="92500"/>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M.S. 4. yüzyılda Hristiyanlık imparatorluk dini haline gelmesiyle ilk dönem Hristiyanları, antik ve Hellenistik dönem düşüncesine sahip entelektüellere hitap edebilme problem ile karşılaştılar.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Onları Hristiyanlaştırmak için İncil’i onların diline tercüme mi etmeliydiler yoksa felsefeyi putperest kabul edip, İncil’in dilinden mi konuşmalıydılar.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Felsefeyi küçümseyen ikinci düşünceyi </a:t>
            </a:r>
            <a:r>
              <a:rPr lang="tr-TR" sz="3000" dirty="0" err="1">
                <a:latin typeface="Garamond" pitchFamily="18" charset="0"/>
              </a:rPr>
              <a:t>Tertullian</a:t>
            </a:r>
            <a:r>
              <a:rPr lang="tr-TR" sz="3000" dirty="0">
                <a:latin typeface="Garamond" pitchFamily="18" charset="0"/>
              </a:rPr>
              <a:t> (M.S. 160-222) “</a:t>
            </a:r>
            <a:r>
              <a:rPr lang="tr-TR" sz="3000" i="1" dirty="0">
                <a:latin typeface="Garamond" pitchFamily="18" charset="0"/>
              </a:rPr>
              <a:t>saçma olduğu için inanıyorum</a:t>
            </a:r>
            <a:r>
              <a:rPr lang="tr-TR" sz="3000" dirty="0">
                <a:latin typeface="Garamond" pitchFamily="18" charset="0"/>
              </a:rPr>
              <a:t>” önermesiyle inancın akıldan bağımsızlığını ifade eder.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İlk düşünce ise kilise babaları tarafından benimsenerek apolojik  yazılarla İncil açıklanmaya çalışıldı. </a:t>
            </a:r>
          </a:p>
        </p:txBody>
      </p:sp>
    </p:spTree>
    <p:extLst>
      <p:ext uri="{BB962C8B-B14F-4D97-AF65-F5344CB8AC3E}">
        <p14:creationId xmlns:p14="http://schemas.microsoft.com/office/powerpoint/2010/main" xmlns="" val="213450474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002060"/>
          </a:solidFill>
        </p:spPr>
        <p:txBody>
          <a:bodyPr lIns="144000" tIns="180000" rIns="144000" bIns="72000">
            <a:noAutofit/>
          </a:bodyPr>
          <a:lstStyle/>
          <a:p>
            <a:pPr algn="ctr"/>
            <a:r>
              <a:rPr lang="tr-TR" sz="5400" b="1" dirty="0">
                <a:solidFill>
                  <a:schemeClr val="bg1"/>
                </a:solidFill>
                <a:latin typeface="Garamond" pitchFamily="18" charset="0"/>
              </a:rPr>
              <a:t>SKOLASTİK FELSEFE</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6" y="1403685"/>
            <a:ext cx="11197389" cy="5013158"/>
          </a:xfrm>
          <a:solidFill>
            <a:schemeClr val="bg1"/>
          </a:solidFill>
        </p:spPr>
        <p:txBody>
          <a:bodyPr lIns="144000" tIns="216000" rIns="144000" numCol="1">
            <a:normAutofit lnSpcReduction="10000"/>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İncil’in mesajları, Yunan ve Hellenistik felsefenin yardımıyla anlaşılır hale getirilmeye başlandı.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Daha sonra Roma Katolik Kilisesinin hâkim felsefesi olacak olan bu teolojik sentez (Hristiyanlık-Neo-Platonculuk) M.S. 300 ile 1200’lere kadar Ortaçağın genelinde hâkim olmuştur.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Homojen ve istikrarlı bir toplumsal sistemle tanımlanamamasından ötürü Ortaçağın 4-10 yüzyılları arası karanlık devir olarak nitelendirildiği gibi, yönetim biçimi de feodal sistemdir.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Bu dönemin toplumsal yapısı, aristokratlar, din adamları, burjuva sınıfı ve köylüler olmak üzere dört ayrı sınıftan meydana gelmektedir. </a:t>
            </a:r>
          </a:p>
          <a:p>
            <a:pPr marL="365125" indent="-365125">
              <a:spcBef>
                <a:spcPts val="600"/>
              </a:spcBef>
              <a:buClr>
                <a:srgbClr val="002060"/>
              </a:buClr>
              <a:buFont typeface="Wingdings" panose="05000000000000000000" pitchFamily="2" charset="2"/>
              <a:buChar char="Ø"/>
            </a:pPr>
            <a:endParaRPr lang="tr-TR" sz="3000" dirty="0">
              <a:latin typeface="Garamond" pitchFamily="18" charset="0"/>
            </a:endParaRPr>
          </a:p>
        </p:txBody>
      </p:sp>
    </p:spTree>
    <p:extLst>
      <p:ext uri="{BB962C8B-B14F-4D97-AF65-F5344CB8AC3E}">
        <p14:creationId xmlns:p14="http://schemas.microsoft.com/office/powerpoint/2010/main" xmlns="" val="392257383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C00000"/>
          </a:solidFill>
        </p:spPr>
        <p:txBody>
          <a:bodyPr lIns="144000" tIns="180000" rIns="144000" bIns="72000">
            <a:noAutofit/>
          </a:bodyPr>
          <a:lstStyle/>
          <a:p>
            <a:pPr algn="ctr"/>
            <a:r>
              <a:rPr lang="tr-TR" sz="4000" b="1" dirty="0">
                <a:solidFill>
                  <a:schemeClr val="bg1"/>
                </a:solidFill>
                <a:latin typeface="Garamond" pitchFamily="18" charset="0"/>
              </a:rPr>
              <a:t>SKOLASTİK FELSEFENİN ÖZELLİKLERİ</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6" y="1403685"/>
            <a:ext cx="11197389" cy="5013158"/>
          </a:xfrm>
          <a:solidFill>
            <a:schemeClr val="bg1"/>
          </a:solidFill>
        </p:spPr>
        <p:txBody>
          <a:bodyPr lIns="144000" tIns="216000" rIns="144000" numCol="1">
            <a:normAutofit/>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a. </a:t>
            </a:r>
            <a:r>
              <a:rPr lang="tr-TR" sz="3000" dirty="0" err="1">
                <a:latin typeface="Garamond" pitchFamily="18" charset="0"/>
              </a:rPr>
              <a:t>Skolastisizm</a:t>
            </a:r>
            <a:r>
              <a:rPr lang="tr-TR" sz="3000" dirty="0">
                <a:latin typeface="Garamond" pitchFamily="18" charset="0"/>
              </a:rPr>
              <a:t> “okullu”, “okula ait olan” anlamına gelen Latince “</a:t>
            </a:r>
            <a:r>
              <a:rPr lang="tr-TR" sz="3000" dirty="0" err="1">
                <a:latin typeface="Garamond" pitchFamily="18" charset="0"/>
              </a:rPr>
              <a:t>Skolastikus</a:t>
            </a:r>
            <a:r>
              <a:rPr lang="tr-TR" sz="3000" dirty="0">
                <a:latin typeface="Garamond" pitchFamily="18" charset="0"/>
              </a:rPr>
              <a:t>” (Grekçe “</a:t>
            </a:r>
            <a:r>
              <a:rPr lang="tr-TR" sz="3000" dirty="0" err="1">
                <a:latin typeface="Garamond" pitchFamily="18" charset="0"/>
              </a:rPr>
              <a:t>skholastikos</a:t>
            </a:r>
            <a:r>
              <a:rPr lang="tr-TR" sz="3000" dirty="0">
                <a:latin typeface="Garamond" pitchFamily="18" charset="0"/>
              </a:rPr>
              <a:t>”) sözcüğünden türemiştir.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Skolastik felsefe Ortaçağ Batı düşüncesinde, üniversite ve manastırlarda akademisyenler ve okullular tarafından okutulan ve benimsenen felsefi yöntemi tanımlamaktadır. </a:t>
            </a:r>
          </a:p>
          <a:p>
            <a:pPr marL="365125" indent="-365125">
              <a:spcBef>
                <a:spcPts val="600"/>
              </a:spcBef>
              <a:buClr>
                <a:srgbClr val="002060"/>
              </a:buClr>
              <a:buFont typeface="Wingdings" panose="05000000000000000000" pitchFamily="2" charset="2"/>
              <a:buChar char="Ø"/>
            </a:pPr>
            <a:r>
              <a:rPr lang="tr-TR" sz="3000" dirty="0" err="1">
                <a:latin typeface="Garamond" pitchFamily="18" charset="0"/>
              </a:rPr>
              <a:t>Skolastisizm</a:t>
            </a:r>
            <a:r>
              <a:rPr lang="tr-TR" sz="3000" dirty="0">
                <a:latin typeface="Garamond" pitchFamily="18" charset="0"/>
              </a:rPr>
              <a:t>, Hıristiyan teolojisinin metodolojik ve felsefi açıdan, rasyonel ve tutarlı bir bütün olarak ortaya konmasını ve serimlenmesini amaçlayan bir harekettir. </a:t>
            </a:r>
          </a:p>
        </p:txBody>
      </p:sp>
    </p:spTree>
    <p:extLst>
      <p:ext uri="{BB962C8B-B14F-4D97-AF65-F5344CB8AC3E}">
        <p14:creationId xmlns:p14="http://schemas.microsoft.com/office/powerpoint/2010/main" xmlns="" val="227828472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C00000"/>
          </a:solidFill>
        </p:spPr>
        <p:txBody>
          <a:bodyPr lIns="144000" tIns="180000" rIns="144000" bIns="72000">
            <a:noAutofit/>
          </a:bodyPr>
          <a:lstStyle/>
          <a:p>
            <a:pPr algn="ctr"/>
            <a:r>
              <a:rPr lang="tr-TR" sz="4000" b="1" dirty="0">
                <a:solidFill>
                  <a:schemeClr val="bg1"/>
                </a:solidFill>
                <a:latin typeface="Garamond" pitchFamily="18" charset="0"/>
              </a:rPr>
              <a:t>SKOLASTİK FELSEFENİN ÖZELLİKLERİ</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6" y="1403685"/>
            <a:ext cx="11197389" cy="5013158"/>
          </a:xfrm>
          <a:solidFill>
            <a:schemeClr val="bg1"/>
          </a:solidFill>
        </p:spPr>
        <p:txBody>
          <a:bodyPr lIns="144000" tIns="216000" rIns="144000" numCol="1">
            <a:normAutofit lnSpcReduction="10000"/>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Skolastik felsefe birtakım dini eğitim kurumlarda belli bir geleneğin parçası olarak üretilmiş olması bakımından İlkçağ ve modern felsefeden farklılık gösterir.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Skolastik felsefe başlangıçtan itibaren manastır, katedral ve üniversite gibi ortamlarda disiplinli ve olabildiğine teknik bir tarzda gelişme göstermiştir.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Skolastik düşüncenin gelişmesini tetikleyen temel unsur, belli bir yapı kazanması ve kendine özgü bir gelenek oluşturarak çok sayıda öğrenci yetiştirmesi bakımından üniversitelerin kuruluşu olmuştur.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İlk kurulan üniversiteler, İtalya’da Bologna ve Paris Üniversitesi’dir. </a:t>
            </a:r>
          </a:p>
        </p:txBody>
      </p:sp>
    </p:spTree>
    <p:extLst>
      <p:ext uri="{BB962C8B-B14F-4D97-AF65-F5344CB8AC3E}">
        <p14:creationId xmlns:p14="http://schemas.microsoft.com/office/powerpoint/2010/main" xmlns="" val="76140619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C00000"/>
          </a:solidFill>
        </p:spPr>
        <p:txBody>
          <a:bodyPr lIns="144000" tIns="180000" rIns="144000" bIns="72000">
            <a:noAutofit/>
          </a:bodyPr>
          <a:lstStyle/>
          <a:p>
            <a:pPr algn="ctr"/>
            <a:r>
              <a:rPr lang="tr-TR" sz="4000" b="1" dirty="0">
                <a:solidFill>
                  <a:schemeClr val="bg1"/>
                </a:solidFill>
                <a:latin typeface="Garamond" pitchFamily="18" charset="0"/>
              </a:rPr>
              <a:t>SKOLASTİK FELSEFENİN ÖZELLİKLERİ</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6" y="1403685"/>
            <a:ext cx="11197389" cy="5013158"/>
          </a:xfrm>
          <a:solidFill>
            <a:schemeClr val="bg1"/>
          </a:solidFill>
        </p:spPr>
        <p:txBody>
          <a:bodyPr lIns="144000" tIns="216000" rIns="144000" numCol="1">
            <a:normAutofit lnSpcReduction="10000"/>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Skolastik felsefenin önemli filozofları olan Aziz </a:t>
            </a:r>
            <a:r>
              <a:rPr lang="tr-TR" sz="3000" dirty="0" err="1">
                <a:latin typeface="Garamond" pitchFamily="18" charset="0"/>
              </a:rPr>
              <a:t>Bonevantura</a:t>
            </a:r>
            <a:r>
              <a:rPr lang="tr-TR" sz="3000" dirty="0">
                <a:latin typeface="Garamond" pitchFamily="18" charset="0"/>
              </a:rPr>
              <a:t>, </a:t>
            </a:r>
            <a:r>
              <a:rPr lang="tr-TR" sz="3000" dirty="0" err="1">
                <a:latin typeface="Garamond" pitchFamily="18" charset="0"/>
              </a:rPr>
              <a:t>Albertus</a:t>
            </a:r>
            <a:r>
              <a:rPr lang="tr-TR" sz="3000" dirty="0">
                <a:latin typeface="Garamond" pitchFamily="18" charset="0"/>
              </a:rPr>
              <a:t> </a:t>
            </a:r>
            <a:r>
              <a:rPr lang="tr-TR" sz="3000" dirty="0" err="1">
                <a:latin typeface="Garamond" pitchFamily="18" charset="0"/>
              </a:rPr>
              <a:t>Magnus</a:t>
            </a:r>
            <a:r>
              <a:rPr lang="tr-TR" sz="3000" dirty="0">
                <a:latin typeface="Garamond" pitchFamily="18" charset="0"/>
              </a:rPr>
              <a:t>, Aquinalı Thomas, Roger Bacon, </a:t>
            </a:r>
            <a:r>
              <a:rPr lang="tr-TR" sz="3000" dirty="0" err="1">
                <a:latin typeface="Garamond" pitchFamily="18" charset="0"/>
              </a:rPr>
              <a:t>Ghentli</a:t>
            </a:r>
            <a:r>
              <a:rPr lang="tr-TR" sz="3000" dirty="0">
                <a:latin typeface="Garamond" pitchFamily="18" charset="0"/>
              </a:rPr>
              <a:t> Henry, John </a:t>
            </a:r>
            <a:r>
              <a:rPr lang="tr-TR" sz="3000" dirty="0" err="1">
                <a:latin typeface="Garamond" pitchFamily="18" charset="0"/>
              </a:rPr>
              <a:t>Duns</a:t>
            </a:r>
            <a:r>
              <a:rPr lang="tr-TR" sz="3000" dirty="0">
                <a:latin typeface="Garamond" pitchFamily="18" charset="0"/>
              </a:rPr>
              <a:t> </a:t>
            </a:r>
            <a:r>
              <a:rPr lang="tr-TR" sz="3000" dirty="0" err="1">
                <a:latin typeface="Garamond" pitchFamily="18" charset="0"/>
              </a:rPr>
              <a:t>Scotus</a:t>
            </a:r>
            <a:r>
              <a:rPr lang="tr-TR" sz="3000" dirty="0">
                <a:latin typeface="Garamond" pitchFamily="18" charset="0"/>
              </a:rPr>
              <a:t> ya öğrenci ya hoca ya da hem öğrenci ve hoca olarak, Avrupa’nın entelektüel merkezi haline gelen Paris Üniversitesi’nde bulunmuşlardır.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Paris Üniversitesi dışında, etkili olan bir diğer üniversite ise daha çok </a:t>
            </a:r>
            <a:r>
              <a:rPr lang="tr-TR" sz="3000" dirty="0" err="1">
                <a:latin typeface="Garamond" pitchFamily="18" charset="0"/>
              </a:rPr>
              <a:t>Augustinusçu</a:t>
            </a:r>
            <a:r>
              <a:rPr lang="tr-TR" sz="3000" dirty="0">
                <a:latin typeface="Garamond" pitchFamily="18" charset="0"/>
              </a:rPr>
              <a:t> felsefeye bağlı kalan ve deneyimci bir bakış açısı sergileyen Oxford Üniversitesi olmuştur.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Denilebilir ki Ortaçağın evrensel kültüre yaptığı en önemli katkı üniversite olmuştur. Bu bağlamda, kilise ve üniversite her bakımdan Ortaçağa ait olan iki kurumdur. </a:t>
            </a:r>
          </a:p>
        </p:txBody>
      </p:sp>
    </p:spTree>
    <p:extLst>
      <p:ext uri="{BB962C8B-B14F-4D97-AF65-F5344CB8AC3E}">
        <p14:creationId xmlns:p14="http://schemas.microsoft.com/office/powerpoint/2010/main" xmlns="" val="398543475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C00000"/>
          </a:solidFill>
        </p:spPr>
        <p:txBody>
          <a:bodyPr lIns="144000" tIns="180000" rIns="144000" bIns="72000">
            <a:noAutofit/>
          </a:bodyPr>
          <a:lstStyle/>
          <a:p>
            <a:pPr algn="ctr"/>
            <a:r>
              <a:rPr lang="tr-TR" sz="4000" b="1" dirty="0">
                <a:solidFill>
                  <a:schemeClr val="bg1"/>
                </a:solidFill>
                <a:latin typeface="Garamond" pitchFamily="18" charset="0"/>
              </a:rPr>
              <a:t>SKOLASTİK FELSEFENİN ÖZELLİKLERİ</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6" y="1403685"/>
            <a:ext cx="11197389" cy="5013158"/>
          </a:xfrm>
          <a:solidFill>
            <a:schemeClr val="bg1"/>
          </a:solidFill>
        </p:spPr>
        <p:txBody>
          <a:bodyPr lIns="144000" tIns="216000" rIns="144000" numCol="1">
            <a:normAutofit/>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Üniversite, felsefenin yavaş yavaş teolojiden ayrı olarak uzmanlaşmış akademik bir disiplin olmasına aracılık etmekle Ortaçağ felsefesine önemli katkı yapmıştır.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Bu çerçevede felsefe, Ortaçağ Batı üniversitelerinde, daha yüksek ve daha özel disiplinlerde çalışacak öğrenciler için bir tür lisans eğitimi veren edebiyat fakültelerinde okutulmuştur. </a:t>
            </a:r>
          </a:p>
        </p:txBody>
      </p:sp>
    </p:spTree>
    <p:extLst>
      <p:ext uri="{BB962C8B-B14F-4D97-AF65-F5344CB8AC3E}">
        <p14:creationId xmlns:p14="http://schemas.microsoft.com/office/powerpoint/2010/main" xmlns="" val="73940298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C00000"/>
          </a:solidFill>
        </p:spPr>
        <p:txBody>
          <a:bodyPr lIns="144000" tIns="180000" rIns="144000" bIns="72000">
            <a:noAutofit/>
          </a:bodyPr>
          <a:lstStyle/>
          <a:p>
            <a:pPr algn="ctr"/>
            <a:r>
              <a:rPr lang="tr-TR" sz="4000" b="1" dirty="0">
                <a:solidFill>
                  <a:schemeClr val="bg1"/>
                </a:solidFill>
                <a:latin typeface="Garamond" pitchFamily="18" charset="0"/>
              </a:rPr>
              <a:t>SKOLASTİK FELSEFENİN ÖZELLİKLERİ</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6" y="1403685"/>
            <a:ext cx="11197389" cy="5013158"/>
          </a:xfrm>
          <a:solidFill>
            <a:schemeClr val="bg1"/>
          </a:solidFill>
        </p:spPr>
        <p:txBody>
          <a:bodyPr lIns="144000" tIns="216000" rIns="144000" numCol="1">
            <a:normAutofit/>
          </a:bodyPr>
          <a:lstStyle/>
          <a:p>
            <a:pPr marL="365125" indent="-365125">
              <a:spcBef>
                <a:spcPts val="600"/>
              </a:spcBef>
              <a:buClr>
                <a:srgbClr val="002060"/>
              </a:buClr>
              <a:buFont typeface="Wingdings" panose="05000000000000000000" pitchFamily="2" charset="2"/>
              <a:buChar char="Ø"/>
            </a:pPr>
            <a:r>
              <a:rPr lang="tr-TR" sz="3000" b="1" dirty="0">
                <a:latin typeface="Garamond" pitchFamily="18" charset="0"/>
              </a:rPr>
              <a:t>b</a:t>
            </a:r>
            <a:r>
              <a:rPr lang="tr-TR" sz="3000" dirty="0">
                <a:latin typeface="Garamond" pitchFamily="18" charset="0"/>
              </a:rPr>
              <a:t>. Skolastik felsefe deyimi aynı zamanda, söz konusu felsefenin felsefi ve teolojik hakikatlerin diyalektik yoluyla keşfedilmesi ve </a:t>
            </a:r>
            <a:r>
              <a:rPr lang="tr-TR" sz="3000" dirty="0" err="1">
                <a:latin typeface="Garamond" pitchFamily="18" charset="0"/>
              </a:rPr>
              <a:t>açımlanması</a:t>
            </a:r>
            <a:r>
              <a:rPr lang="tr-TR" sz="3000" dirty="0">
                <a:latin typeface="Garamond" pitchFamily="18" charset="0"/>
              </a:rPr>
              <a:t> anlamında yöntemini de ifade eder.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Söz konusu diyalektik, soru (</a:t>
            </a:r>
            <a:r>
              <a:rPr lang="tr-TR" sz="3000" dirty="0" err="1">
                <a:latin typeface="Garamond" pitchFamily="18" charset="0"/>
              </a:rPr>
              <a:t>quaestio</a:t>
            </a:r>
            <a:r>
              <a:rPr lang="tr-TR" sz="3000" dirty="0">
                <a:latin typeface="Garamond" pitchFamily="18" charset="0"/>
              </a:rPr>
              <a:t>), argüman ve tartışma (</a:t>
            </a:r>
            <a:r>
              <a:rPr lang="tr-TR" sz="3000" dirty="0" err="1">
                <a:latin typeface="Garamond" pitchFamily="18" charset="0"/>
              </a:rPr>
              <a:t>disputatio</a:t>
            </a:r>
            <a:r>
              <a:rPr lang="tr-TR" sz="3000" dirty="0">
                <a:latin typeface="Garamond" pitchFamily="18" charset="0"/>
              </a:rPr>
              <a:t>) ve nihayet sonuç (</a:t>
            </a:r>
            <a:r>
              <a:rPr lang="tr-TR" sz="3000" dirty="0" err="1">
                <a:latin typeface="Garamond" pitchFamily="18" charset="0"/>
              </a:rPr>
              <a:t>sententia</a:t>
            </a:r>
            <a:r>
              <a:rPr lang="tr-TR" sz="3000" dirty="0">
                <a:latin typeface="Garamond" pitchFamily="18" charset="0"/>
              </a:rPr>
              <a:t>) gibi üç evreden oluşur.</a:t>
            </a:r>
          </a:p>
        </p:txBody>
      </p:sp>
    </p:spTree>
    <p:extLst>
      <p:ext uri="{BB962C8B-B14F-4D97-AF65-F5344CB8AC3E}">
        <p14:creationId xmlns:p14="http://schemas.microsoft.com/office/powerpoint/2010/main" xmlns="" val="245023383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C00000"/>
          </a:solidFill>
        </p:spPr>
        <p:txBody>
          <a:bodyPr lIns="144000" tIns="180000" rIns="144000" bIns="72000">
            <a:noAutofit/>
          </a:bodyPr>
          <a:lstStyle/>
          <a:p>
            <a:pPr algn="ctr"/>
            <a:r>
              <a:rPr lang="tr-TR" sz="4000" b="1" dirty="0">
                <a:solidFill>
                  <a:schemeClr val="bg1"/>
                </a:solidFill>
                <a:latin typeface="Garamond" pitchFamily="18" charset="0"/>
              </a:rPr>
              <a:t>SKOLASTİK FELSEFENİN ÖZELLİKLERİ</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6" y="1403685"/>
            <a:ext cx="11197389" cy="5013158"/>
          </a:xfrm>
          <a:solidFill>
            <a:schemeClr val="bg1"/>
          </a:solidFill>
        </p:spPr>
        <p:txBody>
          <a:bodyPr lIns="144000" tIns="216000" rIns="144000" numCol="1">
            <a:normAutofit/>
          </a:bodyPr>
          <a:lstStyle/>
          <a:p>
            <a:pPr marL="365125" indent="-365125">
              <a:spcBef>
                <a:spcPts val="600"/>
              </a:spcBef>
              <a:buClr>
                <a:srgbClr val="002060"/>
              </a:buClr>
              <a:buFont typeface="Wingdings" panose="05000000000000000000" pitchFamily="2" charset="2"/>
              <a:buChar char="Ø"/>
            </a:pPr>
            <a:r>
              <a:rPr lang="tr-TR" sz="3000" b="1" dirty="0">
                <a:latin typeface="Garamond" pitchFamily="18" charset="0"/>
              </a:rPr>
              <a:t>c</a:t>
            </a:r>
            <a:r>
              <a:rPr lang="tr-TR" sz="3000" dirty="0">
                <a:latin typeface="Garamond" pitchFamily="18" charset="0"/>
              </a:rPr>
              <a:t>. Skolastik felsefenin bir diğer özelliği, belli bir geleneğin korunmasını ve sürdürülmesini amaçlaması bakımından manastır ve üniversitelerde okutulan müfredat, felsefe ve teoloji öğrenmek amacıyla üniversiteye giden herkesten öğrenmesi beklenen belli konulara tekabül etmekteydi.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Öğrencilerin kendi düşüncelerini serdetmeden önce, üzerinde uzmanlaşmaları beklenen bir bilgi birikimi vardır.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Burada esas beklenilen şey, geleneğin öğrenilmesi, tilmizlere aktarılması ve daha ileri bir noktaya taşınmasıdır. </a:t>
            </a:r>
          </a:p>
        </p:txBody>
      </p:sp>
    </p:spTree>
    <p:extLst>
      <p:ext uri="{BB962C8B-B14F-4D97-AF65-F5344CB8AC3E}">
        <p14:creationId xmlns:p14="http://schemas.microsoft.com/office/powerpoint/2010/main" xmlns="" val="122481552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C00000"/>
          </a:solidFill>
        </p:spPr>
        <p:txBody>
          <a:bodyPr lIns="144000" tIns="180000" rIns="144000" bIns="72000">
            <a:noAutofit/>
          </a:bodyPr>
          <a:lstStyle/>
          <a:p>
            <a:pPr algn="ctr"/>
            <a:r>
              <a:rPr lang="tr-TR" sz="4000" b="1" dirty="0">
                <a:solidFill>
                  <a:schemeClr val="bg1"/>
                </a:solidFill>
                <a:latin typeface="Garamond" pitchFamily="18" charset="0"/>
              </a:rPr>
              <a:t>SKOLASTİK FELSEFENİN ÖZELLİKLERİ</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6" y="1403685"/>
            <a:ext cx="11197389" cy="5013158"/>
          </a:xfrm>
          <a:solidFill>
            <a:schemeClr val="bg1"/>
          </a:solidFill>
        </p:spPr>
        <p:txBody>
          <a:bodyPr lIns="144000" tIns="216000" rIns="144000" numCol="1">
            <a:normAutofit/>
          </a:bodyPr>
          <a:lstStyle/>
          <a:p>
            <a:pPr marL="365125" indent="-365125">
              <a:spcBef>
                <a:spcPts val="600"/>
              </a:spcBef>
              <a:buClr>
                <a:srgbClr val="002060"/>
              </a:buClr>
              <a:buFont typeface="Wingdings" panose="05000000000000000000" pitchFamily="2" charset="2"/>
              <a:buChar char="Ø"/>
            </a:pPr>
            <a:r>
              <a:rPr lang="tr-TR" sz="3000" b="1" dirty="0">
                <a:latin typeface="Garamond" pitchFamily="18" charset="0"/>
              </a:rPr>
              <a:t>d</a:t>
            </a:r>
            <a:r>
              <a:rPr lang="tr-TR" sz="3000" dirty="0">
                <a:latin typeface="Garamond" pitchFamily="18" charset="0"/>
              </a:rPr>
              <a:t>. Skolastik felsefede din ile felsefe, vahiy ile akıl arasında çok daha yakın bir ilişki gerçekleşmiştir.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Başlangıçta dine rakip, hatta vahyin düşmanı olarak; sonradan da vahye dayalı hakikati anlamanın bir aracı olarak görülen felsefe, Skolastik dönemle birlikte, teoloji için zorunlu bir hazırlık görülmüştür.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Bu bakımdan Skolastik felsefe, Patristik felsefeden daha belirgin olarak Hıristiyanlığı anlamaya çalışan bir felsefe olarak gelişmiştir. </a:t>
            </a:r>
          </a:p>
        </p:txBody>
      </p:sp>
    </p:spTree>
    <p:extLst>
      <p:ext uri="{BB962C8B-B14F-4D97-AF65-F5344CB8AC3E}">
        <p14:creationId xmlns:p14="http://schemas.microsoft.com/office/powerpoint/2010/main" xmlns="" val="73434507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C00000"/>
          </a:solidFill>
        </p:spPr>
        <p:txBody>
          <a:bodyPr lIns="144000" tIns="180000" rIns="144000" bIns="72000">
            <a:noAutofit/>
          </a:bodyPr>
          <a:lstStyle/>
          <a:p>
            <a:pPr algn="ctr"/>
            <a:r>
              <a:rPr lang="tr-TR" sz="4000" b="1" dirty="0">
                <a:solidFill>
                  <a:schemeClr val="bg1"/>
                </a:solidFill>
                <a:latin typeface="Garamond" pitchFamily="18" charset="0"/>
              </a:rPr>
              <a:t>SKOLASTİK FELSEFENİN ÖZELLİKLERİ</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6" y="1403685"/>
            <a:ext cx="11197389" cy="5013158"/>
          </a:xfrm>
          <a:solidFill>
            <a:schemeClr val="bg1"/>
          </a:solidFill>
        </p:spPr>
        <p:txBody>
          <a:bodyPr lIns="144000" tIns="216000" rIns="144000" numCol="1">
            <a:normAutofit/>
          </a:bodyPr>
          <a:lstStyle/>
          <a:p>
            <a:pPr marL="365125" indent="-365125">
              <a:spcBef>
                <a:spcPts val="600"/>
              </a:spcBef>
              <a:buClr>
                <a:srgbClr val="002060"/>
              </a:buClr>
              <a:buFont typeface="Wingdings" panose="05000000000000000000" pitchFamily="2" charset="2"/>
              <a:buChar char="Ø"/>
            </a:pPr>
            <a:r>
              <a:rPr lang="tr-TR" sz="3000" b="1" dirty="0">
                <a:latin typeface="Garamond" pitchFamily="18" charset="0"/>
              </a:rPr>
              <a:t>e.</a:t>
            </a:r>
            <a:r>
              <a:rPr lang="tr-TR" sz="3000" dirty="0">
                <a:latin typeface="Garamond" pitchFamily="18" charset="0"/>
              </a:rPr>
              <a:t> Skolastik felsefenin belli başlı konuları: Tanrının varoluşu, Tanrı-evren ilişkisi, inançla akıl, doğayla Tanrının inayeti, iradeyle zihin, devletle kilise arasındaki ilişki, Tanrının mutlak bilgisiyle insan özgürlüğünün nasıl uzlaştırabileceği sorunu ve kötülük problemi vb.dir.</a:t>
            </a:r>
          </a:p>
          <a:p>
            <a:pPr marL="365125" indent="-365125">
              <a:spcBef>
                <a:spcPts val="600"/>
              </a:spcBef>
              <a:buClr>
                <a:srgbClr val="002060"/>
              </a:buClr>
              <a:buFont typeface="Wingdings" panose="05000000000000000000" pitchFamily="2" charset="2"/>
              <a:buChar char="Ø"/>
            </a:pPr>
            <a:r>
              <a:rPr lang="tr-TR" sz="3000" b="1" dirty="0">
                <a:latin typeface="Garamond" pitchFamily="18" charset="0"/>
              </a:rPr>
              <a:t>f.</a:t>
            </a:r>
            <a:r>
              <a:rPr lang="tr-TR" sz="3000" dirty="0">
                <a:latin typeface="Garamond" pitchFamily="18" charset="0"/>
              </a:rPr>
              <a:t> Skolastik felsefenin mantık ve felsefe ile teoloji arasındaki en önemli kesişme noktası ve en önemli sorun tümeller problemidir.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Tümeller problemi bu felsefede, sadece epistemoloji bağlamında insanın ve Tanrının bilgisinin </a:t>
            </a:r>
            <a:r>
              <a:rPr lang="tr-TR" sz="3000" dirty="0" err="1">
                <a:latin typeface="Garamond" pitchFamily="18" charset="0"/>
              </a:rPr>
              <a:t>ne’liği</a:t>
            </a:r>
            <a:r>
              <a:rPr lang="tr-TR" sz="3000" dirty="0">
                <a:latin typeface="Garamond" pitchFamily="18" charset="0"/>
              </a:rPr>
              <a:t> bakımından ve ontolojik açıdan değil, Hıristiyan dünya görüşünü meşrulaştırmak, bu dinin dogmalarını açıklayıp temellendirmek bakımından da büyük önem taşır. </a:t>
            </a:r>
          </a:p>
        </p:txBody>
      </p:sp>
    </p:spTree>
    <p:extLst>
      <p:ext uri="{BB962C8B-B14F-4D97-AF65-F5344CB8AC3E}">
        <p14:creationId xmlns:p14="http://schemas.microsoft.com/office/powerpoint/2010/main" xmlns="" val="329007160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C00000"/>
          </a:solidFill>
        </p:spPr>
        <p:txBody>
          <a:bodyPr lIns="144000" tIns="180000" rIns="144000" bIns="72000">
            <a:noAutofit/>
          </a:bodyPr>
          <a:lstStyle/>
          <a:p>
            <a:pPr algn="ctr"/>
            <a:r>
              <a:rPr lang="tr-TR" sz="4000" b="1" dirty="0">
                <a:solidFill>
                  <a:schemeClr val="bg1"/>
                </a:solidFill>
                <a:latin typeface="Garamond" pitchFamily="18" charset="0"/>
              </a:rPr>
              <a:t>SKOLASTİK FELSEFENİN ÖZELLİKLERİ</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6" y="1403685"/>
            <a:ext cx="11197389" cy="5013158"/>
          </a:xfrm>
          <a:solidFill>
            <a:schemeClr val="bg1"/>
          </a:solidFill>
        </p:spPr>
        <p:txBody>
          <a:bodyPr lIns="144000" tIns="216000" rIns="144000" numCol="1">
            <a:normAutofit fontScale="92500" lnSpcReduction="10000"/>
          </a:bodyPr>
          <a:lstStyle/>
          <a:p>
            <a:pPr marL="365125" indent="-365125">
              <a:spcBef>
                <a:spcPts val="600"/>
              </a:spcBef>
              <a:buClr>
                <a:srgbClr val="002060"/>
              </a:buClr>
              <a:buFont typeface="Wingdings" panose="05000000000000000000" pitchFamily="2" charset="2"/>
              <a:buChar char="Ø"/>
            </a:pPr>
            <a:r>
              <a:rPr lang="tr-TR" sz="3000" b="1" dirty="0">
                <a:latin typeface="Garamond" pitchFamily="18" charset="0"/>
              </a:rPr>
              <a:t>g</a:t>
            </a:r>
            <a:r>
              <a:rPr lang="tr-TR" sz="3000" dirty="0">
                <a:latin typeface="Garamond" pitchFamily="18" charset="0"/>
              </a:rPr>
              <a:t>. Skolastik felsefe, sahip olduğu yöntem ve müfredatla filozoflar arasındaki görüş ayrılıklarına rağmen homojen bir sistem meydana getiren bir felsefedir.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Skolastik felsefe, aklı vahye tabi kılan bir felsefe olmakla birlikte, Hıristiyanlığın felsefeyle çatışma içinde olmadığını göstermeye özen göstermiştir.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Skolastik felsefe, Platonculuk ve Yeni-Platonculuk, İbn </a:t>
            </a:r>
            <a:r>
              <a:rPr lang="tr-TR" sz="3000" dirty="0" err="1">
                <a:latin typeface="Garamond" pitchFamily="18" charset="0"/>
              </a:rPr>
              <a:t>Sînâcılık</a:t>
            </a:r>
            <a:r>
              <a:rPr lang="tr-TR" sz="3000" dirty="0">
                <a:latin typeface="Garamond" pitchFamily="18" charset="0"/>
              </a:rPr>
              <a:t> ve İbn </a:t>
            </a:r>
            <a:r>
              <a:rPr lang="tr-TR" sz="3000" dirty="0" err="1">
                <a:latin typeface="Garamond" pitchFamily="18" charset="0"/>
              </a:rPr>
              <a:t>Rüşdçülük</a:t>
            </a:r>
            <a:r>
              <a:rPr lang="tr-TR" sz="3000" dirty="0">
                <a:latin typeface="Garamond" pitchFamily="18" charset="0"/>
              </a:rPr>
              <a:t> ve Hıristiyan </a:t>
            </a:r>
            <a:r>
              <a:rPr lang="tr-TR" sz="3000" dirty="0" err="1">
                <a:latin typeface="Garamond" pitchFamily="18" charset="0"/>
              </a:rPr>
              <a:t>Aristotelesçiliği</a:t>
            </a:r>
            <a:r>
              <a:rPr lang="tr-TR" sz="3000" dirty="0">
                <a:latin typeface="Garamond" pitchFamily="18" charset="0"/>
              </a:rPr>
              <a:t> gibi öğretileri barındırıyor olması bakımından İlkçağ ve modern felsefeden daha homojen olmakla birlikte, monolitik bir sistem meydana getirdiği söylenemez.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Skolastik felsefede felsefe teolojiye entegre edilmiş olmasına rağmen felsefenin müstakil bir disiplin olarak gerçekleşmesine imkân tanınmıştır.  </a:t>
            </a:r>
          </a:p>
        </p:txBody>
      </p:sp>
    </p:spTree>
    <p:extLst>
      <p:ext uri="{BB962C8B-B14F-4D97-AF65-F5344CB8AC3E}">
        <p14:creationId xmlns:p14="http://schemas.microsoft.com/office/powerpoint/2010/main" xmlns="" val="420789769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C00000"/>
          </a:solidFill>
        </p:spPr>
        <p:txBody>
          <a:bodyPr lIns="144000" tIns="180000" rIns="144000" bIns="72000">
            <a:noAutofit/>
          </a:bodyPr>
          <a:lstStyle/>
          <a:p>
            <a:pPr algn="ctr"/>
            <a:r>
              <a:rPr lang="tr-TR" sz="4000" b="1" dirty="0">
                <a:solidFill>
                  <a:schemeClr val="bg1"/>
                </a:solidFill>
                <a:latin typeface="Garamond" pitchFamily="18" charset="0"/>
              </a:rPr>
              <a:t>SKOLASTİK FELSEFENİN ÖZELLİKLERİ</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6" y="1403685"/>
            <a:ext cx="11197389" cy="5013158"/>
          </a:xfrm>
          <a:solidFill>
            <a:schemeClr val="bg1"/>
          </a:solidFill>
        </p:spPr>
        <p:txBody>
          <a:bodyPr lIns="144000" tIns="216000" rIns="144000" numCol="1">
            <a:normAutofit/>
          </a:bodyPr>
          <a:lstStyle/>
          <a:p>
            <a:pPr marL="365125" indent="-365125">
              <a:spcBef>
                <a:spcPts val="600"/>
              </a:spcBef>
              <a:buClr>
                <a:srgbClr val="002060"/>
              </a:buClr>
              <a:buFont typeface="Wingdings" panose="05000000000000000000" pitchFamily="2" charset="2"/>
              <a:buChar char="Ø"/>
            </a:pPr>
            <a:r>
              <a:rPr lang="tr-TR" sz="3000" b="1" dirty="0">
                <a:latin typeface="Garamond" pitchFamily="18" charset="0"/>
              </a:rPr>
              <a:t>h.</a:t>
            </a:r>
            <a:r>
              <a:rPr lang="tr-TR" sz="3000" dirty="0">
                <a:latin typeface="Garamond" pitchFamily="18" charset="0"/>
              </a:rPr>
              <a:t> Skolastik felsefenin düşünce dünyasında, bilime pek yer verilmez</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Skolastik dönemde temel sorunsal, insan varlığının kurtuluşu problemi olmasına bağlı olarak Ortaçağın en önemli çabası, kurtuluşla ilgili olarak Tanrının kelamını iyice anlama, onu gereği gibi temellendirmek olmuştur.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Bu bakımdan, “</a:t>
            </a:r>
            <a:r>
              <a:rPr lang="tr-TR" sz="3000" i="1" dirty="0">
                <a:latin typeface="Garamond" pitchFamily="18" charset="0"/>
              </a:rPr>
              <a:t>anlamını dilde bulan bir dünya</a:t>
            </a:r>
            <a:r>
              <a:rPr lang="tr-TR" sz="3000" dirty="0">
                <a:latin typeface="Garamond" pitchFamily="18" charset="0"/>
              </a:rPr>
              <a:t>” lazım olduğundan olgular dünyasının bir önemi kalmıyor.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Dolayısıyla Skolastik felsefenin entelektüel etkinliğinin konusu dilsel yapılar, anlamsal yapısı çokluk gösterebilen metinlerdir. </a:t>
            </a:r>
          </a:p>
        </p:txBody>
      </p:sp>
    </p:spTree>
    <p:extLst>
      <p:ext uri="{BB962C8B-B14F-4D97-AF65-F5344CB8AC3E}">
        <p14:creationId xmlns:p14="http://schemas.microsoft.com/office/powerpoint/2010/main" xmlns="" val="310052624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C00000"/>
          </a:solidFill>
        </p:spPr>
        <p:txBody>
          <a:bodyPr lIns="144000" tIns="180000" rIns="144000" bIns="72000">
            <a:noAutofit/>
          </a:bodyPr>
          <a:lstStyle/>
          <a:p>
            <a:pPr algn="ctr"/>
            <a:r>
              <a:rPr lang="tr-TR" sz="4000" b="1" dirty="0">
                <a:solidFill>
                  <a:schemeClr val="bg1"/>
                </a:solidFill>
                <a:latin typeface="Garamond" pitchFamily="18" charset="0"/>
              </a:rPr>
              <a:t>SKOLASTİK FELSEFENİN ÖZELLİKLERİ</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6" y="1403685"/>
            <a:ext cx="11197389" cy="5013158"/>
          </a:xfrm>
          <a:solidFill>
            <a:schemeClr val="bg1"/>
          </a:solidFill>
        </p:spPr>
        <p:txBody>
          <a:bodyPr lIns="144000" tIns="216000" rIns="144000" numCol="1">
            <a:normAutofit/>
          </a:bodyPr>
          <a:lstStyle/>
          <a:p>
            <a:pPr marL="365125" indent="-365125">
              <a:spcBef>
                <a:spcPts val="600"/>
              </a:spcBef>
              <a:buClr>
                <a:srgbClr val="002060"/>
              </a:buClr>
              <a:buFont typeface="Wingdings" panose="05000000000000000000" pitchFamily="2" charset="2"/>
              <a:buChar char="Ø"/>
            </a:pPr>
            <a:r>
              <a:rPr lang="tr-TR" sz="3000" b="1" dirty="0">
                <a:latin typeface="Garamond" pitchFamily="18" charset="0"/>
              </a:rPr>
              <a:t>i.</a:t>
            </a:r>
            <a:r>
              <a:rPr lang="tr-TR" sz="3000" dirty="0">
                <a:latin typeface="Garamond" pitchFamily="18" charset="0"/>
              </a:rPr>
              <a:t> İlk dönemi hariç Skolastik felsefe, tamamen Aristoteles felsefesine dayandığından Aristoteles felsefesiyle özdeşleşmiştir.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Skolastik felsefenin böyle bir niteliğe bürünmesinin nedeni 12. yüzyıldan itibaren gerçekleştirilen geniş kapsamlı tercüme etkinliğidir.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Augustinus’tan sonra duraklama ve gerçek bir “Karanlık Çağ” içine giren Hıristiyan felsefesi, İslam felsefesinden yapılan çevirilerle bir ivme kazanmış, Aquinalı Thomas’la doruk noktayı yakalamıştır. </a:t>
            </a:r>
          </a:p>
        </p:txBody>
      </p:sp>
    </p:spTree>
    <p:extLst>
      <p:ext uri="{BB962C8B-B14F-4D97-AF65-F5344CB8AC3E}">
        <p14:creationId xmlns:p14="http://schemas.microsoft.com/office/powerpoint/2010/main" xmlns="" val="235431536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C00000"/>
          </a:solidFill>
        </p:spPr>
        <p:txBody>
          <a:bodyPr lIns="144000" tIns="180000" rIns="144000" bIns="72000">
            <a:noAutofit/>
          </a:bodyPr>
          <a:lstStyle/>
          <a:p>
            <a:pPr algn="ctr"/>
            <a:r>
              <a:rPr lang="tr-TR" sz="4000" b="1" dirty="0">
                <a:solidFill>
                  <a:schemeClr val="bg1"/>
                </a:solidFill>
                <a:latin typeface="Garamond" pitchFamily="18" charset="0"/>
              </a:rPr>
              <a:t>SKOLASTİK FELSEFENİN ÖZELLİKLERİ</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6" y="1403685"/>
            <a:ext cx="11197389" cy="5013158"/>
          </a:xfrm>
          <a:solidFill>
            <a:schemeClr val="bg1"/>
          </a:solidFill>
        </p:spPr>
        <p:txBody>
          <a:bodyPr lIns="144000" tIns="216000" rIns="144000" numCol="1">
            <a:normAutofit/>
          </a:bodyPr>
          <a:lstStyle/>
          <a:p>
            <a:pPr marL="365125" indent="-365125">
              <a:spcBef>
                <a:spcPts val="600"/>
              </a:spcBef>
              <a:buClr>
                <a:srgbClr val="002060"/>
              </a:buClr>
              <a:buFont typeface="Wingdings" panose="05000000000000000000" pitchFamily="2" charset="2"/>
              <a:buChar char="Ø"/>
            </a:pPr>
            <a:r>
              <a:rPr lang="tr-TR" sz="3000" b="1" dirty="0">
                <a:latin typeface="Garamond" pitchFamily="18" charset="0"/>
              </a:rPr>
              <a:t>j. </a:t>
            </a:r>
            <a:r>
              <a:rPr lang="tr-TR" sz="3000" dirty="0">
                <a:latin typeface="Garamond" pitchFamily="18" charset="0"/>
              </a:rPr>
              <a:t>Patristik Felsefe bütünüyle Platonizm’in damgasını taşırken, Skolastik Felsefe Aristo’nun felsefesine yönelmiştir.</a:t>
            </a:r>
          </a:p>
          <a:p>
            <a:pPr marL="365125" indent="-365125">
              <a:spcBef>
                <a:spcPts val="600"/>
              </a:spcBef>
              <a:buClr>
                <a:srgbClr val="002060"/>
              </a:buClr>
              <a:buFont typeface="Wingdings" panose="05000000000000000000" pitchFamily="2" charset="2"/>
              <a:buChar char="Ø"/>
            </a:pPr>
            <a:r>
              <a:rPr lang="tr-TR" sz="3000" b="1" dirty="0">
                <a:latin typeface="Garamond" pitchFamily="18" charset="0"/>
              </a:rPr>
              <a:t>k. </a:t>
            </a:r>
            <a:r>
              <a:rPr lang="tr-TR" sz="3000" dirty="0">
                <a:latin typeface="Garamond" pitchFamily="18" charset="0"/>
              </a:rPr>
              <a:t>Skolastik felsefesi yeni bir şey bulmaktan ziyade temellendirme ve çürütmeyi gerçekleştirmektir.</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Bu temellendirme de Aristotales mantığıyla yapılır.</a:t>
            </a:r>
          </a:p>
          <a:p>
            <a:pPr marL="365125" indent="-365125">
              <a:spcBef>
                <a:spcPts val="600"/>
              </a:spcBef>
              <a:buClr>
                <a:srgbClr val="002060"/>
              </a:buClr>
              <a:buFont typeface="Wingdings" panose="05000000000000000000" pitchFamily="2" charset="2"/>
              <a:buChar char="Ø"/>
            </a:pPr>
            <a:r>
              <a:rPr lang="tr-TR" sz="3000" b="1" dirty="0">
                <a:latin typeface="Garamond" pitchFamily="18" charset="0"/>
              </a:rPr>
              <a:t>l. </a:t>
            </a:r>
            <a:r>
              <a:rPr lang="tr-TR" sz="3000" dirty="0">
                <a:latin typeface="Garamond" pitchFamily="18" charset="0"/>
              </a:rPr>
              <a:t>“</a:t>
            </a:r>
            <a:r>
              <a:rPr lang="tr-TR" sz="3000" i="1" dirty="0">
                <a:latin typeface="Garamond" pitchFamily="18" charset="0"/>
              </a:rPr>
              <a:t>Anlayayım diye inanıyorum</a:t>
            </a:r>
            <a:r>
              <a:rPr lang="tr-TR" sz="3000" dirty="0">
                <a:latin typeface="Garamond" pitchFamily="18" charset="0"/>
              </a:rPr>
              <a:t>” görüşü, skolastik felsefe yönteminin çıkış noktası ve ereğidir.</a:t>
            </a:r>
          </a:p>
          <a:p>
            <a:pPr marL="365125" indent="-365125">
              <a:spcBef>
                <a:spcPts val="600"/>
              </a:spcBef>
              <a:buClr>
                <a:srgbClr val="002060"/>
              </a:buClr>
              <a:buFont typeface="Wingdings" panose="05000000000000000000" pitchFamily="2" charset="2"/>
              <a:buChar char="Ø"/>
            </a:pPr>
            <a:r>
              <a:rPr lang="tr-TR" sz="3000" b="1" dirty="0">
                <a:latin typeface="Garamond" pitchFamily="18" charset="0"/>
              </a:rPr>
              <a:t>m. </a:t>
            </a:r>
            <a:r>
              <a:rPr lang="tr-TR" sz="3000" dirty="0">
                <a:latin typeface="Garamond" pitchFamily="18" charset="0"/>
              </a:rPr>
              <a:t>Skolastik, şüpheciliğe, bilginin her türlü </a:t>
            </a:r>
            <a:r>
              <a:rPr lang="tr-TR" sz="3000" dirty="0" err="1">
                <a:latin typeface="Garamond" pitchFamily="18" charset="0"/>
              </a:rPr>
              <a:t>subjektifleştirilmesine</a:t>
            </a:r>
            <a:r>
              <a:rPr lang="tr-TR" sz="3000" dirty="0">
                <a:latin typeface="Garamond" pitchFamily="18" charset="0"/>
              </a:rPr>
              <a:t> karşı çıkmıştır.</a:t>
            </a:r>
          </a:p>
        </p:txBody>
      </p:sp>
    </p:spTree>
    <p:extLst>
      <p:ext uri="{BB962C8B-B14F-4D97-AF65-F5344CB8AC3E}">
        <p14:creationId xmlns:p14="http://schemas.microsoft.com/office/powerpoint/2010/main" xmlns="" val="31463939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C00000"/>
          </a:solidFill>
        </p:spPr>
        <p:txBody>
          <a:bodyPr lIns="144000" tIns="180000" rIns="144000" bIns="72000">
            <a:noAutofit/>
          </a:bodyPr>
          <a:lstStyle/>
          <a:p>
            <a:pPr algn="ctr"/>
            <a:r>
              <a:rPr lang="tr-TR" sz="4000" b="1" dirty="0">
                <a:solidFill>
                  <a:schemeClr val="bg1"/>
                </a:solidFill>
                <a:latin typeface="Garamond" pitchFamily="18" charset="0"/>
              </a:rPr>
              <a:t>SKOLASTİK FELSEFENİN ÖZELLİKLERİ</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6" y="1403685"/>
            <a:ext cx="11197389" cy="5013158"/>
          </a:xfrm>
          <a:solidFill>
            <a:schemeClr val="bg1"/>
          </a:solidFill>
        </p:spPr>
        <p:txBody>
          <a:bodyPr lIns="144000" tIns="216000" rIns="144000" numCol="1">
            <a:normAutofit lnSpcReduction="10000"/>
          </a:bodyPr>
          <a:lstStyle/>
          <a:p>
            <a:pPr marL="365125" indent="-365125">
              <a:spcBef>
                <a:spcPts val="600"/>
              </a:spcBef>
              <a:buClr>
                <a:srgbClr val="002060"/>
              </a:buClr>
              <a:buFont typeface="Wingdings" panose="05000000000000000000" pitchFamily="2" charset="2"/>
              <a:buChar char="Ø"/>
            </a:pPr>
            <a:r>
              <a:rPr lang="tr-TR" sz="3000" b="1" dirty="0">
                <a:latin typeface="Garamond" pitchFamily="18" charset="0"/>
              </a:rPr>
              <a:t>n.</a:t>
            </a:r>
            <a:r>
              <a:rPr lang="tr-TR" sz="3000" dirty="0">
                <a:latin typeface="Garamond" pitchFamily="18" charset="0"/>
              </a:rPr>
              <a:t> Skolastiğin ahlakı emir ahlakıdır: “İyiyi yapmak Tanrı’ya itaat etmektir. </a:t>
            </a:r>
          </a:p>
          <a:p>
            <a:pPr marL="365125" indent="-365125">
              <a:spcBef>
                <a:spcPts val="600"/>
              </a:spcBef>
              <a:buClr>
                <a:srgbClr val="002060"/>
              </a:buClr>
              <a:buFont typeface="Wingdings" panose="05000000000000000000" pitchFamily="2" charset="2"/>
              <a:buChar char="Ø"/>
            </a:pPr>
            <a:r>
              <a:rPr lang="tr-TR" sz="3000" b="1" dirty="0">
                <a:latin typeface="Garamond" pitchFamily="18" charset="0"/>
              </a:rPr>
              <a:t>o.</a:t>
            </a:r>
            <a:r>
              <a:rPr lang="tr-TR" sz="3000" dirty="0">
                <a:latin typeface="Garamond" pitchFamily="18" charset="0"/>
              </a:rPr>
              <a:t> Ortaçağ resim sanatında insan, insandan başka bir şeydir: ya ölüdür ya da donuktur.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Sanatın ilgi alanı, dini konular ve azizlerin yaşam öyküleridir.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Resim yapmak, dini bir görev yapmaktan başka bir anlam taşımaz.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Resimde gerçek anlamda ne doğa ne de insan bulunur.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Rönesansta dini gerçekliği ifade eden görünümler canlanacak, doğa canlı bir şekilde ifade edilmeye başlanacak, zamanla da dinden bağımsızlaşacaktır.</a:t>
            </a:r>
          </a:p>
        </p:txBody>
      </p:sp>
    </p:spTree>
    <p:extLst>
      <p:ext uri="{BB962C8B-B14F-4D97-AF65-F5344CB8AC3E}">
        <p14:creationId xmlns:p14="http://schemas.microsoft.com/office/powerpoint/2010/main" xmlns="" val="200637054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C00000"/>
          </a:solidFill>
        </p:spPr>
        <p:txBody>
          <a:bodyPr lIns="144000" tIns="180000" rIns="144000" bIns="72000">
            <a:noAutofit/>
          </a:bodyPr>
          <a:lstStyle/>
          <a:p>
            <a:pPr algn="ctr"/>
            <a:r>
              <a:rPr lang="tr-TR" sz="4000" b="1" dirty="0">
                <a:solidFill>
                  <a:schemeClr val="bg1"/>
                </a:solidFill>
                <a:latin typeface="Garamond" pitchFamily="18" charset="0"/>
              </a:rPr>
              <a:t>SKOLASTİK FELSEFENİN ÖZELLİKLERİ</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6" y="1403685"/>
            <a:ext cx="11197389" cy="5013158"/>
          </a:xfrm>
          <a:solidFill>
            <a:schemeClr val="bg1"/>
          </a:solidFill>
        </p:spPr>
        <p:txBody>
          <a:bodyPr lIns="144000" tIns="216000" rIns="144000" numCol="1">
            <a:normAutofit lnSpcReduction="10000"/>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Yapılan tercümeler Skolastik filozoflara entelektüel bir malzeme sağlayarak teolojiden bağımsız felsefi sistemlerin bilgisini kazandırmakla beraber, felsefe ve teoloji arasındaki ilişkiyi yeniden değerlendirebilme imkânını yakalamışlardır.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Platon temelli Augustinus felsefesi Aristoteles’le, Hıristiyan felsefesi de İslam felsefesiyle hem bir destek hem de bir rakip kazanmıştır.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Yaşanan bu rekabet Skolastik felsefenin gelişmesine ciddi bir etki yapmıştır.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Patristik felsefeye Platonik bir bakış açısı egemen olmasına karşın Skolastik felsefeye Aristotelesçi bakış egemendir. </a:t>
            </a:r>
          </a:p>
        </p:txBody>
      </p:sp>
    </p:spTree>
    <p:extLst>
      <p:ext uri="{BB962C8B-B14F-4D97-AF65-F5344CB8AC3E}">
        <p14:creationId xmlns:p14="http://schemas.microsoft.com/office/powerpoint/2010/main" xmlns="" val="200343854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C00000"/>
          </a:solidFill>
        </p:spPr>
        <p:txBody>
          <a:bodyPr lIns="144000" tIns="180000" rIns="144000" bIns="72000">
            <a:noAutofit/>
          </a:bodyPr>
          <a:lstStyle/>
          <a:p>
            <a:pPr algn="ctr"/>
            <a:r>
              <a:rPr lang="tr-TR" sz="4000" b="1" dirty="0">
                <a:solidFill>
                  <a:schemeClr val="bg1"/>
                </a:solidFill>
                <a:latin typeface="Garamond" pitchFamily="18" charset="0"/>
              </a:rPr>
              <a:t>SKOLASTİK FELSEFENİN ÖZELLİKLERİ</a:t>
            </a:r>
          </a:p>
        </p:txBody>
      </p:sp>
      <p:graphicFrame>
        <p:nvGraphicFramePr>
          <p:cNvPr id="5" name="Diyagram 4">
            <a:extLst>
              <a:ext uri="{FF2B5EF4-FFF2-40B4-BE49-F238E27FC236}">
                <a16:creationId xmlns:a16="http://schemas.microsoft.com/office/drawing/2014/main" xmlns="" id="{18B20FFA-F55F-9C6D-0988-547B06F3B82A}"/>
              </a:ext>
            </a:extLst>
          </p:cNvPr>
          <p:cNvGraphicFramePr/>
          <p:nvPr>
            <p:extLst>
              <p:ext uri="{D42A27DB-BD31-4B8C-83A1-F6EECF244321}">
                <p14:modId xmlns:p14="http://schemas.microsoft.com/office/powerpoint/2010/main" xmlns="" val="2468281844"/>
              </p:ext>
            </p:extLst>
          </p:nvPr>
        </p:nvGraphicFramePr>
        <p:xfrm>
          <a:off x="497306" y="1403684"/>
          <a:ext cx="11197388" cy="48172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62317649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00B050"/>
          </a:solidFill>
        </p:spPr>
        <p:txBody>
          <a:bodyPr lIns="144000" tIns="180000" rIns="144000" bIns="72000">
            <a:noAutofit/>
          </a:bodyPr>
          <a:lstStyle/>
          <a:p>
            <a:pPr algn="ctr"/>
            <a:r>
              <a:rPr lang="tr-TR" sz="5000" b="1" dirty="0">
                <a:solidFill>
                  <a:schemeClr val="bg1"/>
                </a:solidFill>
                <a:latin typeface="Garamond" pitchFamily="18" charset="0"/>
              </a:rPr>
              <a:t>AQUİNALI THOMAS </a:t>
            </a:r>
            <a:r>
              <a:rPr lang="tr-TR" sz="5000" dirty="0">
                <a:solidFill>
                  <a:schemeClr val="bg1"/>
                </a:solidFill>
                <a:latin typeface="Garamond" pitchFamily="18" charset="0"/>
              </a:rPr>
              <a:t>(1225-1274) </a:t>
            </a:r>
            <a:endParaRPr lang="tr-TR" sz="5000" b="1" dirty="0">
              <a:solidFill>
                <a:schemeClr val="bg1"/>
              </a:solidFill>
              <a:latin typeface="Garamond" pitchFamily="18" charset="0"/>
            </a:endParaRP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6" y="1403685"/>
            <a:ext cx="11197389" cy="5013158"/>
          </a:xfrm>
          <a:solidFill>
            <a:schemeClr val="bg1"/>
          </a:solidFill>
        </p:spPr>
        <p:txBody>
          <a:bodyPr lIns="144000" tIns="216000" rIns="144000" numCol="1">
            <a:normAutofit/>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Yunan felsefesi için Platon ve Aristoteles ne ifade ediyorsa, Aquinalı Thomas da Ortaçağ felsefesi için onu ifade eder.</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Ona göre dini doğrular ile akıl iki ayrı bilgi kaynağı olup, farklı şeyler öğretirler. Bu bakımdan ‘inanma ve bilme’ alanları birbirlerini kısmen karşılarlar.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İnanç, aklın kavrama gücünü aşmaktadır.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a:t>
            </a:r>
            <a:r>
              <a:rPr lang="tr-TR" sz="3000" i="1" dirty="0">
                <a:latin typeface="Garamond" pitchFamily="18" charset="0"/>
              </a:rPr>
              <a:t>Anlamak için inanıyorum</a:t>
            </a:r>
            <a:r>
              <a:rPr lang="tr-TR" sz="3000" dirty="0">
                <a:latin typeface="Garamond" pitchFamily="18" charset="0"/>
              </a:rPr>
              <a:t>” sözü yerine “</a:t>
            </a:r>
            <a:r>
              <a:rPr lang="tr-TR" sz="3000" i="1" dirty="0">
                <a:latin typeface="Garamond" pitchFamily="18" charset="0"/>
              </a:rPr>
              <a:t>İnanmak için anlıyorum</a:t>
            </a:r>
            <a:r>
              <a:rPr lang="tr-TR" sz="3000" dirty="0">
                <a:latin typeface="Garamond" pitchFamily="18" charset="0"/>
              </a:rPr>
              <a:t>” sözüne geçilmiştir.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Tanrı’yı bilmek bilginin yükselebileceği en yüksek nokta ve son sınırdır.</a:t>
            </a:r>
          </a:p>
        </p:txBody>
      </p:sp>
    </p:spTree>
    <p:extLst>
      <p:ext uri="{BB962C8B-B14F-4D97-AF65-F5344CB8AC3E}">
        <p14:creationId xmlns:p14="http://schemas.microsoft.com/office/powerpoint/2010/main" xmlns="" val="44603749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00B050"/>
          </a:solidFill>
        </p:spPr>
        <p:txBody>
          <a:bodyPr lIns="144000" tIns="180000" rIns="144000" bIns="72000">
            <a:noAutofit/>
          </a:bodyPr>
          <a:lstStyle/>
          <a:p>
            <a:pPr algn="ctr"/>
            <a:r>
              <a:rPr lang="tr-TR" sz="5400" b="1" dirty="0">
                <a:solidFill>
                  <a:schemeClr val="bg1"/>
                </a:solidFill>
                <a:latin typeface="Garamond" pitchFamily="18" charset="0"/>
              </a:rPr>
              <a:t>AQUİNALI THOMAS (1225-1274) </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6" y="1403685"/>
            <a:ext cx="11197389" cy="5013158"/>
          </a:xfrm>
          <a:solidFill>
            <a:schemeClr val="bg1"/>
          </a:solidFill>
        </p:spPr>
        <p:txBody>
          <a:bodyPr lIns="144000" tIns="216000" rIns="144000" numCol="1">
            <a:normAutofit/>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Aquinalı Thomas, Kilisenin öğretisindeki kimi çelişik unsurları ortadan kaldırarak Hıristiyan inancını belli bir sisteme oturtmakla uğraşmıştır.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O, Hıristiyan görüşünü sistematize etme bağlamında giriştiği sentezde en büyük dayanağı Aristoteles ve felsefesinde buldu.</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Ona göre bilginin çıkış noktası deney olup, bilmek objenin özsel ve nedensel yapısını zihne yansıtmak demektir.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Objenin zihindeki bu izlenimi gerçeğe uyuyorsa bilgimiz de doğrudur.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Bu soyutlamanın bizi vardıracağı en yüksek kavram da ‘varlık’ olması bakımından ona göre temel bilim de ontolojidir. </a:t>
            </a:r>
          </a:p>
        </p:txBody>
      </p:sp>
    </p:spTree>
    <p:extLst>
      <p:ext uri="{BB962C8B-B14F-4D97-AF65-F5344CB8AC3E}">
        <p14:creationId xmlns:p14="http://schemas.microsoft.com/office/powerpoint/2010/main" xmlns="" val="5610023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00B050"/>
          </a:solidFill>
        </p:spPr>
        <p:txBody>
          <a:bodyPr lIns="144000" tIns="180000" rIns="144000" bIns="72000">
            <a:noAutofit/>
          </a:bodyPr>
          <a:lstStyle/>
          <a:p>
            <a:pPr algn="ctr"/>
            <a:r>
              <a:rPr lang="tr-TR" sz="5400" b="1" dirty="0">
                <a:solidFill>
                  <a:schemeClr val="bg1"/>
                </a:solidFill>
                <a:latin typeface="Garamond" pitchFamily="18" charset="0"/>
              </a:rPr>
              <a:t>AQUİNALI THOMAS (1225-1274) </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6" y="1403685"/>
            <a:ext cx="11197389" cy="5013158"/>
          </a:xfrm>
          <a:solidFill>
            <a:schemeClr val="bg1"/>
          </a:solidFill>
        </p:spPr>
        <p:txBody>
          <a:bodyPr lIns="144000" tIns="216000" rIns="144000" numCol="1">
            <a:normAutofit/>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Ontolojinin başında kendiliklerinden kesin olan ilkeler yer alır ki bunlar hem varlığın hem de aklın ilkeleridir.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Aquinalı Thomas’ın başarısının temelinde Antik Yunan felsefesi ile Hıristiyan görüşünü bağdaştırmanın bir formülünü bulmasıdır.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Oluşturduğu bu sentezin temel formülünü fizik, epistemoloji, etik vb. alanlardaki özgül problemlere uygulayarak her şeyi kuşatan tek bir bilim içerisinde birbirine bağladı. </a:t>
            </a:r>
          </a:p>
        </p:txBody>
      </p:sp>
    </p:spTree>
    <p:extLst>
      <p:ext uri="{BB962C8B-B14F-4D97-AF65-F5344CB8AC3E}">
        <p14:creationId xmlns:p14="http://schemas.microsoft.com/office/powerpoint/2010/main" xmlns="" val="420547618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7030A0"/>
          </a:solidFill>
        </p:spPr>
        <p:txBody>
          <a:bodyPr lIns="144000" tIns="180000" rIns="144000" bIns="72000">
            <a:noAutofit/>
          </a:bodyPr>
          <a:lstStyle/>
          <a:p>
            <a:pPr algn="ctr"/>
            <a:r>
              <a:rPr lang="tr-TR" b="1" dirty="0">
                <a:solidFill>
                  <a:schemeClr val="bg1"/>
                </a:solidFill>
                <a:latin typeface="Garamond" pitchFamily="18" charset="0"/>
              </a:rPr>
              <a:t>a. İnanç-Akıl İlişkisine Dair Görüşleri </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6" y="1403685"/>
            <a:ext cx="11197389" cy="5013158"/>
          </a:xfrm>
          <a:solidFill>
            <a:schemeClr val="bg1"/>
          </a:solidFill>
        </p:spPr>
        <p:txBody>
          <a:bodyPr lIns="144000" tIns="216000" rIns="144000" numCol="1">
            <a:normAutofit fontScale="92500" lnSpcReduction="10000"/>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Felsefenin dini hakikatlerle asla ilgilenmemesi gerektiğini savunan anti </a:t>
            </a:r>
            <a:r>
              <a:rPr lang="tr-TR" sz="3000" dirty="0" err="1">
                <a:latin typeface="Garamond" pitchFamily="18" charset="0"/>
              </a:rPr>
              <a:t>entelektüalist</a:t>
            </a:r>
            <a:r>
              <a:rPr lang="tr-TR" sz="3000" dirty="0">
                <a:latin typeface="Garamond" pitchFamily="18" charset="0"/>
              </a:rPr>
              <a:t> din adamlarının etkin olduğu bir dönemde yaşayan Aquinalı Thomas, bir Hıristiyan filozofun felsefenin alanını tanımlaması ve rasyonel araştırma yöntemlerinin kullanımını haklı kılması gerekliliğine vurgu yapar.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Ona göre, her ne kadar dini hakikatlerin birçoğu ancak iman etmekle kabul edilse de akıl yoluyla kanıtlanabilecek yönleri de vardır.</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Aquinalı Thomas iman karşısında aklı, teoloji karşısında da felsefeyi ön plana çıkartmak yerine vahyi temel alır.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Ona göre vahiy, Hıristiyan felsefesinin teoremlerinin kendilerinden çıkarsandığı ilk ilkeleri sağlamanın dışında, felsefenin doğrultusunu belirleyip, onun gelişme imkânını da sunar.</a:t>
            </a:r>
          </a:p>
        </p:txBody>
      </p:sp>
    </p:spTree>
    <p:extLst>
      <p:ext uri="{BB962C8B-B14F-4D97-AF65-F5344CB8AC3E}">
        <p14:creationId xmlns:p14="http://schemas.microsoft.com/office/powerpoint/2010/main" xmlns="" val="858349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7030A0"/>
          </a:solidFill>
        </p:spPr>
        <p:txBody>
          <a:bodyPr lIns="144000" tIns="180000" rIns="144000" bIns="72000">
            <a:noAutofit/>
          </a:bodyPr>
          <a:lstStyle/>
          <a:p>
            <a:pPr algn="ctr"/>
            <a:r>
              <a:rPr lang="tr-TR" b="1" dirty="0">
                <a:solidFill>
                  <a:schemeClr val="bg1"/>
                </a:solidFill>
                <a:latin typeface="Garamond" pitchFamily="18" charset="0"/>
              </a:rPr>
              <a:t>a. İnanç-Akıl İlişkisine Dair Görüşleri </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6" y="1403685"/>
            <a:ext cx="11197389" cy="5013158"/>
          </a:xfrm>
          <a:solidFill>
            <a:schemeClr val="bg1"/>
          </a:solidFill>
        </p:spPr>
        <p:txBody>
          <a:bodyPr lIns="144000" tIns="216000" rIns="144000" numCol="1">
            <a:normAutofit/>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Teolojiyle felsefe arasında ayırım yapan Aquinalı Thomas, felsefe akılla kanıtlanabilenlerin, teoloji ise imana veya otoriteye dayalı hakikatlerin alanına karşılık geldiğini vurgular.</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 İlk ilkelerden yardım görmeyen ve apaçık doğrular diye akılla kabul edilen yer felsefenin alanını, ilk ilkelerin vahye dayandığı alan teolojiyi meydana getirir.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Ona göre, imanın akıl alanında, aklın da iman alanında yapabileceği bir şey olmadığından bu ikisinin birbirinden ayrı tutulması gerekir.</a:t>
            </a:r>
          </a:p>
        </p:txBody>
      </p:sp>
    </p:spTree>
    <p:extLst>
      <p:ext uri="{BB962C8B-B14F-4D97-AF65-F5344CB8AC3E}">
        <p14:creationId xmlns:p14="http://schemas.microsoft.com/office/powerpoint/2010/main" xmlns="" val="197266885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7030A0"/>
          </a:solidFill>
        </p:spPr>
        <p:txBody>
          <a:bodyPr lIns="144000" tIns="180000" rIns="144000" bIns="72000">
            <a:noAutofit/>
          </a:bodyPr>
          <a:lstStyle/>
          <a:p>
            <a:pPr algn="ctr"/>
            <a:r>
              <a:rPr lang="tr-TR" b="1" dirty="0">
                <a:solidFill>
                  <a:schemeClr val="bg1"/>
                </a:solidFill>
                <a:latin typeface="Garamond" pitchFamily="18" charset="0"/>
              </a:rPr>
              <a:t>a. İnanç-Akıl İlişkisine Dair Görüşleri </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6" y="1403685"/>
            <a:ext cx="11197389" cy="5013158"/>
          </a:xfrm>
          <a:solidFill>
            <a:schemeClr val="bg1"/>
          </a:solidFill>
        </p:spPr>
        <p:txBody>
          <a:bodyPr lIns="144000" tIns="216000" rIns="144000" numCol="1">
            <a:normAutofit/>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Aquinalı Thomas, teolojinin doğal bir boyutu olduğu gibi, akla dayalı bir ilahiyatın da bulunduğunu ileri sürer.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O, teolojinin bu doğal boyutu salt kanıtlamalardan meydana gelmesine bağlı olarak felsefeyle teolojiyi birleştirir.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Ona göre, Hıristiyan din adamı ya da filozofu, kendini ilahi hakikate vakfederken, maddi dünyadan uzak durmaya çalışmıştır. Oysa maddi dünyadan uzaklaşmak, gerçekte Tanrıdan kopmak anlamına gelir.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Oysa Tanrının inayeti doğayı bozmak veya tahrip etmek yerine, onu geliştirir, mümkün olduğu ölçüde yetkinleştirir.</a:t>
            </a:r>
          </a:p>
        </p:txBody>
      </p:sp>
    </p:spTree>
    <p:extLst>
      <p:ext uri="{BB962C8B-B14F-4D97-AF65-F5344CB8AC3E}">
        <p14:creationId xmlns:p14="http://schemas.microsoft.com/office/powerpoint/2010/main" xmlns="" val="329136779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7030A0"/>
          </a:solidFill>
        </p:spPr>
        <p:txBody>
          <a:bodyPr lIns="144000" tIns="180000" rIns="144000" bIns="72000">
            <a:noAutofit/>
          </a:bodyPr>
          <a:lstStyle/>
          <a:p>
            <a:pPr algn="ctr"/>
            <a:r>
              <a:rPr lang="tr-TR" b="1" dirty="0">
                <a:solidFill>
                  <a:schemeClr val="bg1"/>
                </a:solidFill>
                <a:latin typeface="Garamond" pitchFamily="18" charset="0"/>
              </a:rPr>
              <a:t>a. İnanç-Akıl İlişkisine Dair Görüşleri </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6" y="1403685"/>
            <a:ext cx="11197389" cy="5013158"/>
          </a:xfrm>
          <a:solidFill>
            <a:schemeClr val="bg1"/>
          </a:solidFill>
        </p:spPr>
        <p:txBody>
          <a:bodyPr lIns="144000" tIns="216000" rIns="144000" numCol="1">
            <a:normAutofit/>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Ona göre Teolojiyle felsefenin, vahiyle aklın çatışması bir yana, vahiy aklı desteklediği gibi, akıl da vahyi anlamlandırır.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Doğal akıl tarafından bilinen hakikatlerle vahye dayalı hakikatler tek bir bilimin, ilahiyat biliminin temel unsurları haline gelirler.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Tanrı, duyularla görünemediğinden teolojik bir perspektifle ona sadece iman edilir; oysa eserinden hareketle, O’nun dolaylı bilgisine erişmek mümkündür. </a:t>
            </a:r>
          </a:p>
        </p:txBody>
      </p:sp>
    </p:spTree>
    <p:extLst>
      <p:ext uri="{BB962C8B-B14F-4D97-AF65-F5344CB8AC3E}">
        <p14:creationId xmlns:p14="http://schemas.microsoft.com/office/powerpoint/2010/main" xmlns="" val="329892878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chemeClr val="accent5">
              <a:lumMod val="50000"/>
            </a:schemeClr>
          </a:solidFill>
        </p:spPr>
        <p:txBody>
          <a:bodyPr lIns="144000" tIns="180000" rIns="144000" bIns="72000">
            <a:noAutofit/>
          </a:bodyPr>
          <a:lstStyle/>
          <a:p>
            <a:pPr algn="ctr"/>
            <a:r>
              <a:rPr lang="tr-TR" sz="5400" b="1" dirty="0">
                <a:solidFill>
                  <a:schemeClr val="bg1"/>
                </a:solidFill>
                <a:latin typeface="Garamond" pitchFamily="18" charset="0"/>
              </a:rPr>
              <a:t>METAFİZİK</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6" y="1403685"/>
            <a:ext cx="11197389" cy="5013158"/>
          </a:xfrm>
          <a:solidFill>
            <a:schemeClr val="bg1"/>
          </a:solidFill>
        </p:spPr>
        <p:txBody>
          <a:bodyPr lIns="144000" tIns="216000" rIns="144000" numCol="1">
            <a:normAutofit fontScale="92500" lnSpcReduction="10000"/>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Ortaçağ felsefesine hâkim olan ilahi âlem ve gerçeklikten yoksun maddi dünya gibi Platoncu iki dünyalı evren tasarımına karşı, Aquinalı Thomas Aristotelesçi evren görüşünü temele alarak öz ve varoluş, kuvve ve fiil, madde ve form aracılığıyla tanımlanabilen evren görüşünü esas alır.</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Varlık alanı, formun </a:t>
            </a:r>
            <a:r>
              <a:rPr lang="tr-TR" sz="3000" dirty="0" err="1">
                <a:latin typeface="Garamond" pitchFamily="18" charset="0"/>
              </a:rPr>
              <a:t>edimselleşmesine</a:t>
            </a:r>
            <a:r>
              <a:rPr lang="tr-TR" sz="3000" dirty="0">
                <a:latin typeface="Garamond" pitchFamily="18" charset="0"/>
              </a:rPr>
              <a:t> bağlı bir derecelenmeye tabi olan tek bir varlık türünden meydana gelir.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Bu derecelenmenin halkaları arasında boşluk bulunmaksızın büyük bir varlık zinciri meydana gelmiştir.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Yaratıcı ve yaratıklar sürekli bir tözler hiyerarşisi içinde, tek bir evren meydana getirirler. Aristoteles’in varlık hiyerarşisinin yerini alan bu düzenin en tepesinde Tanrı bulunur</a:t>
            </a:r>
          </a:p>
        </p:txBody>
      </p:sp>
    </p:spTree>
    <p:extLst>
      <p:ext uri="{BB962C8B-B14F-4D97-AF65-F5344CB8AC3E}">
        <p14:creationId xmlns:p14="http://schemas.microsoft.com/office/powerpoint/2010/main" xmlns="" val="198191510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chemeClr val="tx1">
              <a:lumMod val="95000"/>
              <a:lumOff val="5000"/>
            </a:schemeClr>
          </a:solidFill>
        </p:spPr>
        <p:txBody>
          <a:bodyPr lIns="144000" tIns="180000" rIns="144000" bIns="72000">
            <a:noAutofit/>
          </a:bodyPr>
          <a:lstStyle/>
          <a:p>
            <a:pPr algn="ctr"/>
            <a:r>
              <a:rPr lang="tr-TR" b="1" dirty="0">
                <a:solidFill>
                  <a:schemeClr val="bg1"/>
                </a:solidFill>
                <a:latin typeface="Garamond" pitchFamily="18" charset="0"/>
              </a:rPr>
              <a:t>Tanrının Varoluşuyla ilgili Argümanlar</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6" y="1403685"/>
            <a:ext cx="11197389" cy="5013158"/>
          </a:xfrm>
          <a:solidFill>
            <a:schemeClr val="bg1"/>
          </a:solidFill>
        </p:spPr>
        <p:txBody>
          <a:bodyPr lIns="144000" tIns="216000" rIns="144000" numCol="1">
            <a:normAutofit lnSpcReduction="10000"/>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İmanın en temel ilkesi ve varlık hiyerarşisinin tepe noktasında yer alan  Tanrı’nın varoluşu akıl yoluyla da kanıtlanabilir.</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Ona göre Tanrının varoluşunu kanıtlamanın iki biçimi vardır. </a:t>
            </a:r>
          </a:p>
          <a:p>
            <a:pPr marL="898525" indent="-277813">
              <a:spcBef>
                <a:spcPts val="600"/>
              </a:spcBef>
              <a:buClr>
                <a:srgbClr val="002060"/>
              </a:buClr>
              <a:buAutoNum type="arabicPeriod"/>
            </a:pPr>
            <a:r>
              <a:rPr lang="tr-TR" sz="3000" dirty="0">
                <a:latin typeface="Garamond" pitchFamily="18" charset="0"/>
              </a:rPr>
              <a:t>Nedenden sonuçlara yani a </a:t>
            </a:r>
            <a:r>
              <a:rPr lang="tr-TR" sz="3000" dirty="0" err="1">
                <a:latin typeface="Garamond" pitchFamily="18" charset="0"/>
              </a:rPr>
              <a:t>priori</a:t>
            </a:r>
            <a:r>
              <a:rPr lang="tr-TR" sz="3000" dirty="0">
                <a:latin typeface="Garamond" pitchFamily="18" charset="0"/>
              </a:rPr>
              <a:t> veya bütünüyle rasyonel, </a:t>
            </a:r>
          </a:p>
          <a:p>
            <a:pPr marL="898525" indent="-277813">
              <a:spcBef>
                <a:spcPts val="600"/>
              </a:spcBef>
              <a:buClr>
                <a:srgbClr val="002060"/>
              </a:buClr>
              <a:buAutoNum type="arabicPeriod"/>
            </a:pPr>
            <a:r>
              <a:rPr lang="tr-TR" sz="3000" dirty="0">
                <a:latin typeface="Garamond" pitchFamily="18" charset="0"/>
              </a:rPr>
              <a:t>Sonuçlardan nedene giden, yani a </a:t>
            </a:r>
            <a:r>
              <a:rPr lang="tr-TR" sz="3000" dirty="0" err="1">
                <a:latin typeface="Garamond" pitchFamily="18" charset="0"/>
              </a:rPr>
              <a:t>posteriori</a:t>
            </a:r>
            <a:r>
              <a:rPr lang="tr-TR" sz="3000" dirty="0">
                <a:latin typeface="Garamond" pitchFamily="18" charset="0"/>
              </a:rPr>
              <a:t> veya ampiriktir. </a:t>
            </a:r>
          </a:p>
          <a:p>
            <a:pPr marL="358775" indent="-358775">
              <a:spcBef>
                <a:spcPts val="600"/>
              </a:spcBef>
              <a:buClr>
                <a:srgbClr val="002060"/>
              </a:buClr>
              <a:buFont typeface="Wingdings" panose="05000000000000000000" pitchFamily="2" charset="2"/>
              <a:buChar char="Ø"/>
            </a:pPr>
            <a:r>
              <a:rPr lang="tr-TR" sz="3000" dirty="0">
                <a:latin typeface="Garamond" pitchFamily="18" charset="0"/>
              </a:rPr>
              <a:t>Tanrının varoluşu nedenden sonuca giderek kanıtlamak mümkün olmadığından, sonuçtan nedene gidilmesi gerekmektedir.</a:t>
            </a:r>
          </a:p>
          <a:p>
            <a:pPr marL="358775" indent="-358775">
              <a:spcBef>
                <a:spcPts val="600"/>
              </a:spcBef>
              <a:buClr>
                <a:srgbClr val="002060"/>
              </a:buClr>
              <a:buFont typeface="Wingdings" panose="05000000000000000000" pitchFamily="2" charset="2"/>
              <a:buChar char="Ø"/>
            </a:pPr>
            <a:r>
              <a:rPr lang="tr-TR" sz="3000" dirty="0">
                <a:latin typeface="Garamond" pitchFamily="18" charset="0"/>
              </a:rPr>
              <a:t>Thomas, Tanrının varoluşunu kanıtlayabilmek için elimizde duyusal dünyaya ait Tanrı delillerinin başlangıç noktasını oluşturacak bazı temel veriler olmalıdır. </a:t>
            </a:r>
          </a:p>
        </p:txBody>
      </p:sp>
    </p:spTree>
    <p:extLst>
      <p:ext uri="{BB962C8B-B14F-4D97-AF65-F5344CB8AC3E}">
        <p14:creationId xmlns:p14="http://schemas.microsoft.com/office/powerpoint/2010/main" xmlns="" val="259862077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chemeClr val="tx1">
              <a:lumMod val="95000"/>
              <a:lumOff val="5000"/>
            </a:schemeClr>
          </a:solidFill>
        </p:spPr>
        <p:txBody>
          <a:bodyPr lIns="144000" tIns="180000" rIns="144000" bIns="72000">
            <a:noAutofit/>
          </a:bodyPr>
          <a:lstStyle/>
          <a:p>
            <a:pPr algn="ctr"/>
            <a:r>
              <a:rPr lang="tr-TR" b="1" dirty="0">
                <a:solidFill>
                  <a:schemeClr val="bg1"/>
                </a:solidFill>
                <a:latin typeface="Garamond" pitchFamily="18" charset="0"/>
              </a:rPr>
              <a:t>Tanrının Varoluşuyla ilgili Argümanlar</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6" y="1403685"/>
            <a:ext cx="11197389" cy="5013158"/>
          </a:xfrm>
          <a:solidFill>
            <a:schemeClr val="bg1"/>
          </a:solidFill>
        </p:spPr>
        <p:txBody>
          <a:bodyPr lIns="144000" tIns="216000" rIns="144000" numCol="1">
            <a:normAutofit lnSpcReduction="10000"/>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O, dünyadaki hareket, nedensellik, düzen vb. olguların, Tanrının eylemi olduğu hipotezine başvurmakla açıklanabilir.</a:t>
            </a:r>
          </a:p>
          <a:p>
            <a:pPr marL="365125" indent="-365125">
              <a:spcBef>
                <a:spcPts val="600"/>
              </a:spcBef>
              <a:buClr>
                <a:srgbClr val="002060"/>
              </a:buClr>
              <a:buFont typeface="Wingdings" panose="05000000000000000000" pitchFamily="2" charset="2"/>
              <a:buChar char="Ø"/>
            </a:pPr>
            <a:r>
              <a:rPr lang="tr-TR" sz="3000" b="1" i="1" dirty="0">
                <a:latin typeface="Garamond" pitchFamily="18" charset="0"/>
              </a:rPr>
              <a:t>Birincisi</a:t>
            </a:r>
            <a:r>
              <a:rPr lang="tr-TR" sz="3000" dirty="0">
                <a:latin typeface="Garamond" pitchFamily="18" charset="0"/>
              </a:rPr>
              <a:t>: Kozmolojiye dayalı bir argüman olup, bazı şeylerin hareket halinde olduğu tam bir kesinlikle bilinmektedir.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Bir şeyin potansiyel güçleri başka bir şey tarafından aktüel hale getirildiğinde hareket edebildiğinden, bir şey aynı anda ve aynı bakımdan hem kuvve hem fiil halinde bulunamayacağından hiçbir şey kendi kendisini hareket ettiremez.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Bu yüzden, bu gözlemlenebilir hareket, kendisi hareket etmeyen bir ilk hareket ettiricinin, yani Tanrının varoluşuyla açıklanabilir. </a:t>
            </a:r>
          </a:p>
        </p:txBody>
      </p:sp>
    </p:spTree>
    <p:extLst>
      <p:ext uri="{BB962C8B-B14F-4D97-AF65-F5344CB8AC3E}">
        <p14:creationId xmlns:p14="http://schemas.microsoft.com/office/powerpoint/2010/main" xmlns="" val="37750234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chemeClr val="tx1">
              <a:lumMod val="95000"/>
              <a:lumOff val="5000"/>
            </a:schemeClr>
          </a:solidFill>
        </p:spPr>
        <p:txBody>
          <a:bodyPr lIns="144000" tIns="180000" rIns="144000" bIns="72000">
            <a:noAutofit/>
          </a:bodyPr>
          <a:lstStyle/>
          <a:p>
            <a:pPr algn="ctr"/>
            <a:r>
              <a:rPr lang="tr-TR" b="1" dirty="0">
                <a:solidFill>
                  <a:schemeClr val="bg1"/>
                </a:solidFill>
                <a:latin typeface="Garamond" pitchFamily="18" charset="0"/>
              </a:rPr>
              <a:t>Tanrının Varoluşuyla ilgili Argümanlar</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6" y="1403685"/>
            <a:ext cx="11197389" cy="5013158"/>
          </a:xfrm>
          <a:solidFill>
            <a:schemeClr val="bg1"/>
          </a:solidFill>
        </p:spPr>
        <p:txBody>
          <a:bodyPr lIns="144000" tIns="216000" rIns="144000" numCol="1">
            <a:normAutofit/>
          </a:bodyPr>
          <a:lstStyle/>
          <a:p>
            <a:pPr marL="365125" indent="-365125">
              <a:spcBef>
                <a:spcPts val="600"/>
              </a:spcBef>
              <a:buClr>
                <a:srgbClr val="002060"/>
              </a:buClr>
              <a:buFont typeface="Wingdings" panose="05000000000000000000" pitchFamily="2" charset="2"/>
              <a:buChar char="Ø"/>
            </a:pPr>
            <a:r>
              <a:rPr lang="tr-TR" sz="3000" b="1" i="1" dirty="0">
                <a:latin typeface="Garamond" pitchFamily="18" charset="0"/>
              </a:rPr>
              <a:t>İkincisi</a:t>
            </a:r>
            <a:r>
              <a:rPr lang="tr-TR" sz="3000" dirty="0">
                <a:latin typeface="Garamond" pitchFamily="18" charset="0"/>
              </a:rPr>
              <a:t>: Kozmolojik bir delil olup, hiçbir eylem ya da sonuç kendisinin nedeni olamayacağından, şeylerin fail nedeninin olması ve failin de sonucundan önce gelmesi gerekmektedir.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Ona göre, fail nedenler zincirinde bir ilk neden olmalıdır.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Buna bağlı olarak, doğanın bugünkü hali ve sonuçlar dizisi, bir ilk neden olarak Tanrının varlığını kanıtlar. </a:t>
            </a:r>
          </a:p>
        </p:txBody>
      </p:sp>
    </p:spTree>
    <p:extLst>
      <p:ext uri="{BB962C8B-B14F-4D97-AF65-F5344CB8AC3E}">
        <p14:creationId xmlns:p14="http://schemas.microsoft.com/office/powerpoint/2010/main" xmlns="" val="283430865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chemeClr val="tx1">
              <a:lumMod val="95000"/>
              <a:lumOff val="5000"/>
            </a:schemeClr>
          </a:solidFill>
        </p:spPr>
        <p:txBody>
          <a:bodyPr lIns="144000" tIns="180000" rIns="144000" bIns="72000">
            <a:noAutofit/>
          </a:bodyPr>
          <a:lstStyle/>
          <a:p>
            <a:pPr algn="ctr"/>
            <a:r>
              <a:rPr lang="tr-TR" b="1" dirty="0">
                <a:solidFill>
                  <a:schemeClr val="bg1"/>
                </a:solidFill>
                <a:latin typeface="Garamond" pitchFamily="18" charset="0"/>
              </a:rPr>
              <a:t>Tanrının Varoluşuyla ilgili Argümanlar</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6" y="1403685"/>
            <a:ext cx="11197389" cy="5013158"/>
          </a:xfrm>
          <a:solidFill>
            <a:schemeClr val="bg1"/>
          </a:solidFill>
        </p:spPr>
        <p:txBody>
          <a:bodyPr lIns="144000" tIns="216000" rIns="144000" numCol="1">
            <a:normAutofit fontScale="92500" lnSpcReduction="10000"/>
          </a:bodyPr>
          <a:lstStyle/>
          <a:p>
            <a:pPr marL="365125" indent="-365125">
              <a:spcBef>
                <a:spcPts val="600"/>
              </a:spcBef>
              <a:buClr>
                <a:srgbClr val="002060"/>
              </a:buClr>
              <a:buFont typeface="Wingdings" panose="05000000000000000000" pitchFamily="2" charset="2"/>
              <a:buChar char="Ø"/>
            </a:pPr>
            <a:r>
              <a:rPr lang="tr-TR" sz="3000" b="1" i="1" dirty="0">
                <a:latin typeface="Garamond" pitchFamily="18" charset="0"/>
              </a:rPr>
              <a:t>Üçüncüsü</a:t>
            </a:r>
            <a:r>
              <a:rPr lang="tr-TR" sz="3000" dirty="0">
                <a:latin typeface="Garamond" pitchFamily="18" charset="0"/>
              </a:rPr>
              <a:t>, Aquinalı Thomas’ın İslam felsefesinden ilham alarak oluşturduğu “imkân delil” diye bilinir.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O, bu delil bağlamında doğada </a:t>
            </a:r>
            <a:r>
              <a:rPr lang="tr-TR" sz="3000" dirty="0" err="1">
                <a:latin typeface="Garamond" pitchFamily="18" charset="0"/>
              </a:rPr>
              <a:t>varolanların</a:t>
            </a:r>
            <a:r>
              <a:rPr lang="tr-TR" sz="3000" dirty="0">
                <a:latin typeface="Garamond" pitchFamily="18" charset="0"/>
              </a:rPr>
              <a:t> var olmaları kadar, var olmamalarının da mümkün olduğunu dile getirir.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Doğal varlıklar her zaman var olmadıkları gibi, var olduktan bir süre sonra da yok olup giderler.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Ona göre, ağaç için var olmama iki anlamda olur: birincisi, varlığa hiç gelmeme, ikincisi ise var olduktan sonra belli bir süre sonra yok olup gitmesidir.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Mümkün varlıkların dışında, bir de Zorunlu Varlık vardır ki O’nun var olmaması mümkün olmadığı gibi, yok olması da mümkün değildir. </a:t>
            </a:r>
          </a:p>
        </p:txBody>
      </p:sp>
    </p:spTree>
    <p:extLst>
      <p:ext uri="{BB962C8B-B14F-4D97-AF65-F5344CB8AC3E}">
        <p14:creationId xmlns:p14="http://schemas.microsoft.com/office/powerpoint/2010/main" xmlns="" val="329272814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chemeClr val="tx1">
              <a:lumMod val="95000"/>
              <a:lumOff val="5000"/>
            </a:schemeClr>
          </a:solidFill>
        </p:spPr>
        <p:txBody>
          <a:bodyPr lIns="144000" tIns="180000" rIns="144000" bIns="72000">
            <a:noAutofit/>
          </a:bodyPr>
          <a:lstStyle/>
          <a:p>
            <a:pPr algn="ctr"/>
            <a:r>
              <a:rPr lang="tr-TR" b="1" dirty="0">
                <a:solidFill>
                  <a:schemeClr val="bg1"/>
                </a:solidFill>
                <a:latin typeface="Garamond" pitchFamily="18" charset="0"/>
              </a:rPr>
              <a:t>Tanrının Varoluşuyla ilgili Argümanlar</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6" y="1403685"/>
            <a:ext cx="11197389" cy="5013158"/>
          </a:xfrm>
          <a:solidFill>
            <a:schemeClr val="bg1"/>
          </a:solidFill>
        </p:spPr>
        <p:txBody>
          <a:bodyPr lIns="144000" tIns="216000" rIns="144000" numCol="1">
            <a:normAutofit/>
          </a:bodyPr>
          <a:lstStyle/>
          <a:p>
            <a:pPr marL="365125" indent="-365125">
              <a:spcBef>
                <a:spcPts val="600"/>
              </a:spcBef>
              <a:buClr>
                <a:srgbClr val="002060"/>
              </a:buClr>
              <a:buFont typeface="Wingdings" panose="05000000000000000000" pitchFamily="2" charset="2"/>
              <a:buChar char="Ø"/>
            </a:pPr>
            <a:r>
              <a:rPr lang="tr-TR" sz="3000" b="1" i="1" dirty="0">
                <a:latin typeface="Garamond" pitchFamily="18" charset="0"/>
              </a:rPr>
              <a:t>Dördüncüsü</a:t>
            </a:r>
            <a:r>
              <a:rPr lang="tr-TR" sz="3000" dirty="0">
                <a:latin typeface="Garamond" pitchFamily="18" charset="0"/>
              </a:rPr>
              <a:t>, varlıklar arasında var olan derecelenmeye dayalı bu delile göre, bazı şeyler diğerlerinden daha iyi, güzel, doğru, saygındır.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Bu derecelendirme mutlak bir kıstasla yapılabilir.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Daha iyi ve daha kötünün bilinmesi ancak en iyinin bilinmesiyle mümkün olur.</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En iyi başka şeylerin iyiliğinin temelini meydana getirdiğinden iyi olan her şey en iyinin sonucudur.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Şeylerin varoluşlarının, iyiliklerinin ve diğer yetkinliklerinin nedeni olan bir en iyi olarak Tanrı vardır. </a:t>
            </a:r>
          </a:p>
        </p:txBody>
      </p:sp>
    </p:spTree>
    <p:extLst>
      <p:ext uri="{BB962C8B-B14F-4D97-AF65-F5344CB8AC3E}">
        <p14:creationId xmlns:p14="http://schemas.microsoft.com/office/powerpoint/2010/main" xmlns="" val="184120206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chemeClr val="tx1">
              <a:lumMod val="95000"/>
              <a:lumOff val="5000"/>
            </a:schemeClr>
          </a:solidFill>
        </p:spPr>
        <p:txBody>
          <a:bodyPr lIns="144000" tIns="180000" rIns="144000" bIns="72000">
            <a:noAutofit/>
          </a:bodyPr>
          <a:lstStyle/>
          <a:p>
            <a:pPr algn="ctr"/>
            <a:r>
              <a:rPr lang="tr-TR" b="1" dirty="0">
                <a:solidFill>
                  <a:schemeClr val="bg1"/>
                </a:solidFill>
                <a:latin typeface="Garamond" pitchFamily="18" charset="0"/>
              </a:rPr>
              <a:t>Tanrının Varoluşuyla ilgili Argümanlar</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6" y="1403685"/>
            <a:ext cx="11197389" cy="5013158"/>
          </a:xfrm>
          <a:solidFill>
            <a:schemeClr val="bg1"/>
          </a:solidFill>
        </p:spPr>
        <p:txBody>
          <a:bodyPr lIns="144000" tIns="216000" rIns="144000" numCol="1">
            <a:normAutofit/>
          </a:bodyPr>
          <a:lstStyle/>
          <a:p>
            <a:pPr marL="365125" indent="-365125">
              <a:spcBef>
                <a:spcPts val="600"/>
              </a:spcBef>
              <a:buClr>
                <a:srgbClr val="002060"/>
              </a:buClr>
              <a:buFont typeface="Wingdings" panose="05000000000000000000" pitchFamily="2" charset="2"/>
              <a:buChar char="Ø"/>
            </a:pPr>
            <a:r>
              <a:rPr lang="tr-TR" sz="3000" b="1" i="1" dirty="0">
                <a:latin typeface="Garamond" pitchFamily="18" charset="0"/>
              </a:rPr>
              <a:t>Beşincisi</a:t>
            </a:r>
            <a:r>
              <a:rPr lang="tr-TR" sz="3000" dirty="0">
                <a:latin typeface="Garamond" pitchFamily="18" charset="0"/>
              </a:rPr>
              <a:t>, teleolojik delilin özel bir versiyonu olarak “düzen ve amaç kanıtı” ampirik bir argümandan meydana gelmektedir.</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Bu argüman, dünyadaki her şey belli bir amaca ulaşmak üzere eylemde bulunduğu gözlemine dayanır.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Bu varlıklar amaçlarına, belli bir plan çerçevesinde hareket ettikleri gibi, eylemlerini de evrendeki genel düzene katkı yapacak şekilde gerçekleştirmektedirler.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Evrendeki bu düzen de bilgisi mutlak olan Tanrının eseridir. </a:t>
            </a:r>
          </a:p>
        </p:txBody>
      </p:sp>
    </p:spTree>
    <p:extLst>
      <p:ext uri="{BB962C8B-B14F-4D97-AF65-F5344CB8AC3E}">
        <p14:creationId xmlns:p14="http://schemas.microsoft.com/office/powerpoint/2010/main" xmlns="" val="219412178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chemeClr val="tx1">
              <a:lumMod val="95000"/>
              <a:lumOff val="5000"/>
            </a:schemeClr>
          </a:solidFill>
        </p:spPr>
        <p:txBody>
          <a:bodyPr lIns="144000" tIns="180000" rIns="144000" bIns="72000">
            <a:noAutofit/>
          </a:bodyPr>
          <a:lstStyle/>
          <a:p>
            <a:pPr algn="ctr"/>
            <a:r>
              <a:rPr lang="tr-TR" b="1" dirty="0">
                <a:solidFill>
                  <a:schemeClr val="bg1"/>
                </a:solidFill>
                <a:latin typeface="Garamond" pitchFamily="18" charset="0"/>
              </a:rPr>
              <a:t>Tanrının Varoluşuyla ilgili Argümanlar</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6" y="1403685"/>
            <a:ext cx="11197389" cy="5013158"/>
          </a:xfrm>
          <a:solidFill>
            <a:schemeClr val="bg1"/>
          </a:solidFill>
        </p:spPr>
        <p:txBody>
          <a:bodyPr lIns="144000" tIns="216000" rIns="144000" numCol="1">
            <a:normAutofit/>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Aşkın bir gerçeklik olarak Tanrının, maddi dünyadaki varlıklar için kullanılan terimlerle tanımlanamayacağı, Tanrının kendisinin de ne olduğu bilinemeyeceğini belirtmektedir.</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Yaratıkların iyilik, güzellik, varlık benzeri nitelikleri, Tanrı için asla kullanılamaz.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Bu sıfatlar Tanrıda gerçekten de vardır ama onlar Tanrıda insan zihni tarafından kavranamaz ve ifade edilemez bir tarzda bulunurlar.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Onları ancak analojik olarak kullanabiliriz. </a:t>
            </a:r>
          </a:p>
        </p:txBody>
      </p:sp>
    </p:spTree>
    <p:extLst>
      <p:ext uri="{BB962C8B-B14F-4D97-AF65-F5344CB8AC3E}">
        <p14:creationId xmlns:p14="http://schemas.microsoft.com/office/powerpoint/2010/main" xmlns="" val="397896457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chemeClr val="tx1">
              <a:lumMod val="95000"/>
              <a:lumOff val="5000"/>
            </a:schemeClr>
          </a:solidFill>
        </p:spPr>
        <p:txBody>
          <a:bodyPr lIns="144000" tIns="180000" rIns="144000" bIns="72000">
            <a:noAutofit/>
          </a:bodyPr>
          <a:lstStyle/>
          <a:p>
            <a:pPr algn="ctr"/>
            <a:r>
              <a:rPr lang="tr-TR" b="1" dirty="0">
                <a:solidFill>
                  <a:schemeClr val="bg1"/>
                </a:solidFill>
                <a:latin typeface="Garamond" pitchFamily="18" charset="0"/>
              </a:rPr>
              <a:t>Tanrının Varoluşuyla ilgili Argümanlar</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6" y="1403685"/>
            <a:ext cx="11197389" cy="5013158"/>
          </a:xfrm>
          <a:solidFill>
            <a:schemeClr val="bg1"/>
          </a:solidFill>
        </p:spPr>
        <p:txBody>
          <a:bodyPr lIns="144000" tIns="216000" rIns="144000" numCol="1">
            <a:normAutofit fontScale="92500"/>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Thomas’ta Tanrının dört temel sıfatı kısaca “Beş yol” olarak tanımladıkları kozmolojik argümanlardan zorunlulukla çıkar. </a:t>
            </a:r>
          </a:p>
          <a:p>
            <a:pPr marL="365125" indent="-365125">
              <a:spcBef>
                <a:spcPts val="600"/>
              </a:spcBef>
              <a:buClr>
                <a:srgbClr val="002060"/>
              </a:buClr>
              <a:buFont typeface="Wingdings" panose="05000000000000000000" pitchFamily="2" charset="2"/>
              <a:buChar char="Ø"/>
            </a:pPr>
            <a:r>
              <a:rPr lang="tr-TR" sz="3000" b="1" i="1" dirty="0">
                <a:latin typeface="Garamond" pitchFamily="18" charset="0"/>
              </a:rPr>
              <a:t>Birincisi</a:t>
            </a:r>
            <a:r>
              <a:rPr lang="tr-TR" sz="3000" dirty="0">
                <a:latin typeface="Garamond" pitchFamily="18" charset="0"/>
              </a:rPr>
              <a:t>: isimler hareket ettirilmedikleri sürece, hareket edemediklerinden Tanrı cisimsel bir varlık olmadığı gibi, ilk Hareket Ettiricidir. </a:t>
            </a:r>
          </a:p>
          <a:p>
            <a:pPr marL="365125" indent="-365125">
              <a:spcBef>
                <a:spcPts val="600"/>
              </a:spcBef>
              <a:buClr>
                <a:srgbClr val="002060"/>
              </a:buClr>
              <a:buFont typeface="Wingdings" panose="05000000000000000000" pitchFamily="2" charset="2"/>
              <a:buChar char="Ø"/>
            </a:pPr>
            <a:r>
              <a:rPr lang="tr-TR" sz="3000" b="1" i="1" dirty="0">
                <a:latin typeface="Garamond" pitchFamily="18" charset="0"/>
              </a:rPr>
              <a:t>İkincisi</a:t>
            </a:r>
            <a:r>
              <a:rPr lang="tr-TR" sz="3000" dirty="0">
                <a:latin typeface="Garamond" pitchFamily="18" charset="0"/>
              </a:rPr>
              <a:t>, cisimsel varlıklar madde ve formdan mürekkep olmalarına karşın, Tanrı, cisimsel olmadığından maddi bir varlık da değildir. </a:t>
            </a:r>
          </a:p>
          <a:p>
            <a:pPr marL="365125" indent="-365125">
              <a:spcBef>
                <a:spcPts val="600"/>
              </a:spcBef>
              <a:buClr>
                <a:srgbClr val="002060"/>
              </a:buClr>
              <a:buFont typeface="Wingdings" panose="05000000000000000000" pitchFamily="2" charset="2"/>
              <a:buChar char="Ø"/>
            </a:pPr>
            <a:r>
              <a:rPr lang="tr-TR" sz="3000" b="1" i="1" dirty="0">
                <a:latin typeface="Garamond" pitchFamily="18" charset="0"/>
              </a:rPr>
              <a:t>Üçüncüsü</a:t>
            </a:r>
            <a:r>
              <a:rPr lang="tr-TR" sz="3000" dirty="0">
                <a:latin typeface="Garamond" pitchFamily="18" charset="0"/>
              </a:rPr>
              <a:t>: Tanrı, şeylerin daha iyi ve daha kötü olarak nitelendirilmesinde kıstas olarak kabul edildiğinden, mutlak iyi olan varlıktır. </a:t>
            </a:r>
          </a:p>
          <a:p>
            <a:pPr marL="365125" indent="-365125">
              <a:spcBef>
                <a:spcPts val="600"/>
              </a:spcBef>
              <a:buClr>
                <a:srgbClr val="002060"/>
              </a:buClr>
              <a:buFont typeface="Wingdings" panose="05000000000000000000" pitchFamily="2" charset="2"/>
              <a:buChar char="Ø"/>
            </a:pPr>
            <a:r>
              <a:rPr lang="tr-TR" sz="3000" b="1" i="1" dirty="0">
                <a:latin typeface="Garamond" pitchFamily="18" charset="0"/>
              </a:rPr>
              <a:t>Dördüncüsü</a:t>
            </a:r>
            <a:r>
              <a:rPr lang="tr-TR" sz="3000" dirty="0">
                <a:latin typeface="Garamond" pitchFamily="18" charset="0"/>
              </a:rPr>
              <a:t>: Bileşikler parçalardan sonra ortaya çıkmalarına karşın, Tanrı basit olduğundan ilk neden olmakla beraber aynı zamanda ilk varlıktır da. </a:t>
            </a:r>
          </a:p>
        </p:txBody>
      </p:sp>
    </p:spTree>
    <p:extLst>
      <p:ext uri="{BB962C8B-B14F-4D97-AF65-F5344CB8AC3E}">
        <p14:creationId xmlns:p14="http://schemas.microsoft.com/office/powerpoint/2010/main" xmlns="" val="75450720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0070C0"/>
          </a:solidFill>
        </p:spPr>
        <p:txBody>
          <a:bodyPr lIns="144000" tIns="180000" rIns="144000" bIns="72000">
            <a:noAutofit/>
          </a:bodyPr>
          <a:lstStyle/>
          <a:p>
            <a:pPr algn="ctr"/>
            <a:r>
              <a:rPr lang="tr-TR" sz="4400" b="1" dirty="0">
                <a:solidFill>
                  <a:schemeClr val="bg1"/>
                </a:solidFill>
                <a:latin typeface="Garamond" pitchFamily="18" charset="0"/>
              </a:rPr>
              <a:t>Bileşik Varlıklar ve Hiyerarşik Varlık Görüşü </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6" y="1403685"/>
            <a:ext cx="11197389" cy="5013158"/>
          </a:xfrm>
          <a:solidFill>
            <a:schemeClr val="bg1"/>
          </a:solidFill>
        </p:spPr>
        <p:txBody>
          <a:bodyPr lIns="144000" tIns="216000" rIns="144000" numCol="1">
            <a:normAutofit lnSpcReduction="10000"/>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Evren ne sürekli hareket ve çarpışma halindeki atomların bir toplamıdır ne de maddeden yoksun enerjiye tekabül eder.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Evren maddeyle formun, atomlarla enerjinin bir bileşiminden oluşur.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Tanrı dışındaki varlıklar bir öz ve bir varoluştan meydana gelmelerine karşın Tanrı </a:t>
            </a:r>
            <a:r>
              <a:rPr lang="es-ES" sz="3000" dirty="0">
                <a:latin typeface="Garamond" pitchFamily="18" charset="0"/>
              </a:rPr>
              <a:t>özü ve varlığı bir ve saf varlık</a:t>
            </a:r>
            <a:r>
              <a:rPr lang="tr-TR" sz="3000" dirty="0">
                <a:latin typeface="Garamond" pitchFamily="18" charset="0"/>
              </a:rPr>
              <a:t>tır.</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Her sonlu varlık potansiyelinin </a:t>
            </a:r>
            <a:r>
              <a:rPr lang="tr-TR" sz="3000" dirty="0" err="1">
                <a:latin typeface="Garamond" pitchFamily="18" charset="0"/>
              </a:rPr>
              <a:t>aktüelleşmesi</a:t>
            </a:r>
            <a:r>
              <a:rPr lang="tr-TR" sz="3000" dirty="0">
                <a:latin typeface="Garamond" pitchFamily="18" charset="0"/>
              </a:rPr>
              <a:t> ve bir formun belirlenimi yoluyla varlığa gelir.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Sonlu varlıklar evrende varolan nedenselliğin bir eseri olduğundan yaratılmış nedenler âlemi içinde hem nedenleri ve hem de sonuçları ihtiva eden büyük bir varlık zinciri mevcuttur. </a:t>
            </a:r>
          </a:p>
        </p:txBody>
      </p:sp>
    </p:spTree>
    <p:extLst>
      <p:ext uri="{BB962C8B-B14F-4D97-AF65-F5344CB8AC3E}">
        <p14:creationId xmlns:p14="http://schemas.microsoft.com/office/powerpoint/2010/main" xmlns="" val="390530320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0070C0"/>
          </a:solidFill>
        </p:spPr>
        <p:txBody>
          <a:bodyPr lIns="144000" tIns="180000" rIns="144000" bIns="72000">
            <a:noAutofit/>
          </a:bodyPr>
          <a:lstStyle/>
          <a:p>
            <a:pPr algn="ctr"/>
            <a:r>
              <a:rPr lang="tr-TR" sz="4400" b="1" dirty="0">
                <a:solidFill>
                  <a:schemeClr val="bg1"/>
                </a:solidFill>
                <a:latin typeface="Garamond" pitchFamily="18" charset="0"/>
              </a:rPr>
              <a:t>Bileşik Varlıklar ve Hiyerarşik Varlık Görüşü </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6" y="1403685"/>
            <a:ext cx="11197389" cy="5013158"/>
          </a:xfrm>
          <a:solidFill>
            <a:schemeClr val="bg1"/>
          </a:solidFill>
        </p:spPr>
        <p:txBody>
          <a:bodyPr lIns="144000" tIns="216000" rIns="144000" numCol="1">
            <a:normAutofit/>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Aquinalı Thomas’taki hiyerarşik varlık anlayışı, Platon’dan ilham alan bir yaklaşımda, “pay alma” kavramı yoluyla ifade edilir.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Ona göre, her sonlu varlık başka varlıklardan, bu varlıkların hem nedeni ve hem de sonucu olmak suretiyle pay alır.</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bütün varlık düzeyleri, en altta katışıksız maddi ve bütünüyle belirsiz olan, en yüksekte ise cisimsel olmayıp, tamamen manevi olan bulunacak şekilde, dikey bir çizgi boyunca ve hiyerarşik olarak sıralanır.</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 Dolayısıyla, her varlık hem nedenini ve hem de ilk nedenini yansıtır. </a:t>
            </a:r>
          </a:p>
        </p:txBody>
      </p:sp>
    </p:spTree>
    <p:extLst>
      <p:ext uri="{BB962C8B-B14F-4D97-AF65-F5344CB8AC3E}">
        <p14:creationId xmlns:p14="http://schemas.microsoft.com/office/powerpoint/2010/main" xmlns="" val="334445558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0070C0"/>
          </a:solidFill>
        </p:spPr>
        <p:txBody>
          <a:bodyPr lIns="144000" tIns="180000" rIns="144000" bIns="72000">
            <a:noAutofit/>
          </a:bodyPr>
          <a:lstStyle/>
          <a:p>
            <a:pPr algn="ctr"/>
            <a:r>
              <a:rPr lang="tr-TR" sz="4400" b="1" dirty="0">
                <a:solidFill>
                  <a:schemeClr val="bg1"/>
                </a:solidFill>
                <a:latin typeface="Garamond" pitchFamily="18" charset="0"/>
              </a:rPr>
              <a:t>Bileşik Varlıklar ve Hiyerarşik Varlık Görüşü </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6" y="1403685"/>
            <a:ext cx="11197389" cy="5013158"/>
          </a:xfrm>
          <a:solidFill>
            <a:schemeClr val="bg1"/>
          </a:solidFill>
        </p:spPr>
        <p:txBody>
          <a:bodyPr lIns="144000" tIns="216000" rIns="144000" numCol="1">
            <a:normAutofit fontScale="92500"/>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Bileşik varlıkların durumu, daha çok kuvve ve fiil, madde ve form kavramlarıyla ifade edilir.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Tanrının kendisi veya Tanrıya en yakın olan suretler madde olmadan varolur.</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Tanrıdan daha uzak olan formların daha fazla kuvvesi ve daha az fiili vardır.</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Yetkinlik derecesi kuvveden uzaklaşma ve saf edime yaklaşmayla belirlenir.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Bir varlık Tanrıya ne kadar yakın olursa, o kadar çok varlığa sahip olur.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Bütün yaratılmış varlıklar varlıktan farklı derecelerde pay alırlar ve Tanrı tüm varlıklarda onların varoluşlarının yaratıcısı ve koruyucusu olarak varolur.</a:t>
            </a:r>
          </a:p>
        </p:txBody>
      </p:sp>
    </p:spTree>
    <p:extLst>
      <p:ext uri="{BB962C8B-B14F-4D97-AF65-F5344CB8AC3E}">
        <p14:creationId xmlns:p14="http://schemas.microsoft.com/office/powerpoint/2010/main" xmlns="" val="72683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00B050"/>
          </a:solidFill>
        </p:spPr>
        <p:txBody>
          <a:bodyPr lIns="144000" tIns="180000" rIns="144000" bIns="72000">
            <a:noAutofit/>
          </a:bodyPr>
          <a:lstStyle/>
          <a:p>
            <a:pPr algn="ctr"/>
            <a:r>
              <a:rPr lang="tr-TR" sz="5400" b="1" dirty="0">
                <a:solidFill>
                  <a:schemeClr val="bg1"/>
                </a:solidFill>
                <a:latin typeface="Garamond" pitchFamily="18" charset="0"/>
              </a:rPr>
              <a:t>Thomas’ın İnsan Anlayışı</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6" y="1403685"/>
            <a:ext cx="11197389" cy="5013158"/>
          </a:xfrm>
          <a:solidFill>
            <a:schemeClr val="bg1"/>
          </a:solidFill>
        </p:spPr>
        <p:txBody>
          <a:bodyPr lIns="144000" tIns="216000" rIns="144000" numCol="1">
            <a:normAutofit/>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Aquinalı Thomas, pek çok konuda olduğu gibi, insan anlayışında da Aristoteles’in orta yol anlayışını benimser.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O, “gerçek insanın, kendisi için bir hapishane veya araç olarak görülen bedende ikamet eden ruh olduğu” görüşünü savunur.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Bu bakımdan o, ruhun bir bedende yuvalanan bağımsız bir töz olmaktan ziyade bedenin “formu” olduğunu ifade eder.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Ona göre, ruhun varoluşu bedene bağlı olmadığından bedenin ölümünden sonra da varlığını sürdürür. </a:t>
            </a:r>
          </a:p>
        </p:txBody>
      </p:sp>
    </p:spTree>
    <p:extLst>
      <p:ext uri="{BB962C8B-B14F-4D97-AF65-F5344CB8AC3E}">
        <p14:creationId xmlns:p14="http://schemas.microsoft.com/office/powerpoint/2010/main" xmlns="" val="373731603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00B050"/>
          </a:solidFill>
        </p:spPr>
        <p:txBody>
          <a:bodyPr lIns="144000" tIns="180000" rIns="144000" bIns="72000">
            <a:noAutofit/>
          </a:bodyPr>
          <a:lstStyle/>
          <a:p>
            <a:pPr algn="ctr"/>
            <a:r>
              <a:rPr lang="tr-TR" sz="5400" b="1" dirty="0">
                <a:solidFill>
                  <a:schemeClr val="bg1"/>
                </a:solidFill>
                <a:latin typeface="Garamond" pitchFamily="18" charset="0"/>
              </a:rPr>
              <a:t>Thomas’ın İnsan Anlayışı</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6" y="1403685"/>
            <a:ext cx="11197389" cy="5013158"/>
          </a:xfrm>
          <a:solidFill>
            <a:schemeClr val="bg1"/>
          </a:solidFill>
        </p:spPr>
        <p:txBody>
          <a:bodyPr lIns="144000" tIns="216000" rIns="144000" numCol="1">
            <a:normAutofit/>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Aquinalı Thomas ruhu nebati, duyusal ve akli olmak üzere üç farklı düzeyde ele alır.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Bitkileri tanımlayan nebati ruh, beslenme, büyüme ve üreme özelliklerine sahiptir.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Bu ruhun üzerinde, görme ve işitme gibi dış duyumlara ve duyusal bellek gibi içsel güçlere sahip olan ve kısaca hissetme ve duyumsama gücüne sahip olan duyusal ruh bulunur.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Bütün bunlar duyusal yaşam düzeyinin parçası olup, varoluşları için organizmanın varlığına ihtiyaç duyarlar. </a:t>
            </a:r>
          </a:p>
        </p:txBody>
      </p:sp>
    </p:spTree>
    <p:extLst>
      <p:ext uri="{BB962C8B-B14F-4D97-AF65-F5344CB8AC3E}">
        <p14:creationId xmlns:p14="http://schemas.microsoft.com/office/powerpoint/2010/main" xmlns="" val="244035080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00B050"/>
          </a:solidFill>
        </p:spPr>
        <p:txBody>
          <a:bodyPr lIns="144000" tIns="180000" rIns="144000" bIns="72000">
            <a:noAutofit/>
          </a:bodyPr>
          <a:lstStyle/>
          <a:p>
            <a:pPr algn="ctr"/>
            <a:r>
              <a:rPr lang="tr-TR" sz="5400" b="1" dirty="0">
                <a:solidFill>
                  <a:schemeClr val="bg1"/>
                </a:solidFill>
                <a:latin typeface="Garamond" pitchFamily="18" charset="0"/>
              </a:rPr>
              <a:t>Thomas’ın İnsan Anlayışı</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6" y="1403685"/>
            <a:ext cx="11197389" cy="5013158"/>
          </a:xfrm>
          <a:solidFill>
            <a:schemeClr val="bg1"/>
          </a:solidFill>
        </p:spPr>
        <p:txBody>
          <a:bodyPr lIns="144000" tIns="216000" rIns="144000" numCol="1">
            <a:normAutofit fontScale="92500"/>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Bitki ve hayvan doğalarını aşan ve insanı meleklerle birlikte, manevi tözler alanına dahil eden ruh türü, akli ruhtur.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Akli ruh, iki farklı güç ya da yetiyle karakterize olur: Dünyayı ya da nesneleri bilen yeti olarak bilgi gücü ya da teorik akıl ve nesneler karşısında belli davranışlar sergileyen yeti olarak irade.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Bu iki yetinin birbirinden ayrı fakat birbirine karşılıklı olarak bağımlı olduğunu öne süren Aquinalı Thomas’a göre, istediğimiz şey bildiğimiz şeyi, bildiğimiz şey de istediğimiz şeyi belirler.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Thomas aklı, duyusal ruh ile akli ruh arasındaki ayrımın insan varlığındaki karşılığını ifade etmek amacıyla edilgin akıl ve etkin akıl olarak ikiye böler. </a:t>
            </a:r>
          </a:p>
        </p:txBody>
      </p:sp>
    </p:spTree>
    <p:extLst>
      <p:ext uri="{BB962C8B-B14F-4D97-AF65-F5344CB8AC3E}">
        <p14:creationId xmlns:p14="http://schemas.microsoft.com/office/powerpoint/2010/main" xmlns="" val="346693730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00B050"/>
          </a:solidFill>
        </p:spPr>
        <p:txBody>
          <a:bodyPr lIns="144000" tIns="180000" rIns="144000" bIns="72000">
            <a:noAutofit/>
          </a:bodyPr>
          <a:lstStyle/>
          <a:p>
            <a:pPr algn="ctr"/>
            <a:r>
              <a:rPr lang="tr-TR" sz="5400" b="1" dirty="0">
                <a:solidFill>
                  <a:schemeClr val="bg1"/>
                </a:solidFill>
                <a:latin typeface="Garamond" pitchFamily="18" charset="0"/>
              </a:rPr>
              <a:t>Thomas’ın İnsan Anlayışı</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6" y="1403685"/>
            <a:ext cx="11197389" cy="5013158"/>
          </a:xfrm>
          <a:solidFill>
            <a:schemeClr val="bg1"/>
          </a:solidFill>
        </p:spPr>
        <p:txBody>
          <a:bodyPr lIns="144000" tIns="216000" rIns="144000" numCol="1">
            <a:normAutofit fontScale="92500" lnSpcReduction="20000"/>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Ona göre, insanlar, Tanrının her şeyi birden bilemesi gibi bir yetiye sahip olmaması nedeniyle, edilgin akıl gücüne sahip olmak durumundadır.</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Ruh nebati, duyusal ve akli düzeylerde sergilediği beslenme, büyüme, üreme, hissetme, isteme ve bilme güçleriyle cismi bir insan bedeni haline getiren şeydir.</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Müstakil birer töz olmayan ruh ve beden birlikte tek bir töz meydana getirirler.</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Buna göre, insan varlığı ruh ve beden gibi iki tözden meydana geliyor değildir; o, kendisini meydana getiren iki unsur ya da bileşen olan tek bir töze tekabül eder.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Bir şeyleri anladığımız veya kavradığımız zaman, bu edimi, ruh olmadan gerçekleştiremesek bile, anlayan veya kavrayan esas itibariyle insandır. </a:t>
            </a:r>
          </a:p>
        </p:txBody>
      </p:sp>
    </p:spTree>
    <p:extLst>
      <p:ext uri="{BB962C8B-B14F-4D97-AF65-F5344CB8AC3E}">
        <p14:creationId xmlns:p14="http://schemas.microsoft.com/office/powerpoint/2010/main" xmlns="" val="41113957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chemeClr val="accent5">
              <a:lumMod val="50000"/>
            </a:schemeClr>
          </a:solidFill>
        </p:spPr>
        <p:txBody>
          <a:bodyPr lIns="144000" tIns="180000" rIns="144000" bIns="72000">
            <a:noAutofit/>
          </a:bodyPr>
          <a:lstStyle/>
          <a:p>
            <a:pPr algn="ctr"/>
            <a:r>
              <a:rPr lang="tr-TR" sz="5400" b="1" dirty="0">
                <a:solidFill>
                  <a:schemeClr val="bg1"/>
                </a:solidFill>
                <a:latin typeface="Garamond" pitchFamily="18" charset="0"/>
              </a:rPr>
              <a:t>Thomas’ın Bilgi Görüşü </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6" y="1403685"/>
            <a:ext cx="11197389" cy="5013158"/>
          </a:xfrm>
          <a:solidFill>
            <a:schemeClr val="bg1"/>
          </a:solidFill>
        </p:spPr>
        <p:txBody>
          <a:bodyPr lIns="144000" tIns="216000" rIns="144000" numCol="1">
            <a:normAutofit/>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Bilgi konusunda da Aristoteles’in etkisinde olan Aquinalı Thomas’ın bilgi anlayışı, varlık ve etik görüşüyle yakından ilişkilidir.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Bilgisizlikten bilgiye geçiş, kuvve ve fiilin evrensel ritminin epistemolojik alandaki tezahürü olarak ortaya çıkar ki bilgilenme maddenin form tarafından belirleniminin özel bir ifadesi olarak gündeme gelir.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Bilgi bir organizmanın olgunlaşma yönündeki hareketini temsil eder.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Buna göre bilgi, zihnin içkin yaşamının olgunlaşmasıdır. </a:t>
            </a:r>
          </a:p>
        </p:txBody>
      </p:sp>
    </p:spTree>
    <p:extLst>
      <p:ext uri="{BB962C8B-B14F-4D97-AF65-F5344CB8AC3E}">
        <p14:creationId xmlns:p14="http://schemas.microsoft.com/office/powerpoint/2010/main" xmlns="" val="311673345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chemeClr val="accent5">
              <a:lumMod val="50000"/>
            </a:schemeClr>
          </a:solidFill>
        </p:spPr>
        <p:txBody>
          <a:bodyPr lIns="144000" tIns="180000" rIns="144000" bIns="72000">
            <a:noAutofit/>
          </a:bodyPr>
          <a:lstStyle/>
          <a:p>
            <a:pPr algn="ctr"/>
            <a:r>
              <a:rPr lang="tr-TR" sz="5400" b="1" dirty="0">
                <a:solidFill>
                  <a:schemeClr val="bg1"/>
                </a:solidFill>
                <a:latin typeface="Garamond" pitchFamily="18" charset="0"/>
              </a:rPr>
              <a:t>Thomas’ın Bilgi Görüşü </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6" y="1403685"/>
            <a:ext cx="11197389" cy="5013158"/>
          </a:xfrm>
          <a:solidFill>
            <a:schemeClr val="bg1"/>
          </a:solidFill>
        </p:spPr>
        <p:txBody>
          <a:bodyPr lIns="144000" tIns="216000" rIns="144000" numCol="1">
            <a:normAutofit/>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Aquinalı Thomas basit idrakten felsefi düşünüm sürecine doğru gelişen anlama sürecinde, zihnin kendi doğasının yetkinliğini aradığını, kendi kendisini gerçekleştirme mücadelesi içine girdiğini söyler.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Bilgilenme sürecindeki ilk adımı duyu algısıyla açıklar. Duyu algısında duyu organlarımız dış nesneleri algılarken, insan birtakım izlenimler alır.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Sözgelimi göz, renkleri görür; fakat bu görme eylemi, göz zihin dışındaki nesne tarafından etkilenmediği sürece gerçekleşmez. </a:t>
            </a:r>
          </a:p>
        </p:txBody>
      </p:sp>
    </p:spTree>
    <p:extLst>
      <p:ext uri="{BB962C8B-B14F-4D97-AF65-F5344CB8AC3E}">
        <p14:creationId xmlns:p14="http://schemas.microsoft.com/office/powerpoint/2010/main" xmlns="" val="256697786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chemeClr val="accent5">
              <a:lumMod val="50000"/>
            </a:schemeClr>
          </a:solidFill>
        </p:spPr>
        <p:txBody>
          <a:bodyPr lIns="144000" tIns="180000" rIns="144000" bIns="72000">
            <a:noAutofit/>
          </a:bodyPr>
          <a:lstStyle/>
          <a:p>
            <a:pPr algn="ctr"/>
            <a:r>
              <a:rPr lang="tr-TR" sz="5400" b="1" dirty="0">
                <a:solidFill>
                  <a:schemeClr val="bg1"/>
                </a:solidFill>
                <a:latin typeface="Garamond" pitchFamily="18" charset="0"/>
              </a:rPr>
              <a:t>Thomas’ın Bilgi Görüşü </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6" y="1403685"/>
            <a:ext cx="11197389" cy="5013158"/>
          </a:xfrm>
          <a:solidFill>
            <a:schemeClr val="bg1"/>
          </a:solidFill>
        </p:spPr>
        <p:txBody>
          <a:bodyPr lIns="144000" tIns="216000" rIns="144000" numCol="1">
            <a:normAutofit lnSpcReduction="10000"/>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Dış duyular tek tek ele alındığında, mesela görme duyusu bir rengi başka bir renkten ayırabilir fakat renkleri seslerle kıyaslayıp, onlardan ayırt edemediğinden insanda sadece müstakil duyu izlenimleri vardır.</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Farklı duyuların verilerinden bir sentez gerçekleştiren yeti ortak duyudur.</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Duyular sadece tek tek nesneleri idrak eder ve bu idrak sonucunda zihinde oluşan imge, her durumda tikel olmak durumundadır.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Oysa zihnin, soyutlama yoluyla oluşturduğu genel kavramları vardır ve bilgiyi meydana getiren şey de esas itibariyle bu genel kavramların yargılarda ortaya konan ilişkisidir. </a:t>
            </a:r>
          </a:p>
        </p:txBody>
      </p:sp>
    </p:spTree>
    <p:extLst>
      <p:ext uri="{BB962C8B-B14F-4D97-AF65-F5344CB8AC3E}">
        <p14:creationId xmlns:p14="http://schemas.microsoft.com/office/powerpoint/2010/main" xmlns="" val="6272290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chemeClr val="accent5">
              <a:lumMod val="50000"/>
            </a:schemeClr>
          </a:solidFill>
        </p:spPr>
        <p:txBody>
          <a:bodyPr lIns="144000" tIns="180000" rIns="144000" bIns="72000">
            <a:noAutofit/>
          </a:bodyPr>
          <a:lstStyle/>
          <a:p>
            <a:pPr algn="ctr"/>
            <a:r>
              <a:rPr lang="tr-TR" sz="5400" b="1" dirty="0">
                <a:solidFill>
                  <a:schemeClr val="bg1"/>
                </a:solidFill>
                <a:latin typeface="Garamond" pitchFamily="18" charset="0"/>
              </a:rPr>
              <a:t>Thomas’ın Bilgi Görüşü </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6" y="1403685"/>
            <a:ext cx="11197389" cy="5013158"/>
          </a:xfrm>
          <a:solidFill>
            <a:schemeClr val="bg1"/>
          </a:solidFill>
        </p:spPr>
        <p:txBody>
          <a:bodyPr lIns="144000" tIns="216000" rIns="144000" numCol="1">
            <a:normAutofit/>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Aquinalı Thomas duyusal bilgiden akli bilgiye geçişi açıklamak için etkin ve edilgin akıl arasında bir ayrım yapar.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O, tümellerin duyusallardan ayrı bir varoluşa sahip olmayıp tikellerde var olduğunu söyler.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Tümel kavramın zihindeki oluşumunun edilgin durumda olan bir akıl ile açıklanamaz.</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Bu nedenle tümel kavramın duyular tarafından sağlanan malzemeden hareketle nasıl oluşturulduğunu açıklamak için Aquinalı Thomas etkin aklın gerçekleştirdiği ikinci bir sentez ya da soyutlamadan söz eder. </a:t>
            </a:r>
          </a:p>
        </p:txBody>
      </p:sp>
    </p:spTree>
    <p:extLst>
      <p:ext uri="{BB962C8B-B14F-4D97-AF65-F5344CB8AC3E}">
        <p14:creationId xmlns:p14="http://schemas.microsoft.com/office/powerpoint/2010/main" xmlns="" val="392843521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chemeClr val="accent5">
              <a:lumMod val="50000"/>
            </a:schemeClr>
          </a:solidFill>
        </p:spPr>
        <p:txBody>
          <a:bodyPr lIns="144000" tIns="180000" rIns="144000" bIns="72000">
            <a:noAutofit/>
          </a:bodyPr>
          <a:lstStyle/>
          <a:p>
            <a:pPr algn="ctr"/>
            <a:r>
              <a:rPr lang="tr-TR" sz="5400" b="1" dirty="0">
                <a:solidFill>
                  <a:schemeClr val="bg1"/>
                </a:solidFill>
                <a:latin typeface="Garamond" pitchFamily="18" charset="0"/>
              </a:rPr>
              <a:t>Thomas’ın Bilgi Görüşü </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6" y="1403685"/>
            <a:ext cx="11197389" cy="5013158"/>
          </a:xfrm>
          <a:solidFill>
            <a:schemeClr val="bg1"/>
          </a:solidFill>
        </p:spPr>
        <p:txBody>
          <a:bodyPr lIns="144000" tIns="216000" rIns="144000" numCol="1">
            <a:normAutofit fontScale="92500"/>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Etkin akıl duyular tarafından algılanan veya idrak edilen nesnenin imgesinde  örtük olarak bulunan formel ve tümel öğeyi açığa çıkarır.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Etkin akıl, imgeyi belli bir insanın imgesi olarak sınırlayan bireysel unsurları bir tarafa bırakarak, ondan insanın tümel özünü soyutlayarak edilgin akla yükler.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Thomas’a göre, bütün bu sentezleme ve soyutlama süreçlerinde, ilk duyu izlenimlerinden tümel kavramlara doğru mutlak bir süreklilik vardır.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Duyu verileri ile tümel kavram arasındaki bağı kuran en temel aracı imgedir.</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İmge, gelişigüzel ve keyfi bir biçimde oluşturulmuş fantastik bir öğe olmayıp, her durumda dış dünyadaki varlıklara demirlemek zorundadır.</a:t>
            </a:r>
          </a:p>
        </p:txBody>
      </p:sp>
    </p:spTree>
    <p:extLst>
      <p:ext uri="{BB962C8B-B14F-4D97-AF65-F5344CB8AC3E}">
        <p14:creationId xmlns:p14="http://schemas.microsoft.com/office/powerpoint/2010/main" xmlns="" val="56871275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FF0000"/>
          </a:solidFill>
        </p:spPr>
        <p:txBody>
          <a:bodyPr lIns="144000" tIns="180000" rIns="144000" bIns="72000">
            <a:noAutofit/>
          </a:bodyPr>
          <a:lstStyle/>
          <a:p>
            <a:pPr algn="ctr"/>
            <a:r>
              <a:rPr lang="tr-TR" sz="5400" b="1" dirty="0">
                <a:solidFill>
                  <a:schemeClr val="bg1"/>
                </a:solidFill>
                <a:latin typeface="Garamond" pitchFamily="18" charset="0"/>
              </a:rPr>
              <a:t>Thomas’ın Etik Anlayışı</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6" y="1403685"/>
            <a:ext cx="11197389" cy="5013158"/>
          </a:xfrm>
          <a:solidFill>
            <a:schemeClr val="bg1"/>
          </a:solidFill>
        </p:spPr>
        <p:txBody>
          <a:bodyPr lIns="144000" tIns="216000" rIns="144000" numCol="1">
            <a:normAutofit/>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Aristoteles’in psikolojisinin hemen tüm öğelerini aynen benimseyip insanın birtakım doğal fonksiyonlara sahip olduğu gibi, belli bir takım doğal amaçlara da sahiptir.</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Tanrı tarafından yaratılmış bir varlık olması bakımından da doğaüstü bir boyuta da sahiptir.</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Etik anlayışı, Aristoteles felsefesiyle Hıristiyan öğretinin bir sentezi olup, Aristoteles’in etiğinin temel unsurlarına doğaüstü bir boyut olan ahiret mutluluğunu eklerken, ahlaki ve fikri erdemlerine de birtakım teolojik erdemler ekler.</a:t>
            </a:r>
          </a:p>
        </p:txBody>
      </p:sp>
    </p:spTree>
    <p:extLst>
      <p:ext uri="{BB962C8B-B14F-4D97-AF65-F5344CB8AC3E}">
        <p14:creationId xmlns:p14="http://schemas.microsoft.com/office/powerpoint/2010/main" xmlns="" val="424418421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FF0000"/>
          </a:solidFill>
        </p:spPr>
        <p:txBody>
          <a:bodyPr lIns="144000" tIns="180000" rIns="144000" bIns="72000">
            <a:noAutofit/>
          </a:bodyPr>
          <a:lstStyle/>
          <a:p>
            <a:pPr algn="ctr"/>
            <a:r>
              <a:rPr lang="tr-TR" sz="5400" b="1" dirty="0">
                <a:solidFill>
                  <a:schemeClr val="bg1"/>
                </a:solidFill>
                <a:latin typeface="Garamond" pitchFamily="18" charset="0"/>
              </a:rPr>
              <a:t>Thomas’ın Etik Anlayışı</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6" y="1403685"/>
            <a:ext cx="11197389" cy="5013158"/>
          </a:xfrm>
          <a:solidFill>
            <a:schemeClr val="bg1"/>
          </a:solidFill>
        </p:spPr>
        <p:txBody>
          <a:bodyPr lIns="144000" tIns="216000" rIns="144000" numCol="1">
            <a:normAutofit/>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Aristoteles’te, insanın formunun </a:t>
            </a:r>
            <a:r>
              <a:rPr lang="tr-TR" sz="3000" dirty="0" err="1">
                <a:latin typeface="Garamond" pitchFamily="18" charset="0"/>
              </a:rPr>
              <a:t>aktüelleşmesini</a:t>
            </a:r>
            <a:r>
              <a:rPr lang="tr-TR" sz="3000" dirty="0">
                <a:latin typeface="Garamond" pitchFamily="18" charset="0"/>
              </a:rPr>
              <a:t> ifade eden mutluluk, insan ruhunun akıllı parçasının ezeli-ebedi nesnelere yönelmiş olan teorik boyutunu geliştirip yetkinleştiren entelektüel etkinliğe bağlı olarak gerçekleşmektedir.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Onun etiği özü itibariyle mutlulukçu olup, teleolojik bir etikti; ve ahlaki faaliyetin nihai amacına bu dünyada ulaşılması mümkündür.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Bu bağlamda mutlulukçu ve teleolojik bir etik görüşü geliştiren Aquinalı Thomas’a göre insanın nihai amacı, sadece bir araç olan maddi zenginlik olamaz. </a:t>
            </a:r>
          </a:p>
        </p:txBody>
      </p:sp>
    </p:spTree>
    <p:extLst>
      <p:ext uri="{BB962C8B-B14F-4D97-AF65-F5344CB8AC3E}">
        <p14:creationId xmlns:p14="http://schemas.microsoft.com/office/powerpoint/2010/main" xmlns="" val="339227003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FF0000"/>
          </a:solidFill>
        </p:spPr>
        <p:txBody>
          <a:bodyPr lIns="144000" tIns="180000" rIns="144000" bIns="72000">
            <a:noAutofit/>
          </a:bodyPr>
          <a:lstStyle/>
          <a:p>
            <a:pPr algn="ctr"/>
            <a:r>
              <a:rPr lang="tr-TR" sz="5400" b="1" dirty="0">
                <a:solidFill>
                  <a:schemeClr val="bg1"/>
                </a:solidFill>
                <a:latin typeface="Garamond" pitchFamily="18" charset="0"/>
              </a:rPr>
              <a:t>Thomas’ın Etik Anlayışı</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6" y="1403685"/>
            <a:ext cx="11197389" cy="5013158"/>
          </a:xfrm>
          <a:solidFill>
            <a:schemeClr val="bg1"/>
          </a:solidFill>
        </p:spPr>
        <p:txBody>
          <a:bodyPr lIns="144000" tIns="216000" rIns="144000" numCol="1">
            <a:normAutofit lnSpcReduction="10000"/>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Bu dünyada elde edilebilen en yüksek mutluluk sınırlı ve eksikli bir saadet olur.</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İnsan kusursuz mutluluğa ebedi saadete, aşk ve bilgi yoluyla, öte dünyada Tanrı görüsüyle erişebilir.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Thomas’a göre, insanın nihai amacı en gerçek hakikat olan Tanrı bilgisidir.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Ona göre, her varlığın kendisi için iyi olan ve gerçekleştiğinde onu mutlu kılacak bir amacı vardır ki insanın amacı Tanrı bilgisi ve esas olarak da Tanrı görüsüdür.</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 </a:t>
            </a:r>
          </a:p>
        </p:txBody>
      </p:sp>
    </p:spTree>
    <p:extLst>
      <p:ext uri="{BB962C8B-B14F-4D97-AF65-F5344CB8AC3E}">
        <p14:creationId xmlns:p14="http://schemas.microsoft.com/office/powerpoint/2010/main" xmlns="" val="295954905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FF0000"/>
          </a:solidFill>
        </p:spPr>
        <p:txBody>
          <a:bodyPr lIns="144000" tIns="180000" rIns="144000" bIns="72000">
            <a:noAutofit/>
          </a:bodyPr>
          <a:lstStyle/>
          <a:p>
            <a:pPr algn="ctr"/>
            <a:r>
              <a:rPr lang="tr-TR" sz="5400" b="1" dirty="0">
                <a:solidFill>
                  <a:schemeClr val="bg1"/>
                </a:solidFill>
                <a:latin typeface="Garamond" pitchFamily="18" charset="0"/>
              </a:rPr>
              <a:t>Thomas’ın Etik Anlayışı</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6" y="1403685"/>
            <a:ext cx="11197389" cy="5013158"/>
          </a:xfrm>
          <a:solidFill>
            <a:schemeClr val="bg1"/>
          </a:solidFill>
        </p:spPr>
        <p:txBody>
          <a:bodyPr lIns="144000" tIns="216000" rIns="144000" numCol="1">
            <a:normAutofit lnSpcReduction="10000"/>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Ona göre insan ruhu, Tanrıya ilişkin gerçek bilgiye bedenle bağını kopardıktan sonra ve O’nun bir bağışı olarak erişebileceğini öne sürer.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Bu bilgi, doğal bilgi düzeyinden bütünüyle farklı ve aynı zamanda bilginin en yüksek düzeyini temsil etmesinden bağlı olarak dolayımsız bir bilgidir.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Aquinalı Thomas, bilginin mutlak hakikatle yüz yüze gelinen bu en yüksek derecesine “Hakikat görüsü”, “Tanrı görüsü” adını verir.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Bu görünün insana “ilahi iyiliğin bir tür taşmasıyla geldiği zaman, tümüyle ve bir anda geldiğini belirten Thomas’a göre, ilahi ışığın aydınlattığı zihin, “</a:t>
            </a:r>
            <a:r>
              <a:rPr lang="tr-TR" sz="3000" dirty="0" err="1">
                <a:latin typeface="Garamond" pitchFamily="18" charset="0"/>
              </a:rPr>
              <a:t>Hakikat”i</a:t>
            </a:r>
            <a:r>
              <a:rPr lang="tr-TR" sz="3000" dirty="0">
                <a:latin typeface="Garamond" pitchFamily="18" charset="0"/>
              </a:rPr>
              <a:t>, bir bütün olarak görür. </a:t>
            </a:r>
          </a:p>
        </p:txBody>
      </p:sp>
    </p:spTree>
    <p:extLst>
      <p:ext uri="{BB962C8B-B14F-4D97-AF65-F5344CB8AC3E}">
        <p14:creationId xmlns:p14="http://schemas.microsoft.com/office/powerpoint/2010/main" xmlns="" val="128373760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FF0000"/>
          </a:solidFill>
        </p:spPr>
        <p:txBody>
          <a:bodyPr lIns="144000" tIns="180000" rIns="144000" bIns="72000">
            <a:noAutofit/>
          </a:bodyPr>
          <a:lstStyle/>
          <a:p>
            <a:pPr algn="ctr"/>
            <a:r>
              <a:rPr lang="tr-TR" sz="5400" b="1" dirty="0">
                <a:solidFill>
                  <a:schemeClr val="bg1"/>
                </a:solidFill>
                <a:latin typeface="Garamond" pitchFamily="18" charset="0"/>
              </a:rPr>
              <a:t>Thomas’ın Etik Anlayışı</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6" y="1403685"/>
            <a:ext cx="11197389" cy="5013158"/>
          </a:xfrm>
          <a:solidFill>
            <a:schemeClr val="bg1"/>
          </a:solidFill>
        </p:spPr>
        <p:txBody>
          <a:bodyPr lIns="144000" tIns="216000" rIns="144000" numCol="1">
            <a:normAutofit fontScale="92500"/>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İnsanın nihai amacına erişebilmesi için evvela Tanrı tarafından yaratılmış olmanın bilinciyle, akıllı özüne uygun olarak doğru ve erdemli yaşamalıdır.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Erdem, insanın doğru ve özüne uygun yaşamasını mümkün kılan iyi nitelik ve entelektüel alışkanlıklardır.</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Aristoteles’in yaptığı gibi, erdemleri entelektüel erdemlerle ahlaki erdemler olarak ikiye ayırır.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Entelektüel erdemler, insan aklının varlığın ilk ilkelerini ve gerçek kaynağını bilmesi, ilkelerden doğru sonuç ve hükümlere ulaşmasıyla ilgili olan, bilim ve felsefe yoluyla kazanılan erdemler olup, en gerçek ifadesini bilgelikte bulurlar. </a:t>
            </a:r>
          </a:p>
        </p:txBody>
      </p:sp>
    </p:spTree>
    <p:extLst>
      <p:ext uri="{BB962C8B-B14F-4D97-AF65-F5344CB8AC3E}">
        <p14:creationId xmlns:p14="http://schemas.microsoft.com/office/powerpoint/2010/main" xmlns="" val="341716640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FF0000"/>
          </a:solidFill>
        </p:spPr>
        <p:txBody>
          <a:bodyPr lIns="144000" tIns="180000" rIns="144000" bIns="72000">
            <a:noAutofit/>
          </a:bodyPr>
          <a:lstStyle/>
          <a:p>
            <a:pPr algn="ctr"/>
            <a:r>
              <a:rPr lang="tr-TR" sz="5400" b="1" dirty="0">
                <a:solidFill>
                  <a:schemeClr val="bg1"/>
                </a:solidFill>
                <a:latin typeface="Garamond" pitchFamily="18" charset="0"/>
              </a:rPr>
              <a:t>Thomas’ın Etik Anlayışı</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6" y="1403685"/>
            <a:ext cx="11197389" cy="5013158"/>
          </a:xfrm>
          <a:solidFill>
            <a:schemeClr val="bg1"/>
          </a:solidFill>
        </p:spPr>
        <p:txBody>
          <a:bodyPr lIns="144000" tIns="216000" rIns="144000" numCol="1">
            <a:normAutofit lnSpcReduction="10000"/>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Ahlaki erdemler, aklın iştihayı yönlendirmesinin, pratik aklın ruhun hayvani düzeyi üzerinde egemenlik tesis etmesinin sonucu olan erdemlerdir.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Bu erdemler, ifrat ve tefritten sakınmayla, bir doğru ortayı bulmakla kazanılabilir.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Bu bağlamda, iştiha, arzu ve istekler üzerinde hâkimiyet kurarken,  aşırıya kaçmaktan sakınmak durumundadır.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Bundan dolayıdır ki o, Hıristiyanlığın klasik erdemlerinden olan tam yoksulluk veya öte dünyacı bir çileciliğe karşı çıkmış ve yoksulluğun kendi içinde, zenginlikten daha büyük bir iyi olmadığını öne sürmüştür. </a:t>
            </a:r>
          </a:p>
        </p:txBody>
      </p:sp>
    </p:spTree>
    <p:extLst>
      <p:ext uri="{BB962C8B-B14F-4D97-AF65-F5344CB8AC3E}">
        <p14:creationId xmlns:p14="http://schemas.microsoft.com/office/powerpoint/2010/main" xmlns="" val="278963155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FF0000"/>
          </a:solidFill>
        </p:spPr>
        <p:txBody>
          <a:bodyPr lIns="144000" tIns="180000" rIns="144000" bIns="72000">
            <a:noAutofit/>
          </a:bodyPr>
          <a:lstStyle/>
          <a:p>
            <a:pPr algn="ctr"/>
            <a:r>
              <a:rPr lang="tr-TR" sz="5400" b="1" dirty="0">
                <a:solidFill>
                  <a:schemeClr val="bg1"/>
                </a:solidFill>
                <a:latin typeface="Garamond" pitchFamily="18" charset="0"/>
              </a:rPr>
              <a:t>Thomas’ın Etik Anlayışı</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6" y="1403685"/>
            <a:ext cx="11197389" cy="5013158"/>
          </a:xfrm>
          <a:solidFill>
            <a:schemeClr val="bg1"/>
          </a:solidFill>
        </p:spPr>
        <p:txBody>
          <a:bodyPr lIns="144000" tIns="216000" rIns="144000" numCol="1">
            <a:normAutofit/>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Aklın görevi, doğa yasasına uygun olarak, türünün devamı için gerekli hayat tarzını, eylem biçimini belirlemektir.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Aquinalı Thomas aklın, ruhun hayvani parçasını doğru yaşama amacına uygun bir biçimde yönlendirmesinin sonucuna bağlı olarak basiret, adalet, ölçülülük ve cesaret gibi dört ahlaki erdemin oluştuğunu söyler.</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Bunlardan ölçülülük ve cesaret, aklın iştihayı, arzu, istek ve tutkuları, basiret kendi kendisini kontrol etmesinin, adalet de tutkuların dışında kalan eylemleri yönlendirmesinin bir ifadesidir. </a:t>
            </a:r>
          </a:p>
        </p:txBody>
      </p:sp>
    </p:spTree>
    <p:extLst>
      <p:ext uri="{BB962C8B-B14F-4D97-AF65-F5344CB8AC3E}">
        <p14:creationId xmlns:p14="http://schemas.microsoft.com/office/powerpoint/2010/main" xmlns="" val="126681929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FF0000"/>
          </a:solidFill>
        </p:spPr>
        <p:txBody>
          <a:bodyPr lIns="144000" tIns="180000" rIns="144000" bIns="72000">
            <a:noAutofit/>
          </a:bodyPr>
          <a:lstStyle/>
          <a:p>
            <a:pPr algn="ctr"/>
            <a:r>
              <a:rPr lang="tr-TR" sz="5400" b="1" dirty="0">
                <a:solidFill>
                  <a:schemeClr val="bg1"/>
                </a:solidFill>
                <a:latin typeface="Garamond" pitchFamily="18" charset="0"/>
              </a:rPr>
              <a:t>Thomas’ın Etik Anlayışı</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6" y="1403685"/>
            <a:ext cx="11197389" cy="5013158"/>
          </a:xfrm>
          <a:solidFill>
            <a:schemeClr val="bg1"/>
          </a:solidFill>
        </p:spPr>
        <p:txBody>
          <a:bodyPr lIns="144000" tIns="216000" rIns="144000" numCol="1">
            <a:normAutofit/>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Aquinalı Thomas’a göre akıl, ahlak yasasına uygun ve insanın erdemli yaşayışının sonucunda, dünyevi bir mutluluğa erişebilir.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Dünyevi mutluluk insan için gerçek mutluluk olmayıp insan için esas mutluluk, Tanrı görüsünün, Tanrıya erişmenin sonucu olan ebedi bir saadettir.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İnsan varlığının Tanrının özünün bilgisine erişebilmesi, varlık kaynağının görüsüne sahip olabilmesi için de aklın doğal ışığının Tanrının yardımına, aklın faaliyetinin ürünü olan doğal erdemlerin iman, umut ve aşk gibi teolojik erdemlerle tamamlanmasına ihtiyaç vardır. </a:t>
            </a:r>
          </a:p>
        </p:txBody>
      </p:sp>
    </p:spTree>
    <p:extLst>
      <p:ext uri="{BB962C8B-B14F-4D97-AF65-F5344CB8AC3E}">
        <p14:creationId xmlns:p14="http://schemas.microsoft.com/office/powerpoint/2010/main" xmlns="" val="390652718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FF0000"/>
          </a:solidFill>
        </p:spPr>
        <p:txBody>
          <a:bodyPr lIns="144000" tIns="180000" rIns="144000" bIns="72000">
            <a:noAutofit/>
          </a:bodyPr>
          <a:lstStyle/>
          <a:p>
            <a:pPr algn="ctr"/>
            <a:r>
              <a:rPr lang="tr-TR" sz="5400" b="1" dirty="0">
                <a:solidFill>
                  <a:schemeClr val="bg1"/>
                </a:solidFill>
                <a:latin typeface="Garamond" pitchFamily="18" charset="0"/>
              </a:rPr>
              <a:t>Thomas’ın Etik Anlayışı</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6" y="1403685"/>
            <a:ext cx="11197389" cy="5013158"/>
          </a:xfrm>
          <a:solidFill>
            <a:schemeClr val="bg1"/>
          </a:solidFill>
        </p:spPr>
        <p:txBody>
          <a:bodyPr lIns="144000" tIns="216000" rIns="144000" numCol="1">
            <a:normAutofit/>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Bu erdemler, insanın doğal güçlerine değil de Tanrının lütfuna bağlı olmak bakımından farklılık gösterirler.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Buna göre, teolojik erdemler insanı Tanrıya yöneltip, onu Tanrının yardımıyla ebedi saadete götürürler. </a:t>
            </a:r>
          </a:p>
          <a:p>
            <a:pPr marL="365125" indent="-365125">
              <a:spcBef>
                <a:spcPts val="600"/>
              </a:spcBef>
              <a:buClr>
                <a:srgbClr val="002060"/>
              </a:buClr>
              <a:buFont typeface="Wingdings" panose="05000000000000000000" pitchFamily="2" charset="2"/>
              <a:buChar char="Ø"/>
            </a:pPr>
            <a:endParaRPr lang="tr-TR" sz="3000" dirty="0">
              <a:latin typeface="Garamond" pitchFamily="18" charset="0"/>
            </a:endParaRPr>
          </a:p>
        </p:txBody>
      </p:sp>
    </p:spTree>
    <p:extLst>
      <p:ext uri="{BB962C8B-B14F-4D97-AF65-F5344CB8AC3E}">
        <p14:creationId xmlns:p14="http://schemas.microsoft.com/office/powerpoint/2010/main" xmlns="" val="178137225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002060"/>
          </a:solidFill>
        </p:spPr>
        <p:txBody>
          <a:bodyPr lIns="144000" tIns="180000" rIns="144000" bIns="72000">
            <a:noAutofit/>
          </a:bodyPr>
          <a:lstStyle/>
          <a:p>
            <a:pPr algn="ctr"/>
            <a:r>
              <a:rPr lang="tr-TR" sz="5400" b="1" dirty="0">
                <a:solidFill>
                  <a:schemeClr val="bg1"/>
                </a:solidFill>
                <a:latin typeface="Garamond" pitchFamily="18" charset="0"/>
              </a:rPr>
              <a:t>Thomas’ın Siyaset Felsefesi</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6" y="1403685"/>
            <a:ext cx="11197389" cy="5013158"/>
          </a:xfrm>
          <a:solidFill>
            <a:schemeClr val="bg1"/>
          </a:solidFill>
        </p:spPr>
        <p:txBody>
          <a:bodyPr lIns="144000" tIns="216000" rIns="144000" numCol="1">
            <a:normAutofit fontScale="92500"/>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Sosyal hayatın açıklaması, siyasi yönetimin temelleri ve meşruiyeti konusunda Aristoteles’i takip eden filozof, onun bu konudaki görüşlerini de Hıristiyan inancı ve ümmetinin ihtiyaçlarını gözeterek tamamlama yoluna gider.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İnsan iki nedenden dolayı devlete ihtiyaç duyar: </a:t>
            </a:r>
          </a:p>
          <a:p>
            <a:pPr marL="365125" indent="-365125">
              <a:spcBef>
                <a:spcPts val="600"/>
              </a:spcBef>
              <a:buClr>
                <a:srgbClr val="002060"/>
              </a:buClr>
              <a:buFont typeface="Wingdings" panose="05000000000000000000" pitchFamily="2" charset="2"/>
              <a:buChar char="Ø"/>
            </a:pPr>
            <a:r>
              <a:rPr lang="tr-TR" sz="3000" b="1" i="1" dirty="0">
                <a:latin typeface="Garamond" pitchFamily="18" charset="0"/>
              </a:rPr>
              <a:t>Birincisi</a:t>
            </a:r>
            <a:r>
              <a:rPr lang="tr-TR" sz="3000" dirty="0">
                <a:latin typeface="Garamond" pitchFamily="18" charset="0"/>
              </a:rPr>
              <a:t>, insan sosyal bir varlık olup, ihtiyaçlarını gereği gibi ancak başkalarının yardımıyla ve toplumun hiyerarşik bir tarzda düzenlenmiş kurumlarıyla karşılayabilir. </a:t>
            </a:r>
          </a:p>
          <a:p>
            <a:pPr marL="365125" indent="-365125">
              <a:spcBef>
                <a:spcPts val="600"/>
              </a:spcBef>
              <a:buClr>
                <a:srgbClr val="002060"/>
              </a:buClr>
              <a:buFont typeface="Wingdings" panose="05000000000000000000" pitchFamily="2" charset="2"/>
              <a:buChar char="Ø"/>
            </a:pPr>
            <a:r>
              <a:rPr lang="tr-TR" sz="3000" b="1" i="1" dirty="0">
                <a:latin typeface="Garamond" pitchFamily="18" charset="0"/>
              </a:rPr>
              <a:t>İkincisi</a:t>
            </a:r>
            <a:r>
              <a:rPr lang="tr-TR" sz="3000" dirty="0">
                <a:latin typeface="Garamond" pitchFamily="18" charset="0"/>
              </a:rPr>
              <a:t>, birtakım insanların diğerlerini bilgi ve adalet yönünden aşmaları durumunda, böyle bir üstünlükten herkesin hayrına olacak şekilde yararlanmamak yanlış olur. </a:t>
            </a:r>
          </a:p>
        </p:txBody>
      </p:sp>
    </p:spTree>
    <p:extLst>
      <p:ext uri="{BB962C8B-B14F-4D97-AF65-F5344CB8AC3E}">
        <p14:creationId xmlns:p14="http://schemas.microsoft.com/office/powerpoint/2010/main" xmlns="" val="281192932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002060"/>
          </a:solidFill>
        </p:spPr>
        <p:txBody>
          <a:bodyPr lIns="144000" tIns="180000" rIns="144000" bIns="72000">
            <a:noAutofit/>
          </a:bodyPr>
          <a:lstStyle/>
          <a:p>
            <a:pPr algn="ctr"/>
            <a:r>
              <a:rPr lang="tr-TR" sz="5400" b="1" dirty="0">
                <a:solidFill>
                  <a:schemeClr val="bg1"/>
                </a:solidFill>
                <a:latin typeface="Garamond" pitchFamily="18" charset="0"/>
              </a:rPr>
              <a:t>Thomas’ın Siyaset Felsefesi</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6" y="1403685"/>
            <a:ext cx="11197389" cy="5013158"/>
          </a:xfrm>
          <a:solidFill>
            <a:schemeClr val="bg1"/>
          </a:solidFill>
        </p:spPr>
        <p:txBody>
          <a:bodyPr lIns="144000" tIns="216000" rIns="144000" numCol="1">
            <a:normAutofit/>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Bu durumda, Thomas politik yönetim ve devlet ihtiyacını insanın sosyal doğasıyla ve yöneticinin yönetilenlerin hayrına olacak üstün bilgelik ve ahlakıyla temellendirir.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Dolayısıyla, onun devletin ve devletin amacı olan iyi hayatın temellerini insanda bulunan toplum halinde yaşama dürtüsünde bulma konusunda Aristoteles’le tam bir fikir birliği içindedir.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İnsanın kendi doğal iyisine ancak toplum içinde ulaşabilen sosyal bir hayvan olması nedeniyle politika ahlaktan ayrılmaz veya onu tamamlamak durumundadır. </a:t>
            </a:r>
          </a:p>
        </p:txBody>
      </p:sp>
    </p:spTree>
    <p:extLst>
      <p:ext uri="{BB962C8B-B14F-4D97-AF65-F5344CB8AC3E}">
        <p14:creationId xmlns:p14="http://schemas.microsoft.com/office/powerpoint/2010/main" xmlns="" val="379231933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002060"/>
          </a:solidFill>
        </p:spPr>
        <p:txBody>
          <a:bodyPr lIns="144000" tIns="180000" rIns="144000" bIns="72000">
            <a:noAutofit/>
          </a:bodyPr>
          <a:lstStyle/>
          <a:p>
            <a:pPr algn="ctr"/>
            <a:r>
              <a:rPr lang="tr-TR" sz="5400" b="1" dirty="0">
                <a:solidFill>
                  <a:schemeClr val="bg1"/>
                </a:solidFill>
                <a:latin typeface="Garamond" pitchFamily="18" charset="0"/>
              </a:rPr>
              <a:t>Thomas’ın Siyaset Felsefesi</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6" y="1403685"/>
            <a:ext cx="11197389" cy="5013158"/>
          </a:xfrm>
          <a:solidFill>
            <a:schemeClr val="bg1"/>
          </a:solidFill>
        </p:spPr>
        <p:txBody>
          <a:bodyPr lIns="144000" tIns="216000" rIns="144000" numCol="1">
            <a:normAutofit/>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Thomas’a göre devlet, insanın doğal amacını gerçekleştirebileceği çevre olmakla beraber, insanı doğaüstü amacına hazırlayacak bir araçtır.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Buna bağlı olarak, politik iktidar teolojik güce bağımlı olmasından dolayı devletin iki temel rolü olmaktadır:</a:t>
            </a:r>
          </a:p>
          <a:p>
            <a:pPr marL="365125" indent="-365125">
              <a:spcBef>
                <a:spcPts val="600"/>
              </a:spcBef>
              <a:buClr>
                <a:srgbClr val="002060"/>
              </a:buClr>
              <a:buFont typeface="Wingdings" panose="05000000000000000000" pitchFamily="2" charset="2"/>
              <a:buChar char="Ø"/>
            </a:pPr>
            <a:r>
              <a:rPr lang="tr-TR" sz="3000" b="1" i="1" dirty="0">
                <a:latin typeface="Garamond" pitchFamily="18" charset="0"/>
              </a:rPr>
              <a:t>Birincisi</a:t>
            </a:r>
            <a:r>
              <a:rPr lang="tr-TR" sz="3000" dirty="0">
                <a:latin typeface="Garamond" pitchFamily="18" charset="0"/>
              </a:rPr>
              <a:t>, devlet, içindeki vicdanın sesini dinlemeyenlere doğal hukuka itaat etmeyi zorla benimsetmek gibi disipline edici bir işleve sahiptir. </a:t>
            </a:r>
          </a:p>
          <a:p>
            <a:pPr marL="365125" indent="-365125">
              <a:spcBef>
                <a:spcPts val="600"/>
              </a:spcBef>
              <a:buClr>
                <a:srgbClr val="002060"/>
              </a:buClr>
              <a:buFont typeface="Wingdings" panose="05000000000000000000" pitchFamily="2" charset="2"/>
              <a:buChar char="Ø"/>
            </a:pPr>
            <a:r>
              <a:rPr lang="tr-TR" sz="3000" b="1" i="1" dirty="0">
                <a:latin typeface="Garamond" pitchFamily="18" charset="0"/>
              </a:rPr>
              <a:t>İkincisi</a:t>
            </a:r>
            <a:r>
              <a:rPr lang="tr-TR" sz="3000" dirty="0">
                <a:latin typeface="Garamond" pitchFamily="18" charset="0"/>
              </a:rPr>
              <a:t>, devlet, davranışları doğa yasasının buyruklarına sadece dışsal olarak uymakla kalmayıp, erdemli alışkanlıklardan kaynaklanan yurttaşlar yetiştirmek gibi pozitif bir işleve sahiptir. </a:t>
            </a:r>
          </a:p>
        </p:txBody>
      </p:sp>
    </p:spTree>
    <p:extLst>
      <p:ext uri="{BB962C8B-B14F-4D97-AF65-F5344CB8AC3E}">
        <p14:creationId xmlns:p14="http://schemas.microsoft.com/office/powerpoint/2010/main" xmlns="" val="86258073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002060"/>
          </a:solidFill>
        </p:spPr>
        <p:txBody>
          <a:bodyPr lIns="144000" tIns="180000" rIns="144000" bIns="72000">
            <a:noAutofit/>
          </a:bodyPr>
          <a:lstStyle/>
          <a:p>
            <a:pPr algn="ctr"/>
            <a:r>
              <a:rPr lang="tr-TR" sz="5400" b="1" dirty="0">
                <a:solidFill>
                  <a:schemeClr val="bg1"/>
                </a:solidFill>
                <a:latin typeface="Garamond" pitchFamily="18" charset="0"/>
              </a:rPr>
              <a:t>Thomas’ın Siyaset Felsefesi</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6" y="1403685"/>
            <a:ext cx="11197389" cy="5013158"/>
          </a:xfrm>
          <a:solidFill>
            <a:schemeClr val="bg1"/>
          </a:solidFill>
        </p:spPr>
        <p:txBody>
          <a:bodyPr lIns="144000" tIns="216000" rIns="144000" numCol="1">
            <a:normAutofit/>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Aquinalı Thomas, monarşi, aristokrasi ve demokrasi gibi birtakım iyi yönetim biçimlerini tiranlık ve oligarşi benzeri kötü yönetim tarzlarından ayırmaya çalışır.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Bu yönetim biçimlerinden en iyisini belirlemede teleolojik bakış açısına dayalı olarak devletin temel rol ve amaçlarının dikkate alınması gerekir.</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Thomas, devletin birlik, ahenk ve barışının en iyi şekilde tek kişinin yönetimi altında sağlandığına inandığı için monarşiyi en iyi yönetim biçimi olarak kabul eder. </a:t>
            </a:r>
          </a:p>
        </p:txBody>
      </p:sp>
    </p:spTree>
    <p:extLst>
      <p:ext uri="{BB962C8B-B14F-4D97-AF65-F5344CB8AC3E}">
        <p14:creationId xmlns:p14="http://schemas.microsoft.com/office/powerpoint/2010/main" xmlns="" val="111910157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002060"/>
          </a:solidFill>
        </p:spPr>
        <p:txBody>
          <a:bodyPr lIns="144000" tIns="180000" rIns="144000" bIns="72000">
            <a:noAutofit/>
          </a:bodyPr>
          <a:lstStyle/>
          <a:p>
            <a:pPr algn="ctr"/>
            <a:r>
              <a:rPr lang="tr-TR" sz="5400" b="1" dirty="0">
                <a:solidFill>
                  <a:schemeClr val="bg1"/>
                </a:solidFill>
                <a:latin typeface="Garamond" pitchFamily="18" charset="0"/>
              </a:rPr>
              <a:t>Thomas’ın Siyaset Felsefesi</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6" y="1403685"/>
            <a:ext cx="11197389" cy="5013158"/>
          </a:xfrm>
          <a:solidFill>
            <a:schemeClr val="bg1"/>
          </a:solidFill>
        </p:spPr>
        <p:txBody>
          <a:bodyPr lIns="144000" tIns="216000" rIns="144000" numCol="1">
            <a:normAutofit/>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Thomas monarşinin en iyi yönetim biçimi olmasını, kral ya da monarkın bilgi ve erdem bakımından yetkinliğine bağlar.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Devlet veya politik yönetim, doğrudan doğruya insanla ve insanın doğal amacıyla ilgili olmak durumundadır.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Bu yüzden monarşinin en temel işlevi, erdemli ve ahlaki bir hayatın peşinden koşulmasını ve doğal yeteneklerin geliştirilmesini mümkün kılan barış ve güvenlik koşullarını tesis etmektir. </a:t>
            </a:r>
          </a:p>
          <a:p>
            <a:pPr marL="365125" indent="-365125">
              <a:spcBef>
                <a:spcPts val="600"/>
              </a:spcBef>
              <a:buClr>
                <a:srgbClr val="002060"/>
              </a:buClr>
              <a:buFont typeface="Wingdings" panose="05000000000000000000" pitchFamily="2" charset="2"/>
              <a:buChar char="Ø"/>
            </a:pPr>
            <a:r>
              <a:rPr lang="tr-TR" sz="3000" dirty="0">
                <a:latin typeface="Garamond" pitchFamily="18" charset="0"/>
              </a:rPr>
              <a:t>Dolayısıyla monarşi bu görevi yerine getirmekle sınırlanmıştır. </a:t>
            </a:r>
          </a:p>
        </p:txBody>
      </p:sp>
    </p:spTree>
    <p:extLst>
      <p:ext uri="{BB962C8B-B14F-4D97-AF65-F5344CB8AC3E}">
        <p14:creationId xmlns:p14="http://schemas.microsoft.com/office/powerpoint/2010/main" xmlns="" val="2494039660"/>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002060"/>
          </a:solidFill>
        </p:spPr>
        <p:txBody>
          <a:bodyPr lIns="144000" tIns="180000" rIns="144000" bIns="72000">
            <a:noAutofit/>
          </a:bodyPr>
          <a:lstStyle/>
          <a:p>
            <a:pPr algn="ctr"/>
            <a:r>
              <a:rPr lang="tr-TR" sz="5400" b="1" dirty="0">
                <a:solidFill>
                  <a:schemeClr val="bg1"/>
                </a:solidFill>
                <a:latin typeface="Garamond" pitchFamily="18" charset="0"/>
              </a:rPr>
              <a:t>Thomas’ın Siyaset Felsefesi</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6" y="1403685"/>
            <a:ext cx="11197389" cy="5013158"/>
          </a:xfrm>
          <a:solidFill>
            <a:schemeClr val="bg1"/>
          </a:solidFill>
        </p:spPr>
        <p:txBody>
          <a:bodyPr lIns="144000" tIns="216000" rIns="144000" numCol="1">
            <a:normAutofit/>
          </a:bodyPr>
          <a:lstStyle/>
          <a:p>
            <a:pPr marL="365125" indent="-365125">
              <a:spcBef>
                <a:spcPts val="600"/>
              </a:spcBef>
              <a:buClr>
                <a:srgbClr val="002060"/>
              </a:buClr>
              <a:buFont typeface="Wingdings" panose="05000000000000000000" pitchFamily="2" charset="2"/>
              <a:buChar char="Ø"/>
            </a:pPr>
            <a:r>
              <a:rPr lang="tr-TR" sz="3000" dirty="0">
                <a:latin typeface="Garamond" pitchFamily="18" charset="0"/>
              </a:rPr>
              <a:t>İnsanın doğal amacının doğaüstü amacına bağımlı olmasından dolayı monark da insanlara söz konusu doğaüstü amaçlarına ulaşmaları yolunda ihtiyaç duydukları rehberliği sağlayan ruhban sınıfına bağımlı olmasına bağlı olarak monarşi için ikinci sınırlama, onun güç ve otoritesi teolojik güce tabi olmasından gelir. </a:t>
            </a:r>
          </a:p>
        </p:txBody>
      </p:sp>
    </p:spTree>
    <p:extLst>
      <p:ext uri="{BB962C8B-B14F-4D97-AF65-F5344CB8AC3E}">
        <p14:creationId xmlns:p14="http://schemas.microsoft.com/office/powerpoint/2010/main" xmlns="" val="449767436"/>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64B5545-8E4E-7CA4-A40B-B36B1C5CE087}"/>
              </a:ext>
            </a:extLst>
          </p:cNvPr>
          <p:cNvSpPr>
            <a:spLocks noGrp="1"/>
          </p:cNvSpPr>
          <p:nvPr>
            <p:ph type="title"/>
          </p:nvPr>
        </p:nvSpPr>
        <p:spPr>
          <a:xfrm>
            <a:off x="497306" y="441158"/>
            <a:ext cx="11197388" cy="962526"/>
          </a:xfrm>
          <a:solidFill>
            <a:srgbClr val="002060"/>
          </a:solidFill>
        </p:spPr>
        <p:txBody>
          <a:bodyPr lIns="144000" tIns="180000" rIns="144000" bIns="72000">
            <a:noAutofit/>
          </a:bodyPr>
          <a:lstStyle/>
          <a:p>
            <a:pPr algn="ctr"/>
            <a:r>
              <a:rPr lang="tr-TR" sz="5400" b="1" dirty="0">
                <a:solidFill>
                  <a:schemeClr val="bg1"/>
                </a:solidFill>
                <a:latin typeface="Garamond" pitchFamily="18" charset="0"/>
              </a:rPr>
              <a:t>Thomas’ın Siyaset Felsefesi</a:t>
            </a:r>
          </a:p>
        </p:txBody>
      </p:sp>
      <p:sp>
        <p:nvSpPr>
          <p:cNvPr id="3" name="İçerik Yer Tutucusu 2">
            <a:extLst>
              <a:ext uri="{FF2B5EF4-FFF2-40B4-BE49-F238E27FC236}">
                <a16:creationId xmlns:a16="http://schemas.microsoft.com/office/drawing/2014/main" xmlns="" id="{1DAC6F26-94D0-D201-4899-529831D17B30}"/>
              </a:ext>
            </a:extLst>
          </p:cNvPr>
          <p:cNvSpPr>
            <a:spLocks noGrp="1"/>
          </p:cNvSpPr>
          <p:nvPr>
            <p:ph idx="1"/>
          </p:nvPr>
        </p:nvSpPr>
        <p:spPr>
          <a:xfrm>
            <a:off x="497306" y="1403685"/>
            <a:ext cx="11197389" cy="5013158"/>
          </a:xfrm>
          <a:solidFill>
            <a:schemeClr val="bg1"/>
          </a:solidFill>
        </p:spPr>
        <p:txBody>
          <a:bodyPr lIns="144000" tIns="216000" rIns="144000" numCol="1">
            <a:normAutofit/>
          </a:bodyPr>
          <a:lstStyle/>
          <a:p>
            <a:pPr marL="365125" indent="-365125">
              <a:spcBef>
                <a:spcPts val="600"/>
              </a:spcBef>
              <a:buClr>
                <a:srgbClr val="002060"/>
              </a:buClr>
              <a:buFont typeface="Wingdings" panose="05000000000000000000" pitchFamily="2" charset="2"/>
              <a:buChar char="Ø"/>
            </a:pPr>
            <a:endParaRPr lang="tr-TR" sz="3000" dirty="0">
              <a:latin typeface="Garamond" pitchFamily="18" charset="0"/>
            </a:endParaRPr>
          </a:p>
        </p:txBody>
      </p:sp>
    </p:spTree>
    <p:extLst>
      <p:ext uri="{BB962C8B-B14F-4D97-AF65-F5344CB8AC3E}">
        <p14:creationId xmlns:p14="http://schemas.microsoft.com/office/powerpoint/2010/main" xmlns="" val="197341734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bu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xmlns="" name="Savon" id="{1306E473-ED32-493B-A2D0-240A757EDD34}" vid="{C20BADFE-D095-436F-9677-9264042809F0}"/>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{547E6B25-E8B7-41E0-866C-61D5AD14F19A}tf03457510</Template>
  <TotalTime>3333</TotalTime>
  <Words>10813</Words>
  <Application>Microsoft Office PowerPoint</Application>
  <PresentationFormat>Özel</PresentationFormat>
  <Paragraphs>702</Paragraphs>
  <Slides>136</Slides>
  <Notes>2</Notes>
  <HiddenSlides>0</HiddenSlides>
  <MMClips>0</MMClips>
  <ScaleCrop>false</ScaleCrop>
  <HeadingPairs>
    <vt:vector size="4" baseType="variant">
      <vt:variant>
        <vt:lpstr>Tema</vt:lpstr>
      </vt:variant>
      <vt:variant>
        <vt:i4>1</vt:i4>
      </vt:variant>
      <vt:variant>
        <vt:lpstr>Slayt Başlıkları</vt:lpstr>
      </vt:variant>
      <vt:variant>
        <vt:i4>136</vt:i4>
      </vt:variant>
    </vt:vector>
  </HeadingPairs>
  <TitlesOfParts>
    <vt:vector size="137" baseType="lpstr">
      <vt:lpstr>Sabun</vt:lpstr>
      <vt:lpstr>ORTAÇAĞ FELSEFESİ</vt:lpstr>
      <vt:lpstr>Slayt 2</vt:lpstr>
      <vt:lpstr>KAVRAMLAR</vt:lpstr>
      <vt:lpstr>GİRİŞ</vt:lpstr>
      <vt:lpstr>GİRİŞ</vt:lpstr>
      <vt:lpstr>GİRİŞ</vt:lpstr>
      <vt:lpstr>GİRİŞ</vt:lpstr>
      <vt:lpstr>Ortaçağ Felsefesinin Genel Özellikleri</vt:lpstr>
      <vt:lpstr>Ortaçağ Felsefesinin Genel Özellikleri</vt:lpstr>
      <vt:lpstr>Ortaçağ Felsefesinin Genel Özellikleri</vt:lpstr>
      <vt:lpstr>Ortaçağ Felsefesinin Genel Özellikleri</vt:lpstr>
      <vt:lpstr>Ortaçağ Felsefesinin Genel Özellikleri</vt:lpstr>
      <vt:lpstr>TÜMELLER TARTIŞMASI</vt:lpstr>
      <vt:lpstr>TÜMELLER TARTIŞMASI</vt:lpstr>
      <vt:lpstr>TÜMELLER TARTIŞMASI</vt:lpstr>
      <vt:lpstr>TÜMELLER TARTIŞMASI</vt:lpstr>
      <vt:lpstr>TÜMELLER TARTIŞMASI</vt:lpstr>
      <vt:lpstr>TÜMELLER TARTIŞMASI</vt:lpstr>
      <vt:lpstr>TÜMELLER TARTIŞMASI</vt:lpstr>
      <vt:lpstr>TÜMELLER TARTIŞMASI</vt:lpstr>
      <vt:lpstr>TÜMELLER TARTIŞMASI</vt:lpstr>
      <vt:lpstr>TÜMELLER TARTIŞMASI</vt:lpstr>
      <vt:lpstr>TÜMELLER TARTIŞMASI</vt:lpstr>
      <vt:lpstr>TÜMELLER TARTIŞMASI</vt:lpstr>
      <vt:lpstr>TÜMELLER TARTIŞMASI</vt:lpstr>
      <vt:lpstr>TÜMELLER TARTIŞMASI</vt:lpstr>
      <vt:lpstr>TÜMELLER TARTIŞMASI</vt:lpstr>
      <vt:lpstr>TÜMELLER TARTIŞMASI</vt:lpstr>
      <vt:lpstr>TÜMELLER TARTIŞMASI</vt:lpstr>
      <vt:lpstr>TÜMELLER TARTIŞMASI</vt:lpstr>
      <vt:lpstr>TÜMELLER TARTIŞMASI</vt:lpstr>
      <vt:lpstr>TÜMELLER TARTIŞMASI</vt:lpstr>
      <vt:lpstr>TÜMELLER TARTIŞMASI</vt:lpstr>
      <vt:lpstr>TÜMELLER TARTIŞMASI</vt:lpstr>
      <vt:lpstr>TÜMELLER TARTIŞMASI</vt:lpstr>
      <vt:lpstr>TÜMELLER TARTIŞMASI</vt:lpstr>
      <vt:lpstr>Slayt 37</vt:lpstr>
      <vt:lpstr>PATRİSTİK FELSEFE</vt:lpstr>
      <vt:lpstr>PATRİSTİK FELSEFE</vt:lpstr>
      <vt:lpstr>PATRİSTİK FELSEFE</vt:lpstr>
      <vt:lpstr>PATRİSTİK FELSEFE</vt:lpstr>
      <vt:lpstr>PATRİSTİK FELSEFE</vt:lpstr>
      <vt:lpstr>PATRİSTİK FELSEFE</vt:lpstr>
      <vt:lpstr>PATRİSTİK FELSEFE</vt:lpstr>
      <vt:lpstr>AURELİUS AUGUSTİNUS (354-430)</vt:lpstr>
      <vt:lpstr>AURELİUS AUGUSTİNUS (354-430)</vt:lpstr>
      <vt:lpstr>AUGUSTİNUS’un BİLGİ ANLAYIŞI</vt:lpstr>
      <vt:lpstr>AUGUSTİNUS’un BİLGİ ANLAYIŞI</vt:lpstr>
      <vt:lpstr>AUGUSTİNUS’un BİLGİ ANLAYIŞI</vt:lpstr>
      <vt:lpstr>AUGUSTİNUS’un BİLGİ ANLAYIŞI</vt:lpstr>
      <vt:lpstr>AUGUSTİNUS’un BİLGİ ANLAYIŞI</vt:lpstr>
      <vt:lpstr>AUGUSTİNUS’un BİLGİ ANLAYIŞI</vt:lpstr>
      <vt:lpstr>AUGUSTİNUS’un AYDINLANMA KURAMI</vt:lpstr>
      <vt:lpstr>AUGUSTİNUS’un AYDINLANMA KURAMI</vt:lpstr>
      <vt:lpstr>AUGUSTİNUS’un AYDINLANMA KURAMI</vt:lpstr>
      <vt:lpstr>AUGUSTİNUS’a GÖRE TANRI</vt:lpstr>
      <vt:lpstr>AUGUSTİNUS’a GÖRE TANRI</vt:lpstr>
      <vt:lpstr>AUGUSTİNUS’a GÖRE TANRI</vt:lpstr>
      <vt:lpstr>AUGUSTİNUS’a GÖRE TANRI</vt:lpstr>
      <vt:lpstr>AUGUSTİNUS’ta KÖTÜLÜK PROBLEMİ</vt:lpstr>
      <vt:lpstr>AUGUSTİNUS’ta KÖTÜLÜK PROBLEMİ</vt:lpstr>
      <vt:lpstr>AUGUSTİNUS’ta KÖTÜLÜK PROBLEMİ</vt:lpstr>
      <vt:lpstr>AUGUSTİNUS’ta KÖTÜLÜK PROBLEMİ</vt:lpstr>
      <vt:lpstr>AUGUSTİNUS’ta KÖTÜLÜK PROBLEMİ</vt:lpstr>
      <vt:lpstr>AUGUSTİNUS’un ETİK ANLAYIŞI</vt:lpstr>
      <vt:lpstr>AUGUSTİNUS’un ETİK ANLAYIŞI</vt:lpstr>
      <vt:lpstr>AUGUSTİNUS’un ETİK ANLAYIŞI</vt:lpstr>
      <vt:lpstr>AUGUSTİNUS’un ETİK ANLAYIŞI</vt:lpstr>
      <vt:lpstr>AUGUSTİNUS’un ETİK ANLAYIŞI</vt:lpstr>
      <vt:lpstr>AUGUSTİNUS’un DEVLET ANLAYIŞI</vt:lpstr>
      <vt:lpstr>AUGUSTİNUS’un DEVLET ANLAYIŞI</vt:lpstr>
      <vt:lpstr>AUGUSTİNUS’un DEVLET ANLAYIŞI</vt:lpstr>
      <vt:lpstr>AUGUSTİNUS’un DEVLET ANLAYIŞI</vt:lpstr>
      <vt:lpstr>SKOLASTİK FELSEFE</vt:lpstr>
      <vt:lpstr>SKOLASTİK FELSEFE</vt:lpstr>
      <vt:lpstr>SKOLASTİK FELSEFE</vt:lpstr>
      <vt:lpstr>SKOLASTİK FELSEFE</vt:lpstr>
      <vt:lpstr>SKOLASTİK FELSEFENİN ÖZELLİKLERİ</vt:lpstr>
      <vt:lpstr>SKOLASTİK FELSEFENİN ÖZELLİKLERİ</vt:lpstr>
      <vt:lpstr>SKOLASTİK FELSEFENİN ÖZELLİKLERİ</vt:lpstr>
      <vt:lpstr>SKOLASTİK FELSEFENİN ÖZELLİKLERİ</vt:lpstr>
      <vt:lpstr>SKOLASTİK FELSEFENİN ÖZELLİKLERİ</vt:lpstr>
      <vt:lpstr>SKOLASTİK FELSEFENİN ÖZELLİKLERİ</vt:lpstr>
      <vt:lpstr>SKOLASTİK FELSEFENİN ÖZELLİKLERİ</vt:lpstr>
      <vt:lpstr>SKOLASTİK FELSEFENİN ÖZELLİKLERİ</vt:lpstr>
      <vt:lpstr>SKOLASTİK FELSEFENİN ÖZELLİKLERİ</vt:lpstr>
      <vt:lpstr>SKOLASTİK FELSEFENİN ÖZELLİKLERİ</vt:lpstr>
      <vt:lpstr>SKOLASTİK FELSEFENİN ÖZELLİKLERİ</vt:lpstr>
      <vt:lpstr>SKOLASTİK FELSEFENİN ÖZELLİKLERİ</vt:lpstr>
      <vt:lpstr>SKOLASTİK FELSEFENİN ÖZELLİKLERİ</vt:lpstr>
      <vt:lpstr>SKOLASTİK FELSEFENİN ÖZELLİKLERİ</vt:lpstr>
      <vt:lpstr>SKOLASTİK FELSEFENİN ÖZELLİKLERİ</vt:lpstr>
      <vt:lpstr>AQUİNALI THOMAS (1225-1274) </vt:lpstr>
      <vt:lpstr>AQUİNALI THOMAS (1225-1274) </vt:lpstr>
      <vt:lpstr>AQUİNALI THOMAS (1225-1274) </vt:lpstr>
      <vt:lpstr>a. İnanç-Akıl İlişkisine Dair Görüşleri </vt:lpstr>
      <vt:lpstr>a. İnanç-Akıl İlişkisine Dair Görüşleri </vt:lpstr>
      <vt:lpstr>a. İnanç-Akıl İlişkisine Dair Görüşleri </vt:lpstr>
      <vt:lpstr>a. İnanç-Akıl İlişkisine Dair Görüşleri </vt:lpstr>
      <vt:lpstr>METAFİZİK</vt:lpstr>
      <vt:lpstr>Tanrının Varoluşuyla ilgili Argümanlar</vt:lpstr>
      <vt:lpstr>Tanrının Varoluşuyla ilgili Argümanlar</vt:lpstr>
      <vt:lpstr>Tanrının Varoluşuyla ilgili Argümanlar</vt:lpstr>
      <vt:lpstr>Tanrının Varoluşuyla ilgili Argümanlar</vt:lpstr>
      <vt:lpstr>Tanrının Varoluşuyla ilgili Argümanlar</vt:lpstr>
      <vt:lpstr>Tanrının Varoluşuyla ilgili Argümanlar</vt:lpstr>
      <vt:lpstr>Tanrının Varoluşuyla ilgili Argümanlar</vt:lpstr>
      <vt:lpstr>Tanrının Varoluşuyla ilgili Argümanlar</vt:lpstr>
      <vt:lpstr>Bileşik Varlıklar ve Hiyerarşik Varlık Görüşü </vt:lpstr>
      <vt:lpstr>Bileşik Varlıklar ve Hiyerarşik Varlık Görüşü </vt:lpstr>
      <vt:lpstr>Bileşik Varlıklar ve Hiyerarşik Varlık Görüşü </vt:lpstr>
      <vt:lpstr>Thomas’ın İnsan Anlayışı</vt:lpstr>
      <vt:lpstr>Thomas’ın İnsan Anlayışı</vt:lpstr>
      <vt:lpstr>Thomas’ın İnsan Anlayışı</vt:lpstr>
      <vt:lpstr>Thomas’ın İnsan Anlayışı</vt:lpstr>
      <vt:lpstr>Thomas’ın Bilgi Görüşü </vt:lpstr>
      <vt:lpstr>Thomas’ın Bilgi Görüşü </vt:lpstr>
      <vt:lpstr>Thomas’ın Bilgi Görüşü </vt:lpstr>
      <vt:lpstr>Thomas’ın Bilgi Görüşü </vt:lpstr>
      <vt:lpstr>Thomas’ın Bilgi Görüşü </vt:lpstr>
      <vt:lpstr>Thomas’ın Etik Anlayışı</vt:lpstr>
      <vt:lpstr>Thomas’ın Etik Anlayışı</vt:lpstr>
      <vt:lpstr>Thomas’ın Etik Anlayışı</vt:lpstr>
      <vt:lpstr>Thomas’ın Etik Anlayışı</vt:lpstr>
      <vt:lpstr>Thomas’ın Etik Anlayışı</vt:lpstr>
      <vt:lpstr>Thomas’ın Etik Anlayışı</vt:lpstr>
      <vt:lpstr>Thomas’ın Etik Anlayışı</vt:lpstr>
      <vt:lpstr>Thomas’ın Etik Anlayışı</vt:lpstr>
      <vt:lpstr>Thomas’ın Etik Anlayışı</vt:lpstr>
      <vt:lpstr>Thomas’ın Siyaset Felsefesi</vt:lpstr>
      <vt:lpstr>Thomas’ın Siyaset Felsefesi</vt:lpstr>
      <vt:lpstr>Thomas’ın Siyaset Felsefesi</vt:lpstr>
      <vt:lpstr>Thomas’ın Siyaset Felsefesi</vt:lpstr>
      <vt:lpstr>Thomas’ın Siyaset Felsefesi</vt:lpstr>
      <vt:lpstr>Thomas’ın Siyaset Felsefesi</vt:lpstr>
      <vt:lpstr>Thomas’ın Siyaset Felsefesi</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ORTAÇAĞ FELSEFESİ</dc:title>
  <dc:creator>Şerefettin</dc:creator>
  <cp:lastModifiedBy>ESOGÜ İLAHİYAT</cp:lastModifiedBy>
  <cp:revision>40</cp:revision>
  <dcterms:created xsi:type="dcterms:W3CDTF">2024-03-03T18:54:22Z</dcterms:created>
  <dcterms:modified xsi:type="dcterms:W3CDTF">2024-03-20T07:44:06Z</dcterms:modified>
</cp:coreProperties>
</file>