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63"/>
  </p:notesMasterIdLst>
  <p:sldIdLst>
    <p:sldId id="256" r:id="rId2"/>
    <p:sldId id="258" r:id="rId3"/>
    <p:sldId id="304" r:id="rId4"/>
    <p:sldId id="257" r:id="rId5"/>
    <p:sldId id="261" r:id="rId6"/>
    <p:sldId id="259" r:id="rId7"/>
    <p:sldId id="260" r:id="rId8"/>
    <p:sldId id="262" r:id="rId9"/>
    <p:sldId id="263" r:id="rId10"/>
    <p:sldId id="267" r:id="rId11"/>
    <p:sldId id="266" r:id="rId12"/>
    <p:sldId id="265" r:id="rId13"/>
    <p:sldId id="264" r:id="rId14"/>
    <p:sldId id="269" r:id="rId15"/>
    <p:sldId id="268" r:id="rId16"/>
    <p:sldId id="273" r:id="rId17"/>
    <p:sldId id="272" r:id="rId18"/>
    <p:sldId id="271" r:id="rId19"/>
    <p:sldId id="270" r:id="rId20"/>
    <p:sldId id="276" r:id="rId21"/>
    <p:sldId id="275" r:id="rId22"/>
    <p:sldId id="322" r:id="rId23"/>
    <p:sldId id="323" r:id="rId24"/>
    <p:sldId id="325" r:id="rId25"/>
    <p:sldId id="274" r:id="rId26"/>
    <p:sldId id="278" r:id="rId27"/>
    <p:sldId id="279" r:id="rId28"/>
    <p:sldId id="277" r:id="rId29"/>
    <p:sldId id="282" r:id="rId30"/>
    <p:sldId id="281" r:id="rId31"/>
    <p:sldId id="283" r:id="rId32"/>
    <p:sldId id="284" r:id="rId33"/>
    <p:sldId id="288" r:id="rId34"/>
    <p:sldId id="287" r:id="rId35"/>
    <p:sldId id="286" r:id="rId36"/>
    <p:sldId id="285" r:id="rId37"/>
    <p:sldId id="289" r:id="rId38"/>
    <p:sldId id="295" r:id="rId39"/>
    <p:sldId id="294" r:id="rId40"/>
    <p:sldId id="293" r:id="rId41"/>
    <p:sldId id="292" r:id="rId42"/>
    <p:sldId id="291" r:id="rId43"/>
    <p:sldId id="290" r:id="rId44"/>
    <p:sldId id="300" r:id="rId45"/>
    <p:sldId id="299" r:id="rId46"/>
    <p:sldId id="303" r:id="rId47"/>
    <p:sldId id="302" r:id="rId48"/>
    <p:sldId id="301" r:id="rId49"/>
    <p:sldId id="307" r:id="rId50"/>
    <p:sldId id="306" r:id="rId51"/>
    <p:sldId id="311" r:id="rId52"/>
    <p:sldId id="310" r:id="rId53"/>
    <p:sldId id="309" r:id="rId54"/>
    <p:sldId id="308" r:id="rId55"/>
    <p:sldId id="314" r:id="rId56"/>
    <p:sldId id="313" r:id="rId57"/>
    <p:sldId id="317" r:id="rId58"/>
    <p:sldId id="315" r:id="rId59"/>
    <p:sldId id="316" r:id="rId60"/>
    <p:sldId id="318" r:id="rId61"/>
    <p:sldId id="321"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249" autoAdjust="0"/>
  </p:normalViewPr>
  <p:slideViewPr>
    <p:cSldViewPr snapToGrid="0">
      <p:cViewPr varScale="1">
        <p:scale>
          <a:sx n="64" d="100"/>
          <a:sy n="64" d="100"/>
        </p:scale>
        <p:origin x="900" y="72"/>
      </p:cViewPr>
      <p:guideLst/>
    </p:cSldViewPr>
  </p:slideViewPr>
  <p:outlineViewPr>
    <p:cViewPr>
      <p:scale>
        <a:sx n="33" d="100"/>
        <a:sy n="33" d="100"/>
      </p:scale>
      <p:origin x="0" y="-28710"/>
    </p:cViewPr>
  </p:outlineViewPr>
  <p:notesTextViewPr>
    <p:cViewPr>
      <p:scale>
        <a:sx n="1" d="1"/>
        <a:sy n="1" d="1"/>
      </p:scale>
      <p:origin x="0" y="0"/>
    </p:cViewPr>
  </p:notesTextViewPr>
  <p:sorterViewPr>
    <p:cViewPr>
      <p:scale>
        <a:sx n="100" d="100"/>
        <a:sy n="100" d="100"/>
      </p:scale>
      <p:origin x="0" y="-9468"/>
    </p:cViewPr>
  </p:sorterViewPr>
  <p:notesViewPr>
    <p:cSldViewPr snapToGrid="0">
      <p:cViewPr varScale="1">
        <p:scale>
          <a:sx n="52" d="100"/>
          <a:sy n="52" d="100"/>
        </p:scale>
        <p:origin x="2862"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7F6B22-4708-4841-A2D5-AF761B726AAC}" type="datetimeFigureOut">
              <a:rPr lang="tr-TR" smtClean="0"/>
              <a:t>2.04.2024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EB464E-CA93-4945-B040-FC1DDC25A993}" type="slidenum">
              <a:rPr lang="tr-TR" smtClean="0"/>
              <a:t>‹#›</a:t>
            </a:fld>
            <a:endParaRPr lang="tr-TR"/>
          </a:p>
        </p:txBody>
      </p:sp>
    </p:spTree>
    <p:extLst>
      <p:ext uri="{BB962C8B-B14F-4D97-AF65-F5344CB8AC3E}">
        <p14:creationId xmlns:p14="http://schemas.microsoft.com/office/powerpoint/2010/main" val="2414002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04EB464E-CA93-4945-B040-FC1DDC25A993}" type="slidenum">
              <a:rPr lang="tr-TR" smtClean="0"/>
              <a:t>2</a:t>
            </a:fld>
            <a:endParaRPr lang="tr-TR"/>
          </a:p>
        </p:txBody>
      </p:sp>
    </p:spTree>
    <p:extLst>
      <p:ext uri="{BB962C8B-B14F-4D97-AF65-F5344CB8AC3E}">
        <p14:creationId xmlns:p14="http://schemas.microsoft.com/office/powerpoint/2010/main" val="13984036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A76EB9D5-7E1A-4433-8B21-2237CC26FA2C}" type="datetimeFigureOut">
              <a:rPr lang="en-US" dirty="0"/>
              <a:t>4/2/2024</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39EF837-FEDB-44F2-8FB5-4F56FC548A33}" type="datetimeFigureOut">
              <a:rPr lang="en-US" dirty="0"/>
              <a:t>4/2/2024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EC2AB55-62C0-407E-B706-C907B44B0BFC}" type="datetimeFigureOut">
              <a:rPr lang="en-US" dirty="0"/>
              <a:t>4/2/2024</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69FBB33F-FEF5-4E73-A5F9-307689FE77C6}" type="datetimeFigureOut">
              <a:rPr lang="en-US" dirty="0"/>
              <a:t>4/2/2024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64B5FA4-F0B8-4D71-BC92-932E3A1502F8}" type="datetimeFigureOut">
              <a:rPr lang="en-US" dirty="0"/>
              <a:t>4/2/2024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4FD89F80-C2CE-4D6A-80E4-D3515AD92BC6}" type="datetimeFigureOut">
              <a:rPr lang="en-US" dirty="0"/>
              <a:t>4/2/2024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4220E-EF40-477E-B84C-637FC7CE78DB}" type="datetimeFigureOut">
              <a:rPr lang="en-US" dirty="0"/>
              <a:t>4/2/2024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8" name="Date Placeholder 7"/>
          <p:cNvSpPr>
            <a:spLocks noGrp="1"/>
          </p:cNvSpPr>
          <p:nvPr>
            <p:ph type="dt" sz="half" idx="10"/>
          </p:nvPr>
        </p:nvSpPr>
        <p:spPr/>
        <p:txBody>
          <a:bodyPr/>
          <a:lstStyle/>
          <a:p>
            <a:fld id="{FD0B8D63-E026-4E54-B301-C824E1BD14F3}" type="datetimeFigureOut">
              <a:rPr lang="en-US" dirty="0"/>
              <a:t>4/2/2024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6C423185-9573-406A-8068-0AB4F2335019}" type="datetimeFigureOut">
              <a:rPr lang="en-US" dirty="0"/>
              <a:t>4/2/2024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2598A19-B9D6-4696-A74D-9FEF900C8B6A}" type="datetimeFigureOut">
              <a:rPr lang="en-US" dirty="0"/>
              <a:t>4/2/2024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A205100-39B0-4914-BBD6-34F267582565}" type="datetimeFigureOut">
              <a:rPr lang="en-US" dirty="0"/>
              <a:t>4/2/2024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6C5516DA-9D86-4E1E-A623-C11F9F74EB59}" type="datetimeFigureOut">
              <a:rPr lang="en-US" dirty="0"/>
              <a:t>4/2/2024</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42B6C2CE-7190-95A5-F914-B9683D735176}"/>
              </a:ext>
            </a:extLst>
          </p:cNvPr>
          <p:cNvSpPr>
            <a:spLocks noGrp="1"/>
          </p:cNvSpPr>
          <p:nvPr>
            <p:ph type="subTitle" idx="1"/>
          </p:nvPr>
        </p:nvSpPr>
        <p:spPr>
          <a:xfrm>
            <a:off x="1448971" y="1406769"/>
            <a:ext cx="9284677" cy="4135901"/>
          </a:xfrm>
          <a:solidFill>
            <a:schemeClr val="bg1"/>
          </a:solidFill>
        </p:spPr>
        <p:txBody>
          <a:bodyPr>
            <a:noAutofit/>
          </a:bodyPr>
          <a:lstStyle/>
          <a:p>
            <a:endParaRPr lang="tr-TR" sz="1200" b="1" dirty="0"/>
          </a:p>
          <a:p>
            <a:endParaRPr lang="tr-TR" sz="1200" b="1" dirty="0"/>
          </a:p>
          <a:p>
            <a:endParaRPr lang="tr-TR" sz="1200" b="1" dirty="0"/>
          </a:p>
          <a:p>
            <a:endParaRPr lang="tr-TR" sz="1200" b="1" dirty="0"/>
          </a:p>
          <a:p>
            <a:endParaRPr lang="tr-TR" sz="1200" b="1" dirty="0"/>
          </a:p>
          <a:p>
            <a:endParaRPr lang="tr-TR" sz="1200" b="1" dirty="0"/>
          </a:p>
          <a:p>
            <a:endParaRPr lang="tr-TR" sz="1200" b="1" dirty="0"/>
          </a:p>
          <a:p>
            <a:endParaRPr lang="tr-TR" sz="1200" b="1" dirty="0"/>
          </a:p>
          <a:p>
            <a:r>
              <a:rPr lang="tr-TR" sz="5400" b="1" dirty="0"/>
              <a:t>RÖNESANS FELSEFESİ</a:t>
            </a:r>
          </a:p>
        </p:txBody>
      </p:sp>
    </p:spTree>
    <p:extLst>
      <p:ext uri="{BB962C8B-B14F-4D97-AF65-F5344CB8AC3E}">
        <p14:creationId xmlns:p14="http://schemas.microsoft.com/office/powerpoint/2010/main" val="3929588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50"/>
          </a:solidFill>
        </p:spPr>
        <p:txBody>
          <a:bodyPr tIns="144000">
            <a:normAutofit fontScale="90000"/>
          </a:bodyPr>
          <a:lstStyle/>
          <a:p>
            <a:pPr algn="ctr"/>
            <a:r>
              <a:rPr lang="tr-TR" sz="6000" b="1" dirty="0">
                <a:solidFill>
                  <a:schemeClr val="bg1"/>
                </a:solidFill>
              </a:rPr>
              <a:t>KAVRAMLAR</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numCol="3">
            <a:normAutofit/>
          </a:bodyPr>
          <a:lstStyle/>
          <a:p>
            <a:pPr marL="365125" indent="-365125">
              <a:buClr>
                <a:srgbClr val="860000"/>
              </a:buClr>
              <a:buFont typeface="Wingdings" panose="05000000000000000000" pitchFamily="2" charset="2"/>
              <a:buChar char="v"/>
            </a:pPr>
            <a:r>
              <a:rPr lang="tr-TR" sz="3000" dirty="0"/>
              <a:t>Rönesans</a:t>
            </a:r>
          </a:p>
          <a:p>
            <a:pPr marL="365125" indent="-365125">
              <a:buClr>
                <a:srgbClr val="860000"/>
              </a:buClr>
              <a:buFont typeface="Wingdings" panose="05000000000000000000" pitchFamily="2" charset="2"/>
              <a:buChar char="v"/>
            </a:pPr>
            <a:r>
              <a:rPr lang="tr-TR" sz="3000" dirty="0"/>
              <a:t>Bilim</a:t>
            </a:r>
          </a:p>
          <a:p>
            <a:pPr marL="365125" indent="-365125">
              <a:buClr>
                <a:srgbClr val="860000"/>
              </a:buClr>
              <a:buFont typeface="Wingdings" panose="05000000000000000000" pitchFamily="2" charset="2"/>
              <a:buChar char="v"/>
            </a:pPr>
            <a:r>
              <a:rPr lang="tr-TR" sz="3000" dirty="0" err="1"/>
              <a:t>Konrollü</a:t>
            </a:r>
            <a:r>
              <a:rPr lang="tr-TR" sz="3000" dirty="0"/>
              <a:t> Deney</a:t>
            </a:r>
          </a:p>
          <a:p>
            <a:pPr marL="365125" indent="-365125">
              <a:buClr>
                <a:srgbClr val="860000"/>
              </a:buClr>
              <a:buFont typeface="Wingdings" panose="05000000000000000000" pitchFamily="2" charset="2"/>
              <a:buChar char="v"/>
            </a:pPr>
            <a:r>
              <a:rPr lang="tr-TR" sz="3000" dirty="0"/>
              <a:t>Hipotez</a:t>
            </a:r>
          </a:p>
          <a:p>
            <a:pPr marL="365125" indent="-365125">
              <a:buClr>
                <a:srgbClr val="860000"/>
              </a:buClr>
              <a:buFont typeface="Wingdings" panose="05000000000000000000" pitchFamily="2" charset="2"/>
              <a:buChar char="v"/>
            </a:pPr>
            <a:r>
              <a:rPr lang="tr-TR" sz="3000" dirty="0"/>
              <a:t>Jeosantrik</a:t>
            </a:r>
          </a:p>
          <a:p>
            <a:pPr marL="365125" indent="-365125">
              <a:buClr>
                <a:srgbClr val="860000"/>
              </a:buClr>
              <a:buFont typeface="Wingdings" panose="05000000000000000000" pitchFamily="2" charset="2"/>
              <a:buChar char="v"/>
            </a:pPr>
            <a:r>
              <a:rPr lang="tr-TR" sz="3000" dirty="0"/>
              <a:t>Galileo</a:t>
            </a:r>
          </a:p>
          <a:p>
            <a:pPr marL="365125" indent="-365125">
              <a:buClr>
                <a:srgbClr val="860000"/>
              </a:buClr>
              <a:buFont typeface="Wingdings" panose="05000000000000000000" pitchFamily="2" charset="2"/>
              <a:buChar char="v"/>
            </a:pPr>
            <a:r>
              <a:rPr lang="tr-TR" sz="3000" dirty="0"/>
              <a:t>Kepler</a:t>
            </a:r>
          </a:p>
          <a:p>
            <a:pPr marL="365125" indent="-365125">
              <a:buClr>
                <a:srgbClr val="860000"/>
              </a:buClr>
              <a:buFont typeface="Wingdings" panose="05000000000000000000" pitchFamily="2" charset="2"/>
              <a:buChar char="v"/>
            </a:pPr>
            <a:r>
              <a:rPr lang="tr-TR" sz="3000" dirty="0"/>
              <a:t>Reform</a:t>
            </a:r>
          </a:p>
          <a:p>
            <a:pPr marL="365125" indent="-365125">
              <a:buClr>
                <a:srgbClr val="860000"/>
              </a:buClr>
              <a:buFont typeface="Wingdings" panose="05000000000000000000" pitchFamily="2" charset="2"/>
              <a:buChar char="v"/>
            </a:pPr>
            <a:r>
              <a:rPr lang="tr-TR" sz="3000" dirty="0"/>
              <a:t>Hümanizm</a:t>
            </a:r>
          </a:p>
          <a:p>
            <a:pPr marL="365125" indent="-365125">
              <a:buClr>
                <a:srgbClr val="860000"/>
              </a:buClr>
              <a:buFont typeface="Wingdings" panose="05000000000000000000" pitchFamily="2" charset="2"/>
              <a:buChar char="v"/>
            </a:pPr>
            <a:r>
              <a:rPr lang="tr-TR" sz="3000" dirty="0"/>
              <a:t>Thomas </a:t>
            </a:r>
            <a:r>
              <a:rPr lang="tr-TR" sz="3000" dirty="0" err="1"/>
              <a:t>More</a:t>
            </a:r>
            <a:endParaRPr lang="tr-TR" sz="3000" dirty="0"/>
          </a:p>
          <a:p>
            <a:pPr marL="365125" indent="-365125">
              <a:buClr>
                <a:srgbClr val="860000"/>
              </a:buClr>
              <a:buFont typeface="Wingdings" panose="05000000000000000000" pitchFamily="2" charset="2"/>
              <a:buChar char="v"/>
            </a:pPr>
            <a:r>
              <a:rPr lang="tr-TR" sz="3000" dirty="0"/>
              <a:t>Ütopya</a:t>
            </a:r>
          </a:p>
          <a:p>
            <a:pPr marL="365125" indent="-365125">
              <a:buClr>
                <a:srgbClr val="860000"/>
              </a:buClr>
              <a:buFont typeface="Wingdings" panose="05000000000000000000" pitchFamily="2" charset="2"/>
              <a:buChar char="v"/>
            </a:pPr>
            <a:r>
              <a:rPr lang="tr-TR" sz="3000" dirty="0"/>
              <a:t>Prens</a:t>
            </a:r>
          </a:p>
          <a:p>
            <a:pPr marL="365125" indent="-365125">
              <a:buClr>
                <a:srgbClr val="860000"/>
              </a:buClr>
              <a:buFont typeface="Wingdings" panose="05000000000000000000" pitchFamily="2" charset="2"/>
              <a:buChar char="v"/>
            </a:pPr>
            <a:r>
              <a:rPr lang="tr-TR" sz="3000" dirty="0"/>
              <a:t>Machiavelli</a:t>
            </a:r>
          </a:p>
          <a:p>
            <a:pPr marL="365125" indent="-365125">
              <a:buClr>
                <a:srgbClr val="860000"/>
              </a:buClr>
              <a:buFont typeface="Wingdings" panose="05000000000000000000" pitchFamily="2" charset="2"/>
              <a:buChar char="v"/>
            </a:pPr>
            <a:endParaRPr lang="tr-TR" sz="3000" dirty="0"/>
          </a:p>
          <a:p>
            <a:pPr marL="365125" indent="-365125">
              <a:buClr>
                <a:srgbClr val="860000"/>
              </a:buClr>
              <a:buFont typeface="Wingdings" panose="05000000000000000000" pitchFamily="2" charset="2"/>
              <a:buChar char="v"/>
            </a:pPr>
            <a:endParaRPr lang="tr-TR" sz="3000" dirty="0"/>
          </a:p>
        </p:txBody>
      </p:sp>
    </p:spTree>
    <p:extLst>
      <p:ext uri="{BB962C8B-B14F-4D97-AF65-F5344CB8AC3E}">
        <p14:creationId xmlns:p14="http://schemas.microsoft.com/office/powerpoint/2010/main" val="379972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50"/>
          </a:solidFill>
        </p:spPr>
        <p:txBody>
          <a:bodyPr tIns="144000">
            <a:normAutofit fontScale="90000"/>
          </a:bodyPr>
          <a:lstStyle/>
          <a:p>
            <a:pPr algn="ctr"/>
            <a:r>
              <a:rPr lang="tr-TR" sz="6000" b="1" dirty="0">
                <a:solidFill>
                  <a:schemeClr val="bg1"/>
                </a:solidFill>
              </a:rPr>
              <a:t>GİRİŞ</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Kısaca, yeniden doğuş anlamına gelen Rönesans, “antikçağ üzerindeki incelemelerin yenilenmesi, yeniden doğması” karşılığında kullanılır. </a:t>
            </a:r>
          </a:p>
          <a:p>
            <a:pPr marL="365125" indent="-365125">
              <a:buClr>
                <a:srgbClr val="860000"/>
              </a:buClr>
              <a:buFont typeface="Wingdings" panose="05000000000000000000" pitchFamily="2" charset="2"/>
              <a:buChar char="v"/>
            </a:pPr>
            <a:r>
              <a:rPr lang="tr-TR" sz="3000" dirty="0"/>
              <a:t>Rönesans felsefesi bir geçiş dönemi olup, Avrupa uygarlığının yaklaşık bin yıl süren Ortaçağı ile Yeniçağ arasındaki dönemin felsefesidir. </a:t>
            </a:r>
          </a:p>
          <a:p>
            <a:pPr marL="365125" indent="-365125">
              <a:buClr>
                <a:srgbClr val="860000"/>
              </a:buClr>
              <a:buFont typeface="Wingdings" panose="05000000000000000000" pitchFamily="2" charset="2"/>
              <a:buChar char="v"/>
            </a:pPr>
            <a:r>
              <a:rPr lang="tr-TR" sz="3000" dirty="0"/>
              <a:t>Ortaçağ ile Yeniçağ felsefesi arasında bir tür köprü görevi gören Rönesans felsefesi bir geçiş dönemi felsefesi olarak nitelendirilmesinin temel nedeni, bir yandan Ortaçağ felsefesiyle süreklilik arz ederken bir yandan da felsefede bir “yeniden doğuşu” temsil etmesidir. </a:t>
            </a:r>
          </a:p>
        </p:txBody>
      </p:sp>
    </p:spTree>
    <p:extLst>
      <p:ext uri="{BB962C8B-B14F-4D97-AF65-F5344CB8AC3E}">
        <p14:creationId xmlns:p14="http://schemas.microsoft.com/office/powerpoint/2010/main" val="3708222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50"/>
          </a:solidFill>
        </p:spPr>
        <p:txBody>
          <a:bodyPr tIns="144000">
            <a:normAutofit fontScale="90000"/>
          </a:bodyPr>
          <a:lstStyle/>
          <a:p>
            <a:pPr algn="ctr"/>
            <a:r>
              <a:rPr lang="tr-TR" sz="6000" b="1" dirty="0">
                <a:solidFill>
                  <a:schemeClr val="bg1"/>
                </a:solidFill>
              </a:rPr>
              <a:t>GİRİŞ</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lnSpcReduction="10000"/>
          </a:bodyPr>
          <a:lstStyle/>
          <a:p>
            <a:pPr marL="365125" indent="-365125">
              <a:buClr>
                <a:srgbClr val="860000"/>
              </a:buClr>
              <a:buFont typeface="Wingdings" panose="05000000000000000000" pitchFamily="2" charset="2"/>
              <a:buChar char="v"/>
            </a:pPr>
            <a:r>
              <a:rPr lang="tr-TR" sz="3000" dirty="0"/>
              <a:t>Kısaca Rönesans, İlkçağ ile Ortaçağ felsefelerinin sonuç ve bütünlüğünün yeniden okunması ve değerlendirilmesi sonucu yepyeni bir insanın, farklı bir zihniyetin ortaya çıkmasıdır. </a:t>
            </a:r>
          </a:p>
          <a:p>
            <a:pPr marL="365125" indent="-365125">
              <a:buClr>
                <a:srgbClr val="860000"/>
              </a:buClr>
              <a:buFont typeface="Wingdings" panose="05000000000000000000" pitchFamily="2" charset="2"/>
              <a:buChar char="v"/>
            </a:pPr>
            <a:r>
              <a:rPr lang="tr-TR" sz="3000" dirty="0"/>
              <a:t>Rönesans sürecinde Leonardo, </a:t>
            </a:r>
            <a:r>
              <a:rPr lang="tr-TR" sz="3000" dirty="0" err="1"/>
              <a:t>Mikelanj</a:t>
            </a:r>
            <a:r>
              <a:rPr lang="tr-TR" sz="3000" dirty="0"/>
              <a:t> ve Raphael şaheserlerini üretti; Kolomb Yeni Dünya’yı keşfetti, Luther Katolik Kilisesi’ne başkaldırdı ve Reformu başlattı, Kopernik güneş-merkezli bir dünya tasavvuru geliştirerek Bilimsel Devrime zemin hazırladı.</a:t>
            </a:r>
          </a:p>
          <a:p>
            <a:pPr marL="365125" indent="-365125">
              <a:buClr>
                <a:srgbClr val="860000"/>
              </a:buClr>
              <a:buFont typeface="Wingdings" panose="05000000000000000000" pitchFamily="2" charset="2"/>
              <a:buChar char="v"/>
            </a:pPr>
            <a:r>
              <a:rPr lang="tr-TR" sz="3000" dirty="0"/>
              <a:t>Felsefe, bilim, sanat vb. kültür alanlarında eski ile yeni arasındaki sınırları belirlemek pek mümkün değildir.</a:t>
            </a:r>
          </a:p>
        </p:txBody>
      </p:sp>
    </p:spTree>
    <p:extLst>
      <p:ext uri="{BB962C8B-B14F-4D97-AF65-F5344CB8AC3E}">
        <p14:creationId xmlns:p14="http://schemas.microsoft.com/office/powerpoint/2010/main" val="3334586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50"/>
          </a:solidFill>
        </p:spPr>
        <p:txBody>
          <a:bodyPr tIns="144000">
            <a:normAutofit fontScale="90000"/>
          </a:bodyPr>
          <a:lstStyle/>
          <a:p>
            <a:pPr algn="ctr"/>
            <a:r>
              <a:rPr lang="tr-TR" sz="6000" b="1" dirty="0">
                <a:solidFill>
                  <a:schemeClr val="bg1"/>
                </a:solidFill>
              </a:rPr>
              <a:t>GİRİŞ</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Hristiyan Avrupa’yı yaklaşık bin yıl boyunca birlik içinde tutan evrensel ortaçağ devleti 14. </a:t>
            </a:r>
            <a:r>
              <a:rPr lang="tr-TR" sz="3000" dirty="0" err="1"/>
              <a:t>y.y</a:t>
            </a:r>
            <a:r>
              <a:rPr lang="tr-TR" sz="3000" dirty="0"/>
              <a:t>. ulusal devletlere bölünmeye başlamasından dolayı Rönesansa etki eden gelişmeleri 14. Yüzyılın sonlarından itibaren başlatmak daha uygun olur. </a:t>
            </a:r>
          </a:p>
          <a:p>
            <a:pPr marL="365125" indent="-365125">
              <a:buClr>
                <a:srgbClr val="860000"/>
              </a:buClr>
              <a:buFont typeface="Wingdings" panose="05000000000000000000" pitchFamily="2" charset="2"/>
              <a:buChar char="v"/>
            </a:pPr>
            <a:r>
              <a:rPr lang="tr-TR" sz="3000" dirty="0"/>
              <a:t>Uyanan orta sınıfın girişim ruhu Kilise’nin maddi gücünü sarsan ekonomik gelişmelere yol açmıştır. </a:t>
            </a:r>
          </a:p>
          <a:p>
            <a:pPr marL="365125" indent="-365125">
              <a:buClr>
                <a:srgbClr val="860000"/>
              </a:buClr>
              <a:buFont typeface="Wingdings" panose="05000000000000000000" pitchFamily="2" charset="2"/>
              <a:buChar char="v"/>
            </a:pPr>
            <a:r>
              <a:rPr lang="tr-TR" sz="3000" dirty="0"/>
              <a:t>Ekonomik ve sosyal yapıdaki değişiklikler feodalizmin (derebeyliğin) çözülmesine neden olmuştur. </a:t>
            </a:r>
          </a:p>
        </p:txBody>
      </p:sp>
    </p:spTree>
    <p:extLst>
      <p:ext uri="{BB962C8B-B14F-4D97-AF65-F5344CB8AC3E}">
        <p14:creationId xmlns:p14="http://schemas.microsoft.com/office/powerpoint/2010/main" val="287952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50"/>
          </a:solidFill>
        </p:spPr>
        <p:txBody>
          <a:bodyPr tIns="144000">
            <a:normAutofit fontScale="90000"/>
          </a:bodyPr>
          <a:lstStyle/>
          <a:p>
            <a:pPr algn="ctr"/>
            <a:r>
              <a:rPr lang="tr-TR" sz="6000" b="1" dirty="0">
                <a:solidFill>
                  <a:schemeClr val="bg1"/>
                </a:solidFill>
              </a:rPr>
              <a:t>GİRİŞ</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10000"/>
          </a:bodyPr>
          <a:lstStyle/>
          <a:p>
            <a:pPr marL="365125" indent="-365125">
              <a:buClr>
                <a:srgbClr val="860000"/>
              </a:buClr>
              <a:buFont typeface="Wingdings" panose="05000000000000000000" pitchFamily="2" charset="2"/>
              <a:buChar char="v"/>
            </a:pPr>
            <a:r>
              <a:rPr lang="tr-TR" sz="3000" dirty="0"/>
              <a:t>Şehirli orta sınıf(burjuvazi) yeni bir eğitim modelinin gelişmesini sağladığı gibi yeni hayat biçimiyle Kilise’nin etkisinden çıkılmasına da öncülük etmiştir. </a:t>
            </a:r>
          </a:p>
          <a:p>
            <a:pPr marL="365125" indent="-365125">
              <a:buClr>
                <a:srgbClr val="860000"/>
              </a:buClr>
              <a:buFont typeface="Wingdings" panose="05000000000000000000" pitchFamily="2" charset="2"/>
              <a:buChar char="v"/>
            </a:pPr>
            <a:r>
              <a:rPr lang="tr-TR" sz="3000" dirty="0"/>
              <a:t>14.yüzyıldaki bu ve benzeri gelişmeler eskinin tesirinden kurtulup yeninin egemen olmasına imkân sağlamıştır.</a:t>
            </a:r>
          </a:p>
          <a:p>
            <a:pPr marL="365125" indent="-365125">
              <a:buClr>
                <a:srgbClr val="860000"/>
              </a:buClr>
              <a:buFont typeface="Wingdings" panose="05000000000000000000" pitchFamily="2" charset="2"/>
              <a:buChar char="v"/>
            </a:pPr>
            <a:r>
              <a:rPr lang="tr-TR" sz="3000" dirty="0"/>
              <a:t>Bu gelişmelere ek olarak Doğu kökenli dört önemli icadın Batı toplumlarında kullanılmasıyla büyük kültürel sonuçlara yol açmıştır. Bunlar:</a:t>
            </a:r>
          </a:p>
          <a:p>
            <a:pPr marL="365125" indent="-365125">
              <a:buClr>
                <a:srgbClr val="860000"/>
              </a:buClr>
              <a:buFont typeface="Wingdings" panose="05000000000000000000" pitchFamily="2" charset="2"/>
              <a:buChar char="v"/>
            </a:pPr>
            <a:r>
              <a:rPr lang="tr-TR" sz="3000" dirty="0"/>
              <a:t>Mekanik Saat: İnsanın faaliyetlerini tabiata bağlılıktan kurtaran; zaman, tabiat ve işle ilişkilerinde köklü değişikliğe sebep olmuştur.</a:t>
            </a:r>
          </a:p>
        </p:txBody>
      </p:sp>
    </p:spTree>
    <p:extLst>
      <p:ext uri="{BB962C8B-B14F-4D97-AF65-F5344CB8AC3E}">
        <p14:creationId xmlns:p14="http://schemas.microsoft.com/office/powerpoint/2010/main" val="4026074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50"/>
          </a:solidFill>
        </p:spPr>
        <p:txBody>
          <a:bodyPr tIns="144000">
            <a:normAutofit fontScale="90000"/>
          </a:bodyPr>
          <a:lstStyle/>
          <a:p>
            <a:pPr algn="ctr"/>
            <a:r>
              <a:rPr lang="tr-TR" sz="6000" b="1" dirty="0">
                <a:solidFill>
                  <a:schemeClr val="bg1"/>
                </a:solidFill>
              </a:rPr>
              <a:t>GİRİŞ</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20000"/>
          </a:bodyPr>
          <a:lstStyle/>
          <a:p>
            <a:pPr marL="365125" indent="-365125">
              <a:buClr>
                <a:srgbClr val="860000"/>
              </a:buClr>
              <a:buFont typeface="Wingdings" panose="05000000000000000000" pitchFamily="2" charset="2"/>
              <a:buChar char="v"/>
            </a:pPr>
            <a:r>
              <a:rPr lang="tr-TR" sz="3000" b="1" dirty="0"/>
              <a:t>Manyetik Pusula</a:t>
            </a:r>
            <a:r>
              <a:rPr lang="tr-TR" sz="3000" dirty="0"/>
              <a:t>: Yerküreyi Batı keşiflerine açan denizcilikteki başarıların elde edilmesini mümkün kılmıştır. Yapılan seyahatler yeni dil, kültür ve dinlerin farkına varılmasıyla bir ufuk genişlemesine yol açarken, aynı anda sömürgecilik, kölelik ve Hıristiyan olmayanların hakları gibi konuların siyaset felsefesinin konuları arasına dahil edilmesiyle sonuçlanmıştır. </a:t>
            </a:r>
          </a:p>
          <a:p>
            <a:pPr marL="365125" indent="-365125">
              <a:buClr>
                <a:srgbClr val="860000"/>
              </a:buClr>
              <a:buFont typeface="Wingdings" panose="05000000000000000000" pitchFamily="2" charset="2"/>
              <a:buChar char="v"/>
            </a:pPr>
            <a:r>
              <a:rPr lang="tr-TR" sz="3000" b="1" dirty="0"/>
              <a:t>Barut</a:t>
            </a:r>
            <a:r>
              <a:rPr lang="tr-TR" sz="3000" dirty="0"/>
              <a:t>: Eski feodal düzenin yıkılmasına, milliyetçiliğin ortaya çıkmasına katkıda bulunmuştur.</a:t>
            </a:r>
          </a:p>
          <a:p>
            <a:pPr marL="365125" indent="-365125">
              <a:buClr>
                <a:srgbClr val="860000"/>
              </a:buClr>
              <a:buFont typeface="Wingdings" panose="05000000000000000000" pitchFamily="2" charset="2"/>
              <a:buChar char="v"/>
            </a:pPr>
            <a:r>
              <a:rPr lang="tr-TR" sz="3000" b="1" dirty="0"/>
              <a:t>Matbaa</a:t>
            </a:r>
            <a:r>
              <a:rPr lang="tr-TR" sz="3000" dirty="0"/>
              <a:t>: Eğitim ve bilgi sahibi olmada olağanüstü bir artışın yaşanmasına hem klasik hem de modern eser ve bilgilerin elde edilmesine imkân tanıyan böylece Kilise’nin tekelini kıran önemli bir icattır. </a:t>
            </a:r>
          </a:p>
        </p:txBody>
      </p:sp>
    </p:spTree>
    <p:extLst>
      <p:ext uri="{BB962C8B-B14F-4D97-AF65-F5344CB8AC3E}">
        <p14:creationId xmlns:p14="http://schemas.microsoft.com/office/powerpoint/2010/main" val="2327323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50"/>
          </a:solidFill>
        </p:spPr>
        <p:txBody>
          <a:bodyPr tIns="144000">
            <a:normAutofit fontScale="90000"/>
          </a:bodyPr>
          <a:lstStyle/>
          <a:p>
            <a:pPr algn="ctr"/>
            <a:r>
              <a:rPr lang="tr-TR" sz="6000" b="1" dirty="0">
                <a:solidFill>
                  <a:schemeClr val="bg1"/>
                </a:solidFill>
              </a:rPr>
              <a:t>GİRİŞ</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10000"/>
          </a:bodyPr>
          <a:lstStyle/>
          <a:p>
            <a:pPr marL="365125" indent="-365125">
              <a:buClr>
                <a:srgbClr val="860000"/>
              </a:buClr>
              <a:buFont typeface="Wingdings" panose="05000000000000000000" pitchFamily="2" charset="2"/>
              <a:buChar char="v"/>
            </a:pPr>
            <a:r>
              <a:rPr lang="tr-TR" sz="3000" dirty="0"/>
              <a:t>Matbaanın kullanımı bilgi, kültür ve öğrenim faaliyetinin üniversite dışına yayılımında, elyazma metinlerin geniş kitlelere erişmesinde ve eğitim ve kültür dili olmayan ulusal dillerin gelişmesinde etkili olduğu söylenebilir. </a:t>
            </a:r>
          </a:p>
          <a:p>
            <a:pPr marL="365125" indent="-365125">
              <a:buClr>
                <a:srgbClr val="860000"/>
              </a:buClr>
              <a:buFont typeface="Wingdings" panose="05000000000000000000" pitchFamily="2" charset="2"/>
              <a:buChar char="v"/>
            </a:pPr>
            <a:r>
              <a:rPr lang="tr-TR" sz="3000" dirty="0"/>
              <a:t>Sonuçları bakımından bu icatlar, insanı modernleştirici ve </a:t>
            </a:r>
            <a:r>
              <a:rPr lang="tr-TR" sz="3000" dirty="0" err="1"/>
              <a:t>sekülerleştirici</a:t>
            </a:r>
            <a:r>
              <a:rPr lang="tr-TR" sz="3000" dirty="0"/>
              <a:t> özelliğine sahiptir. </a:t>
            </a:r>
          </a:p>
          <a:p>
            <a:pPr marL="365125" indent="-365125">
              <a:buClr>
                <a:srgbClr val="860000"/>
              </a:buClr>
              <a:buFont typeface="Wingdings" panose="05000000000000000000" pitchFamily="2" charset="2"/>
              <a:buChar char="v"/>
            </a:pPr>
            <a:r>
              <a:rPr lang="tr-TR" sz="3000" dirty="0"/>
              <a:t>Avrupa kültür yapısının değişimine paralel olarak felsefe alanında da temelden değişimler oldu. </a:t>
            </a:r>
          </a:p>
          <a:p>
            <a:pPr marL="365125" indent="-365125">
              <a:buClr>
                <a:srgbClr val="860000"/>
              </a:buClr>
              <a:buFont typeface="Wingdings" panose="05000000000000000000" pitchFamily="2" charset="2"/>
              <a:buChar char="v"/>
            </a:pPr>
            <a:r>
              <a:rPr lang="tr-TR" sz="3000" dirty="0"/>
              <a:t>Felsefedeki değişimle beraber gerçekleşen zihniyet değişimi ve ardından da yeni bir hayat tarzı ortaya çıktı. </a:t>
            </a:r>
          </a:p>
        </p:txBody>
      </p:sp>
    </p:spTree>
    <p:extLst>
      <p:ext uri="{BB962C8B-B14F-4D97-AF65-F5344CB8AC3E}">
        <p14:creationId xmlns:p14="http://schemas.microsoft.com/office/powerpoint/2010/main" val="1760204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3400" b="1" dirty="0">
                <a:solidFill>
                  <a:schemeClr val="bg1"/>
                </a:solidFill>
              </a:rPr>
              <a:t>RÖNESANS FELSEFESİNİN GENEL ÖZELLİKLERİ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a:bodyPr>
          <a:lstStyle/>
          <a:p>
            <a:pPr marL="365125" indent="-365125">
              <a:buClr>
                <a:srgbClr val="860000"/>
              </a:buClr>
              <a:buFont typeface="Wingdings" panose="05000000000000000000" pitchFamily="2" charset="2"/>
              <a:buChar char="v"/>
            </a:pPr>
            <a:r>
              <a:rPr lang="tr-TR" sz="3000" b="1" dirty="0"/>
              <a:t>1</a:t>
            </a:r>
            <a:r>
              <a:rPr lang="tr-TR" sz="3000" dirty="0"/>
              <a:t>. Rönesans eski ile yeninin çarpışmasının ileri seviyede yaşandığı dönem olmakla birlikte, eski ile yeninin yan yana hatta uyumlu olduğu bir dönemdir. </a:t>
            </a:r>
          </a:p>
          <a:p>
            <a:pPr marL="365125" indent="-365125">
              <a:buClr>
                <a:srgbClr val="860000"/>
              </a:buClr>
              <a:buFont typeface="Wingdings" panose="05000000000000000000" pitchFamily="2" charset="2"/>
              <a:buChar char="v"/>
            </a:pPr>
            <a:r>
              <a:rPr lang="tr-TR" sz="3000" dirty="0"/>
              <a:t>Rönesans dönemi düşünürleri çelişmelerle yüklü kişilerdir. </a:t>
            </a:r>
          </a:p>
          <a:p>
            <a:pPr marL="365125" indent="-365125">
              <a:buClr>
                <a:srgbClr val="860000"/>
              </a:buClr>
              <a:buFont typeface="Wingdings" panose="05000000000000000000" pitchFamily="2" charset="2"/>
              <a:buChar char="v"/>
            </a:pPr>
            <a:r>
              <a:rPr lang="tr-TR" sz="3000" dirty="0"/>
              <a:t>Bu dönemin düşünürleri kültürün belli alanlarında eskiye bağlı iken felsefe ve bilimde yeni bilgi ve değerleri şiddetle savunur. </a:t>
            </a:r>
          </a:p>
          <a:p>
            <a:pPr marL="365125" indent="-365125">
              <a:buClr>
                <a:srgbClr val="860000"/>
              </a:buClr>
              <a:buFont typeface="Wingdings" panose="05000000000000000000" pitchFamily="2" charset="2"/>
              <a:buChar char="v"/>
            </a:pPr>
            <a:r>
              <a:rPr lang="tr-TR" sz="3000" b="1" dirty="0"/>
              <a:t>2</a:t>
            </a:r>
            <a:r>
              <a:rPr lang="tr-TR" sz="3000" dirty="0"/>
              <a:t>. Ortaçağda felsefe dinle özdeş kabul edildiğinden bu dönem düşünürlerinin ana karakteristiği kilisenin öğretisini desteklemek iken Felsefenin görevi de Hıristiyanlığın dogmalarını açıklamak ve savunmaktı. </a:t>
            </a:r>
          </a:p>
        </p:txBody>
      </p:sp>
    </p:spTree>
    <p:extLst>
      <p:ext uri="{BB962C8B-B14F-4D97-AF65-F5344CB8AC3E}">
        <p14:creationId xmlns:p14="http://schemas.microsoft.com/office/powerpoint/2010/main" val="889859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3400" b="1" dirty="0">
                <a:solidFill>
                  <a:schemeClr val="bg1"/>
                </a:solidFill>
              </a:rPr>
              <a:t>RÖNESANS FELSEFESİNİN GENEL ÖZELLİKLERİ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Ortaçağda, teolojinin bir alt branşı ve ona hizmet konumunda yer alan felsefe, Rönesansta ise, kendini her türlü bağdan kurtulma, kendi ayakları üzerine durma misyonuna bürünmüştür. </a:t>
            </a:r>
          </a:p>
          <a:p>
            <a:pPr marL="365125" indent="-365125">
              <a:buClr>
                <a:srgbClr val="860000"/>
              </a:buClr>
              <a:buFont typeface="Wingdings" panose="05000000000000000000" pitchFamily="2" charset="2"/>
              <a:buChar char="v"/>
            </a:pPr>
            <a:r>
              <a:rPr lang="tr-TR" sz="3000" dirty="0"/>
              <a:t>Buna göre felsefe, hazır verili olan hakikatten değil, akıl ve deneyle elde edilen hakikatten bahseder. </a:t>
            </a:r>
          </a:p>
          <a:p>
            <a:pPr marL="365125" indent="-365125">
              <a:buClr>
                <a:srgbClr val="860000"/>
              </a:buClr>
              <a:buFont typeface="Wingdings" panose="05000000000000000000" pitchFamily="2" charset="2"/>
              <a:buChar char="v"/>
            </a:pPr>
            <a:r>
              <a:rPr lang="tr-TR" sz="3000" b="1" dirty="0"/>
              <a:t>3.</a:t>
            </a:r>
            <a:r>
              <a:rPr lang="tr-TR" sz="3000" dirty="0"/>
              <a:t> Ortaçağ felsefesi kendi içine kapalı bir felsefedir. </a:t>
            </a:r>
          </a:p>
          <a:p>
            <a:pPr marL="365125" indent="-365125">
              <a:buClr>
                <a:srgbClr val="860000"/>
              </a:buClr>
              <a:buFont typeface="Wingdings" panose="05000000000000000000" pitchFamily="2" charset="2"/>
              <a:buChar char="v"/>
            </a:pPr>
            <a:r>
              <a:rPr lang="tr-TR" sz="3000" dirty="0"/>
              <a:t>Katolik Kilisesi merkezinde teşekkül eden bu felsefe herhangi bir ulus veya bireyin malı değil, bütün Hristiyanların ortak malıdır. </a:t>
            </a:r>
          </a:p>
        </p:txBody>
      </p:sp>
    </p:spTree>
    <p:extLst>
      <p:ext uri="{BB962C8B-B14F-4D97-AF65-F5344CB8AC3E}">
        <p14:creationId xmlns:p14="http://schemas.microsoft.com/office/powerpoint/2010/main" val="3201820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3400" b="1" dirty="0">
                <a:solidFill>
                  <a:schemeClr val="bg1"/>
                </a:solidFill>
              </a:rPr>
              <a:t>RÖNESANS FELSEFESİNİN GENEL ÖZELLİKLERİ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20000"/>
          </a:bodyPr>
          <a:lstStyle/>
          <a:p>
            <a:pPr marL="365125" indent="-365125">
              <a:buClr>
                <a:srgbClr val="860000"/>
              </a:buClr>
              <a:buFont typeface="Wingdings" panose="05000000000000000000" pitchFamily="2" charset="2"/>
              <a:buChar char="v"/>
            </a:pPr>
            <a:r>
              <a:rPr lang="tr-TR" sz="3000" dirty="0"/>
              <a:t>Rönesansta felsefe tek bir sistem etrafında değil, birden fazla sistem etrafında yapıldığından İlkçağ, Helenistik ve Ortaçağ felsefe ve biliminin bütün renklerinin yeniden gündeme gelmesini sağladı. </a:t>
            </a:r>
          </a:p>
          <a:p>
            <a:pPr marL="365125" indent="-365125">
              <a:buClr>
                <a:srgbClr val="860000"/>
              </a:buClr>
              <a:buFont typeface="Wingdings" panose="05000000000000000000" pitchFamily="2" charset="2"/>
              <a:buChar char="v"/>
            </a:pPr>
            <a:r>
              <a:rPr lang="tr-TR" sz="3000" dirty="0"/>
              <a:t>İleri sürülen fikir ve teoriler ulus ve bireyin imzasını taşıdığı gibi, Ortaçağda felsefe-bilimin dili Latince olmasına karşın Rönesansta ulusların kendi dilleriydi. </a:t>
            </a:r>
          </a:p>
          <a:p>
            <a:pPr marL="365125" indent="-365125">
              <a:buClr>
                <a:srgbClr val="860000"/>
              </a:buClr>
              <a:buFont typeface="Wingdings" panose="05000000000000000000" pitchFamily="2" charset="2"/>
              <a:buChar char="v"/>
            </a:pPr>
            <a:r>
              <a:rPr lang="tr-TR" sz="3000" b="1" dirty="0"/>
              <a:t>4.</a:t>
            </a:r>
            <a:r>
              <a:rPr lang="tr-TR" sz="3000" dirty="0"/>
              <a:t> Ortaçağda hakikat aranan değil, hazır bulunan bir şey olduğundan Filozof bu hakikati daha iyi anlatmak için çaba sarf ederdi. </a:t>
            </a:r>
          </a:p>
          <a:p>
            <a:pPr marL="365125" indent="-365125">
              <a:buClr>
                <a:srgbClr val="860000"/>
              </a:buClr>
              <a:buFont typeface="Wingdings" panose="05000000000000000000" pitchFamily="2" charset="2"/>
              <a:buChar char="v"/>
            </a:pPr>
            <a:r>
              <a:rPr lang="tr-TR" sz="3000" dirty="0"/>
              <a:t>Rönesans düşünürü ise hakikatin verili olduğunu reddederek hakikatin sürekli aranması gereken bir şey olarak kabul eder. </a:t>
            </a:r>
          </a:p>
        </p:txBody>
      </p:sp>
    </p:spTree>
    <p:extLst>
      <p:ext uri="{BB962C8B-B14F-4D97-AF65-F5344CB8AC3E}">
        <p14:creationId xmlns:p14="http://schemas.microsoft.com/office/powerpoint/2010/main" val="328909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3400" b="1" dirty="0">
                <a:solidFill>
                  <a:schemeClr val="bg1"/>
                </a:solidFill>
              </a:rPr>
              <a:t>RÖNESANS FELSEFESİNİN GENEL ÖZELLİKLERİ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b="1" dirty="0"/>
              <a:t>5.</a:t>
            </a:r>
            <a:r>
              <a:rPr lang="tr-TR" sz="3000" dirty="0"/>
              <a:t> Ortaçağ, birlik ve bütünlük taşıyan bir yapıda iken Rönesansta herhangi bir birlik ve bütünlüklü yapı ve konudan bahsedilemez. Buna bağlı olarak ortaçağda filozoflar din adamlarıyken Rönesans’ta ise felsefe yapanlar daha çok yazar, araştırmacı ve üniversite öğrencileridir. </a:t>
            </a:r>
          </a:p>
          <a:p>
            <a:pPr marL="365125" indent="-365125">
              <a:buClr>
                <a:srgbClr val="860000"/>
              </a:buClr>
              <a:buFont typeface="Wingdings" panose="05000000000000000000" pitchFamily="2" charset="2"/>
              <a:buChar char="v"/>
            </a:pPr>
            <a:r>
              <a:rPr lang="tr-TR" sz="3000" b="1" dirty="0"/>
              <a:t>6.</a:t>
            </a:r>
            <a:r>
              <a:rPr lang="tr-TR" sz="3000" dirty="0"/>
              <a:t> Ortaçağda felsefe ile dinin birleşebileceğine olan inanç hakimken rönesansla birlikte bu düşünceyi terk etme eğilimi ağırlık kazandı. </a:t>
            </a:r>
          </a:p>
          <a:p>
            <a:pPr marL="365125" indent="-365125">
              <a:buClr>
                <a:srgbClr val="860000"/>
              </a:buClr>
              <a:buFont typeface="Wingdings" panose="05000000000000000000" pitchFamily="2" charset="2"/>
              <a:buChar char="v"/>
            </a:pPr>
            <a:r>
              <a:rPr lang="tr-TR" sz="3000" dirty="0"/>
              <a:t>Rönesans dönemi felsefenin dinden kopuşunun hızlandığı ve ondan hızla bağımsızlaştığı devir olacaktır.</a:t>
            </a:r>
          </a:p>
        </p:txBody>
      </p:sp>
    </p:spTree>
    <p:extLst>
      <p:ext uri="{BB962C8B-B14F-4D97-AF65-F5344CB8AC3E}">
        <p14:creationId xmlns:p14="http://schemas.microsoft.com/office/powerpoint/2010/main" val="2690038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3400" b="1" dirty="0">
                <a:solidFill>
                  <a:schemeClr val="bg1"/>
                </a:solidFill>
              </a:rPr>
              <a:t>RÖNESANS FELSEFESİNİN GENEL ÖZELLİKLERİ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20000"/>
          </a:bodyPr>
          <a:lstStyle/>
          <a:p>
            <a:pPr marL="365125" indent="-365125">
              <a:buClr>
                <a:srgbClr val="860000"/>
              </a:buClr>
              <a:buFont typeface="Wingdings" panose="05000000000000000000" pitchFamily="2" charset="2"/>
              <a:buChar char="v"/>
            </a:pPr>
            <a:r>
              <a:rPr lang="tr-TR" sz="3000" b="1" dirty="0"/>
              <a:t>7</a:t>
            </a:r>
            <a:r>
              <a:rPr lang="tr-TR" sz="3000" dirty="0"/>
              <a:t>. Ortaçağ skolastik felsefe Aristoteles düşüncesinin belli başlı konularını esas alarak kendi öğretisini temellendirdiği için, Rönesans dönemi filozofları Aristoteles etkisinden kurtulmayı kendilerine hedef olarak belirlemişlerdir. </a:t>
            </a:r>
          </a:p>
          <a:p>
            <a:pPr marL="365125" indent="-365125">
              <a:buClr>
                <a:srgbClr val="860000"/>
              </a:buClr>
              <a:buFont typeface="Wingdings" panose="05000000000000000000" pitchFamily="2" charset="2"/>
              <a:buChar char="v"/>
            </a:pPr>
            <a:r>
              <a:rPr lang="tr-TR" sz="3000" dirty="0"/>
              <a:t>Rönesanssın başlangıcında Aristo’ya karşı olan sert tepki zamanla yumuşayarak gerçek Aristoteles ortaya çıkarılmaya çalışılmıştır. </a:t>
            </a:r>
          </a:p>
          <a:p>
            <a:pPr marL="365125" indent="-365125">
              <a:buClr>
                <a:srgbClr val="860000"/>
              </a:buClr>
              <a:buFont typeface="Wingdings" panose="05000000000000000000" pitchFamily="2" charset="2"/>
              <a:buChar char="v"/>
            </a:pPr>
            <a:r>
              <a:rPr lang="tr-TR" sz="3000" b="1" dirty="0"/>
              <a:t>8.</a:t>
            </a:r>
            <a:r>
              <a:rPr lang="tr-TR" sz="3000" dirty="0"/>
              <a:t> Rönesansın “otoriterlerden bağımsız olmayı istemek” hedefi, Ortaçağın yerleşik yapısının çözülmesine yol açmıştır. </a:t>
            </a:r>
          </a:p>
          <a:p>
            <a:pPr marL="365125" indent="-365125">
              <a:buClr>
                <a:srgbClr val="860000"/>
              </a:buClr>
              <a:buFont typeface="Wingdings" panose="05000000000000000000" pitchFamily="2" charset="2"/>
              <a:buChar char="v"/>
            </a:pPr>
            <a:r>
              <a:rPr lang="tr-TR" sz="3000" dirty="0"/>
              <a:t>İnsan artık büyük yapının basit bir parçası olmak yerine kendine göre özelliği olan bir birey iken uluslar da kilisenin bir parçası değil, her biri kendi özellik ve bağımsızlığını kazanan gerçekliklerdir. </a:t>
            </a:r>
          </a:p>
        </p:txBody>
      </p:sp>
    </p:spTree>
    <p:extLst>
      <p:ext uri="{BB962C8B-B14F-4D97-AF65-F5344CB8AC3E}">
        <p14:creationId xmlns:p14="http://schemas.microsoft.com/office/powerpoint/2010/main" val="3970649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3400" b="1" dirty="0">
                <a:solidFill>
                  <a:schemeClr val="bg1"/>
                </a:solidFill>
              </a:rPr>
              <a:t>RÖNESANS FELSEFESİNİN GENEL ÖZELLİKLERİ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b="1" dirty="0"/>
              <a:t>9. </a:t>
            </a:r>
            <a:r>
              <a:rPr lang="tr-TR" sz="3000" dirty="0"/>
              <a:t>Genel olarak Ortaçağ felsefesi, kapalı, monoton ve monist yapıda iken Rönesansta birlik ve bütünlük parçalanmış, çok renkli, çok çeşitli ve çok hareketli bir felsefeye dönüşmüştür. </a:t>
            </a:r>
          </a:p>
          <a:p>
            <a:pPr marL="365125" indent="-365125">
              <a:buClr>
                <a:srgbClr val="860000"/>
              </a:buClr>
              <a:buFont typeface="Wingdings" panose="05000000000000000000" pitchFamily="2" charset="2"/>
              <a:buChar char="v"/>
            </a:pPr>
            <a:r>
              <a:rPr lang="tr-TR" sz="3000" b="1" dirty="0"/>
              <a:t>10</a:t>
            </a:r>
            <a:r>
              <a:rPr lang="tr-TR" sz="3000" dirty="0"/>
              <a:t>. Ortaçağ düşünürleri, tarihi İsa’dan önce ve İsa’dan sonra şeklinde bölümlerken; Rönesans tarihçileri ilk kez tarihi eski çağ-orta çağ ve modern çağ şeklinde üçlü bir yapı olarak bölümlediler. </a:t>
            </a:r>
          </a:p>
          <a:p>
            <a:pPr marL="365125" indent="-365125">
              <a:buClr>
                <a:srgbClr val="860000"/>
              </a:buClr>
              <a:buFont typeface="Wingdings" panose="05000000000000000000" pitchFamily="2" charset="2"/>
              <a:buChar char="v"/>
            </a:pPr>
            <a:r>
              <a:rPr lang="tr-TR" sz="3000" dirty="0"/>
              <a:t>Böylece kendilerinin de içinde bulunduğu rönesansı klasik ve Ortaçağ dönemlerinden net bir şekilde ayırdılar. </a:t>
            </a:r>
          </a:p>
        </p:txBody>
      </p:sp>
    </p:spTree>
    <p:extLst>
      <p:ext uri="{BB962C8B-B14F-4D97-AF65-F5344CB8AC3E}">
        <p14:creationId xmlns:p14="http://schemas.microsoft.com/office/powerpoint/2010/main" val="198337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C00000"/>
          </a:solidFill>
        </p:spPr>
        <p:txBody>
          <a:bodyPr tIns="144000">
            <a:normAutofit/>
          </a:bodyPr>
          <a:lstStyle/>
          <a:p>
            <a:pPr algn="ctr"/>
            <a:r>
              <a:rPr lang="tr-TR" sz="4400" b="1" dirty="0">
                <a:solidFill>
                  <a:schemeClr val="bg1"/>
                </a:solidFill>
              </a:rPr>
              <a:t>NOMİNALİZMİN ETKİSİ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Rönesans dönemi din felsefe ilişkisi Ortaçağdaki uyumun aksine zıtlaşmanın baş gösterdiği bir devirdir. </a:t>
            </a:r>
          </a:p>
          <a:p>
            <a:pPr marL="365125" indent="-365125">
              <a:buClr>
                <a:srgbClr val="860000"/>
              </a:buClr>
              <a:buFont typeface="Wingdings" panose="05000000000000000000" pitchFamily="2" charset="2"/>
              <a:buChar char="v"/>
            </a:pPr>
            <a:r>
              <a:rPr lang="tr-TR" sz="3000" dirty="0"/>
              <a:t>Ortaçağın değişik zamanlarında tartışılan tümel-tekil meselesi rönesans devrinde gerçek olanın tümel değil tek tek bireyler olduğu iddiasının ağırlık kazandığı dönemdir. </a:t>
            </a:r>
          </a:p>
          <a:p>
            <a:pPr marL="365125" indent="-365125">
              <a:buClr>
                <a:srgbClr val="860000"/>
              </a:buClr>
              <a:buFont typeface="Wingdings" panose="05000000000000000000" pitchFamily="2" charset="2"/>
              <a:buChar char="v"/>
            </a:pPr>
            <a:r>
              <a:rPr lang="tr-TR" sz="3000" dirty="0"/>
              <a:t>Nominalizm var olanın tekil ve dolayısıyla bilginin kaynağı da iç ve dış deney olmasından dolayı bilginin değerlendirilmesinde de kökten değişiklik meydana geldi. </a:t>
            </a:r>
          </a:p>
        </p:txBody>
      </p:sp>
    </p:spTree>
    <p:extLst>
      <p:ext uri="{BB962C8B-B14F-4D97-AF65-F5344CB8AC3E}">
        <p14:creationId xmlns:p14="http://schemas.microsoft.com/office/powerpoint/2010/main" val="2584417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C00000"/>
          </a:solidFill>
        </p:spPr>
        <p:txBody>
          <a:bodyPr tIns="144000">
            <a:normAutofit/>
          </a:bodyPr>
          <a:lstStyle/>
          <a:p>
            <a:pPr algn="ctr"/>
            <a:r>
              <a:rPr lang="tr-TR" sz="4400" b="1" dirty="0">
                <a:solidFill>
                  <a:schemeClr val="bg1"/>
                </a:solidFill>
              </a:rPr>
              <a:t>NOMİNALİZMİN ETKİSİ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144000">
            <a:normAutofit/>
          </a:bodyPr>
          <a:lstStyle/>
          <a:p>
            <a:pPr marL="365125" indent="-365125">
              <a:buClr>
                <a:srgbClr val="860000"/>
              </a:buClr>
              <a:buFont typeface="Wingdings" panose="05000000000000000000" pitchFamily="2" charset="2"/>
              <a:buChar char="v"/>
            </a:pPr>
            <a:r>
              <a:rPr lang="tr-TR" sz="3000" dirty="0"/>
              <a:t>Deney, bilginin temeli olarak kabul edilmesiyle  inancın konusu olan Tanrı, ruh ve evrenin yedi günde yaratılması gibi kilise dogmalarının izah edilmesi imkânsızlaştı. </a:t>
            </a:r>
          </a:p>
          <a:p>
            <a:pPr marL="365125" indent="-365125">
              <a:buClr>
                <a:srgbClr val="860000"/>
              </a:buClr>
              <a:buFont typeface="Wingdings" panose="05000000000000000000" pitchFamily="2" charset="2"/>
              <a:buChar char="v"/>
            </a:pPr>
            <a:r>
              <a:rPr lang="tr-TR" sz="3000" dirty="0"/>
              <a:t>Bu anlayışa göre hakikat: Bilgi bakımından doğru olan, inanç bakımından yanlış veya inanç bakımından doğru olan bilgi açısından yanlış olabilir. </a:t>
            </a:r>
          </a:p>
          <a:p>
            <a:pPr marL="365125" indent="-365125">
              <a:buClr>
                <a:srgbClr val="860000"/>
              </a:buClr>
              <a:buFont typeface="Wingdings" panose="05000000000000000000" pitchFamily="2" charset="2"/>
              <a:buChar char="v"/>
            </a:pPr>
            <a:r>
              <a:rPr lang="tr-TR" sz="3000" dirty="0"/>
              <a:t>Böylece nominalizm, felsefe ve bilime kendi alanını kazandırmış olmaktadır. </a:t>
            </a:r>
          </a:p>
        </p:txBody>
      </p:sp>
    </p:spTree>
    <p:extLst>
      <p:ext uri="{BB962C8B-B14F-4D97-AF65-F5344CB8AC3E}">
        <p14:creationId xmlns:p14="http://schemas.microsoft.com/office/powerpoint/2010/main" val="48453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C00000"/>
          </a:solidFill>
        </p:spPr>
        <p:txBody>
          <a:bodyPr tIns="144000">
            <a:normAutofit/>
          </a:bodyPr>
          <a:lstStyle/>
          <a:p>
            <a:pPr algn="ctr"/>
            <a:r>
              <a:rPr lang="tr-TR" sz="4400" b="1" dirty="0">
                <a:solidFill>
                  <a:schemeClr val="bg1"/>
                </a:solidFill>
              </a:rPr>
              <a:t>NOMİNALİZMİN ETKİSİ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Nominalizm ve rönesans düşüncesinin etkili olması neticesinde kültürün değişik alanlarında ortaya çıkan teori ve hareketlerin başında dini alan gelir.</a:t>
            </a:r>
          </a:p>
          <a:p>
            <a:pPr marL="365125" indent="-365125">
              <a:buClr>
                <a:srgbClr val="860000"/>
              </a:buClr>
              <a:buFont typeface="Wingdings" panose="05000000000000000000" pitchFamily="2" charset="2"/>
              <a:buChar char="v"/>
            </a:pPr>
            <a:r>
              <a:rPr lang="tr-TR" sz="3000" dirty="0"/>
              <a:t>Rönesans etkisinin görüldüğü alanlardan biri de din olup, “reform” hareketiyle yeni bir mezhep olan Protestanlık ortaya çıkmıştır.</a:t>
            </a:r>
          </a:p>
          <a:p>
            <a:pPr marL="365125" indent="-365125">
              <a:buClr>
                <a:srgbClr val="860000"/>
              </a:buClr>
              <a:buFont typeface="Wingdings" panose="05000000000000000000" pitchFamily="2" charset="2"/>
              <a:buChar char="v"/>
            </a:pPr>
            <a:r>
              <a:rPr lang="tr-TR" sz="3000" dirty="0"/>
              <a:t>1517’de 95 maddeyle ortaya çıkan bu mezhep, Katolik Kilisesinin para karşılığında günah bağış belgesi dağıtmasını temelinde eleştirilerini yoğunlaştırarak ortaya çıktı. </a:t>
            </a:r>
          </a:p>
        </p:txBody>
      </p:sp>
    </p:spTree>
    <p:extLst>
      <p:ext uri="{BB962C8B-B14F-4D97-AF65-F5344CB8AC3E}">
        <p14:creationId xmlns:p14="http://schemas.microsoft.com/office/powerpoint/2010/main" val="683692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C00000"/>
          </a:solidFill>
        </p:spPr>
        <p:txBody>
          <a:bodyPr tIns="144000">
            <a:normAutofit/>
          </a:bodyPr>
          <a:lstStyle/>
          <a:p>
            <a:pPr algn="ctr"/>
            <a:r>
              <a:rPr lang="tr-TR" sz="4400" b="1" dirty="0">
                <a:solidFill>
                  <a:schemeClr val="bg1"/>
                </a:solidFill>
              </a:rPr>
              <a:t>NOMİNALİZMİN ETKİSİ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Mistisizm ve Yeni-Platonculuk, evrende varolan her şeyin Tanrı’dan sudur ettiğini ileri sürer. </a:t>
            </a:r>
          </a:p>
          <a:p>
            <a:pPr marL="365125" indent="-365125">
              <a:buClr>
                <a:srgbClr val="860000"/>
              </a:buClr>
              <a:buFont typeface="Wingdings" panose="05000000000000000000" pitchFamily="2" charset="2"/>
              <a:buChar char="v"/>
            </a:pPr>
            <a:r>
              <a:rPr lang="tr-TR" sz="3000" dirty="0"/>
              <a:t>Buna göre insan, Tanrı’nın özünden gelmiş olup Kiliseye muhtaç olmadan Tanrı’yı bulup ona ulaşabilir. </a:t>
            </a:r>
          </a:p>
          <a:p>
            <a:pPr marL="365125" indent="-365125">
              <a:buClr>
                <a:srgbClr val="860000"/>
              </a:buClr>
              <a:buFont typeface="Wingdings" panose="05000000000000000000" pitchFamily="2" charset="2"/>
              <a:buChar char="v"/>
            </a:pPr>
            <a:r>
              <a:rPr lang="tr-TR" sz="3000" dirty="0"/>
              <a:t>Mistisizmin oluşturduğu bu anlayış zamanla reformun doğmasına sebep olan zihniyeti ortaya çıkaracaktır.</a:t>
            </a:r>
          </a:p>
          <a:p>
            <a:pPr marL="365125" indent="-365125">
              <a:buClr>
                <a:srgbClr val="860000"/>
              </a:buClr>
              <a:buFont typeface="Wingdings" panose="05000000000000000000" pitchFamily="2" charset="2"/>
              <a:buChar char="v"/>
            </a:pPr>
            <a:r>
              <a:rPr lang="tr-TR" sz="3000" dirty="0"/>
              <a:t>Rönesans felsefesinin etkisiyle çok sayıda yeniliğin gerçekleştiği söylenebilir. Gerçekleşen bu yeniliklerin en önde geleni hümanizmdir.</a:t>
            </a:r>
          </a:p>
        </p:txBody>
      </p:sp>
    </p:spTree>
    <p:extLst>
      <p:ext uri="{BB962C8B-B14F-4D97-AF65-F5344CB8AC3E}">
        <p14:creationId xmlns:p14="http://schemas.microsoft.com/office/powerpoint/2010/main" val="3726941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7030A0"/>
          </a:solidFill>
        </p:spPr>
        <p:txBody>
          <a:bodyPr tIns="144000">
            <a:normAutofit/>
          </a:bodyPr>
          <a:lstStyle/>
          <a:p>
            <a:pPr algn="ctr"/>
            <a:r>
              <a:rPr lang="tr-TR" sz="5400" b="1" dirty="0">
                <a:solidFill>
                  <a:schemeClr val="bg1"/>
                </a:solidFill>
              </a:rPr>
              <a:t>HÜMANİZM</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85000" lnSpcReduction="20000"/>
          </a:bodyPr>
          <a:lstStyle/>
          <a:p>
            <a:pPr marL="365125" indent="-365125">
              <a:buClr>
                <a:srgbClr val="860000"/>
              </a:buClr>
              <a:buFont typeface="Wingdings" panose="05000000000000000000" pitchFamily="2" charset="2"/>
              <a:buChar char="v"/>
            </a:pPr>
            <a:r>
              <a:rPr lang="tr-TR" sz="3000" dirty="0"/>
              <a:t>Hümanizm kavramı Rönesans döneminde, birbirine bağlı iki farklı anlamda kullanıldı. </a:t>
            </a:r>
          </a:p>
          <a:p>
            <a:pPr marL="365125" indent="-365125">
              <a:buClr>
                <a:srgbClr val="860000"/>
              </a:buClr>
              <a:buFont typeface="Wingdings" panose="05000000000000000000" pitchFamily="2" charset="2"/>
              <a:buChar char="v"/>
            </a:pPr>
            <a:r>
              <a:rPr lang="tr-TR" sz="3000" b="1" i="1" dirty="0"/>
              <a:t>Birincisi</a:t>
            </a:r>
            <a:r>
              <a:rPr lang="tr-TR" sz="3000" dirty="0"/>
              <a:t>, kültürün, yani bireyin entelektüel, ahlaki ve estetik yönlerinin gelişiminde etkili olduğuna inanılan ve özellikle edebiyat ve retoriği temel alan klasik Yunan liberal eğitimi yoluyla şekillendirilmesi teşebbüsünü ifade eder. </a:t>
            </a:r>
          </a:p>
          <a:p>
            <a:pPr marL="365125" indent="-365125">
              <a:buClr>
                <a:srgbClr val="860000"/>
              </a:buClr>
              <a:buFont typeface="Wingdings" panose="05000000000000000000" pitchFamily="2" charset="2"/>
              <a:buChar char="v"/>
            </a:pPr>
            <a:r>
              <a:rPr lang="tr-TR" sz="3000" dirty="0"/>
              <a:t>Bu yönüyle, bireyin kişisel sorumluluğuna ve kendi kendisini bir sanat eseri olarak yeniden yaratmasına vurgu yapan Rönesans hümanizminin, Batı kültüründe, İlkçağın felsefe ve Ortaçağın din geleneğinden sonra ve modern bilim geleneğinden önce, “retorik </a:t>
            </a:r>
            <a:r>
              <a:rPr lang="tr-TR" sz="3000" dirty="0" err="1"/>
              <a:t>geleneği”ni</a:t>
            </a:r>
            <a:r>
              <a:rPr lang="tr-TR" sz="3000" dirty="0"/>
              <a:t> temsil ettiği söylenebilir. </a:t>
            </a:r>
          </a:p>
          <a:p>
            <a:pPr marL="365125" indent="-365125">
              <a:buClr>
                <a:srgbClr val="860000"/>
              </a:buClr>
              <a:buFont typeface="Wingdings" panose="05000000000000000000" pitchFamily="2" charset="2"/>
              <a:buChar char="v"/>
            </a:pPr>
            <a:r>
              <a:rPr lang="tr-TR" sz="3000" dirty="0"/>
              <a:t>Rönesans hümanizmi, retoriğin diyalektik üzerinde kazandığı zaferle karakterize olur. </a:t>
            </a:r>
          </a:p>
        </p:txBody>
      </p:sp>
    </p:spTree>
    <p:extLst>
      <p:ext uri="{BB962C8B-B14F-4D97-AF65-F5344CB8AC3E}">
        <p14:creationId xmlns:p14="http://schemas.microsoft.com/office/powerpoint/2010/main" val="1094085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7030A0"/>
          </a:solidFill>
        </p:spPr>
        <p:txBody>
          <a:bodyPr tIns="144000">
            <a:normAutofit/>
          </a:bodyPr>
          <a:lstStyle/>
          <a:p>
            <a:pPr algn="ctr"/>
            <a:r>
              <a:rPr lang="tr-TR" sz="5400" b="1" dirty="0">
                <a:solidFill>
                  <a:schemeClr val="bg1"/>
                </a:solidFill>
              </a:rPr>
              <a:t>HÜMANİZM</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85000" lnSpcReduction="20000"/>
          </a:bodyPr>
          <a:lstStyle/>
          <a:p>
            <a:pPr marL="365125" indent="-365125">
              <a:buClr>
                <a:srgbClr val="860000"/>
              </a:buClr>
              <a:buFont typeface="Wingdings" panose="05000000000000000000" pitchFamily="2" charset="2"/>
              <a:buChar char="v"/>
            </a:pPr>
            <a:r>
              <a:rPr lang="tr-TR" sz="3100" b="1" i="1" dirty="0"/>
              <a:t>İkincisi</a:t>
            </a:r>
            <a:r>
              <a:rPr lang="tr-TR" sz="3100" dirty="0"/>
              <a:t>, din, devlet ve toplum konusunda net bir duruşu olmayan Rönesans hümanizmi bir felsefe ve ideoloji olmayıp, antik kaynaklara dönüşü ifade etmiş olup, Skolastik düşüncenin gömmüş olduğu cevherleri gün ışığına çıkararak modern düşüncenin yolunu açmış oldu. </a:t>
            </a:r>
          </a:p>
          <a:p>
            <a:pPr marL="365125" indent="-365125">
              <a:buClr>
                <a:srgbClr val="860000"/>
              </a:buClr>
              <a:buFont typeface="Wingdings" panose="05000000000000000000" pitchFamily="2" charset="2"/>
              <a:buChar char="v"/>
            </a:pPr>
            <a:r>
              <a:rPr lang="tr-TR" sz="3100" dirty="0"/>
              <a:t>Klasik kaynaklar Hümanizme antikiteye ait iki farklı kozmolojik düşünceyi sunar. </a:t>
            </a:r>
          </a:p>
          <a:p>
            <a:pPr marL="365125" indent="-365125">
              <a:buClr>
                <a:srgbClr val="860000"/>
              </a:buClr>
              <a:buFont typeface="Wingdings" panose="05000000000000000000" pitchFamily="2" charset="2"/>
              <a:buChar char="v"/>
            </a:pPr>
            <a:r>
              <a:rPr lang="tr-TR" sz="3100" b="1" i="1" dirty="0"/>
              <a:t>Birincisi</a:t>
            </a:r>
            <a:r>
              <a:rPr lang="tr-TR" sz="3100" dirty="0"/>
              <a:t>, dünya Tanrı tarafından tasarlanmış bir şey anlamında “yaratılan” olarak değerlendirilir. </a:t>
            </a:r>
          </a:p>
          <a:p>
            <a:pPr marL="365125" indent="-365125">
              <a:buClr>
                <a:srgbClr val="860000"/>
              </a:buClr>
              <a:buFont typeface="Wingdings" panose="05000000000000000000" pitchFamily="2" charset="2"/>
              <a:buChar char="v"/>
            </a:pPr>
            <a:r>
              <a:rPr lang="tr-TR" sz="3100" dirty="0"/>
              <a:t>Tanrı ister Platon’un </a:t>
            </a:r>
            <a:r>
              <a:rPr lang="tr-TR" sz="3100" dirty="0" err="1"/>
              <a:t>Demiurgos’u</a:t>
            </a:r>
            <a:r>
              <a:rPr lang="tr-TR" sz="3100" dirty="0"/>
              <a:t> isterse Aristoteles’in İlk Hareket </a:t>
            </a:r>
            <a:r>
              <a:rPr lang="tr-TR" sz="3100" dirty="0" err="1"/>
              <a:t>Ettirici’si</a:t>
            </a:r>
            <a:r>
              <a:rPr lang="tr-TR" sz="3100" dirty="0"/>
              <a:t> olarak tahayyül edilsin, kendini gerçekleştiren bir fikir veya tasarım vardır. </a:t>
            </a:r>
          </a:p>
          <a:p>
            <a:pPr marL="365125" indent="-365125">
              <a:buClr>
                <a:srgbClr val="860000"/>
              </a:buClr>
              <a:buFont typeface="Wingdings" panose="05000000000000000000" pitchFamily="2" charset="2"/>
              <a:buChar char="v"/>
            </a:pPr>
            <a:r>
              <a:rPr lang="tr-TR" sz="3100" dirty="0"/>
              <a:t>Bu yaklaşımlar Rönesans felsefesinde kendisini Platonculuk ve Aristotelesçilik olarak gösterir.</a:t>
            </a:r>
            <a:r>
              <a:rPr lang="tr-TR" sz="3000" dirty="0"/>
              <a:t> </a:t>
            </a:r>
          </a:p>
        </p:txBody>
      </p:sp>
    </p:spTree>
    <p:extLst>
      <p:ext uri="{BB962C8B-B14F-4D97-AF65-F5344CB8AC3E}">
        <p14:creationId xmlns:p14="http://schemas.microsoft.com/office/powerpoint/2010/main" val="4147969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7030A0"/>
          </a:solidFill>
        </p:spPr>
        <p:txBody>
          <a:bodyPr tIns="144000">
            <a:normAutofit/>
          </a:bodyPr>
          <a:lstStyle/>
          <a:p>
            <a:pPr algn="ctr"/>
            <a:r>
              <a:rPr lang="tr-TR" sz="5400" b="1" dirty="0">
                <a:solidFill>
                  <a:schemeClr val="bg1"/>
                </a:solidFill>
              </a:rPr>
              <a:t>HÜMANİZM</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b="1" i="1" dirty="0"/>
              <a:t>İkincisi</a:t>
            </a:r>
            <a:r>
              <a:rPr lang="tr-TR" sz="3000" dirty="0"/>
              <a:t>, Herakleitos’un düşüncesine dayanmış olup, gerçeklik sürekli olarak değişerek şekilden şekle giren bir akış olup, kendisinde içerilen evrensel yasa sayesinde her şeyin birbirine dönüştüğü bir </a:t>
            </a:r>
            <a:r>
              <a:rPr lang="tr-TR" sz="3000" dirty="0" err="1"/>
              <a:t>transmutasyon</a:t>
            </a:r>
            <a:r>
              <a:rPr lang="tr-TR" sz="3000" dirty="0"/>
              <a:t> olarak görülür. </a:t>
            </a:r>
          </a:p>
          <a:p>
            <a:pPr marL="365125" indent="-365125">
              <a:buClr>
                <a:srgbClr val="860000"/>
              </a:buClr>
              <a:buFont typeface="Wingdings" panose="05000000000000000000" pitchFamily="2" charset="2"/>
              <a:buChar char="v"/>
            </a:pPr>
            <a:r>
              <a:rPr lang="tr-TR" sz="3000" dirty="0"/>
              <a:t>Bu süreçte her şeyi besleyip ve dönüştürürken, kendi şeklini de koruyan ve doğrulayan yaşam alevi ilk imge olup, ona hayat, evrene de ısı veren ruh ya da soluk düşüncesi eşlik eder. </a:t>
            </a:r>
          </a:p>
        </p:txBody>
      </p:sp>
    </p:spTree>
    <p:extLst>
      <p:ext uri="{BB962C8B-B14F-4D97-AF65-F5344CB8AC3E}">
        <p14:creationId xmlns:p14="http://schemas.microsoft.com/office/powerpoint/2010/main" val="2117115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Autofit/>
          </a:bodyPr>
          <a:lstStyle/>
          <a:p>
            <a:pPr algn="ctr"/>
            <a:r>
              <a:rPr lang="tr-TR" sz="6000" b="1" dirty="0">
                <a:solidFill>
                  <a:schemeClr val="bg1"/>
                </a:solidFill>
              </a:rPr>
              <a:t>REFORM</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lnSpcReduction="10000"/>
          </a:bodyPr>
          <a:lstStyle/>
          <a:p>
            <a:pPr marL="365125" indent="-365125">
              <a:buClr>
                <a:srgbClr val="860000"/>
              </a:buClr>
              <a:buFont typeface="Wingdings" panose="05000000000000000000" pitchFamily="2" charset="2"/>
              <a:buChar char="v"/>
            </a:pPr>
            <a:r>
              <a:rPr lang="tr-TR" sz="3000" dirty="0"/>
              <a:t>Reform geniş anlamıyla din hayatının yeni baştan düzenlenmesi karşılığında kullanılır. </a:t>
            </a:r>
          </a:p>
          <a:p>
            <a:pPr marL="365125" indent="-365125">
              <a:buClr>
                <a:srgbClr val="860000"/>
              </a:buClr>
              <a:buFont typeface="Wingdings" panose="05000000000000000000" pitchFamily="2" charset="2"/>
              <a:buChar char="v"/>
            </a:pPr>
            <a:r>
              <a:rPr lang="tr-TR" sz="3000" dirty="0"/>
              <a:t>Reform ve onun görünen yüzü olan Protestanlık, ilk Hıristiyanların din anlayışına dönmeyi esas alan bir harekettir. </a:t>
            </a:r>
          </a:p>
          <a:p>
            <a:pPr marL="365125" indent="-365125">
              <a:buClr>
                <a:srgbClr val="860000"/>
              </a:buClr>
              <a:buFont typeface="Wingdings" panose="05000000000000000000" pitchFamily="2" charset="2"/>
              <a:buChar char="v"/>
            </a:pPr>
            <a:r>
              <a:rPr lang="tr-TR" sz="3000" dirty="0"/>
              <a:t>Luther, Hıristiyanlığın Aristo ile yorumlanması olan skolastiği sapma sayıyor, hümanistlerin </a:t>
            </a:r>
            <a:r>
              <a:rPr lang="tr-TR" sz="3000" dirty="0" err="1"/>
              <a:t>Aristoculuğunu</a:t>
            </a:r>
            <a:r>
              <a:rPr lang="tr-TR" sz="3000" dirty="0"/>
              <a:t> da paganların bir işi diye reddediyordu. </a:t>
            </a:r>
          </a:p>
          <a:p>
            <a:pPr marL="365125" indent="-365125">
              <a:buClr>
                <a:srgbClr val="860000"/>
              </a:buClr>
              <a:buFont typeface="Wingdings" panose="05000000000000000000" pitchFamily="2" charset="2"/>
              <a:buChar char="v"/>
            </a:pPr>
            <a:r>
              <a:rPr lang="tr-TR" sz="3000" dirty="0"/>
              <a:t>Hristiyanlık yüzyıllar boyunca özüne aykırı eklentilerden temizlenmeli ve arınmış orijinal haline tekrar geri döndürülmelidir. </a:t>
            </a:r>
          </a:p>
        </p:txBody>
      </p:sp>
    </p:spTree>
    <p:extLst>
      <p:ext uri="{BB962C8B-B14F-4D97-AF65-F5344CB8AC3E}">
        <p14:creationId xmlns:p14="http://schemas.microsoft.com/office/powerpoint/2010/main" val="4163957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Autofit/>
          </a:bodyPr>
          <a:lstStyle/>
          <a:p>
            <a:pPr algn="ctr"/>
            <a:r>
              <a:rPr lang="tr-TR" sz="6000" b="1" dirty="0">
                <a:solidFill>
                  <a:schemeClr val="bg1"/>
                </a:solidFill>
              </a:rPr>
              <a:t>REFORM</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Luther, Reformun ilkesi olan “kilise ile ilgiyi kesmek” düşüncesinden vazgeçip yeni bir kilise kurmaya başlamıştır. </a:t>
            </a:r>
          </a:p>
          <a:p>
            <a:pPr marL="365125" indent="-365125">
              <a:buClr>
                <a:srgbClr val="860000"/>
              </a:buClr>
              <a:buFont typeface="Wingdings" panose="05000000000000000000" pitchFamily="2" charset="2"/>
              <a:buChar char="v"/>
            </a:pPr>
            <a:r>
              <a:rPr lang="tr-TR" sz="3000" dirty="0"/>
              <a:t>Protestanlık, dini bakımdan kendine İznik konsilinin kabul ettiği İncil metnini esas alır. </a:t>
            </a:r>
          </a:p>
          <a:p>
            <a:pPr marL="365125" indent="-365125">
              <a:buClr>
                <a:srgbClr val="860000"/>
              </a:buClr>
              <a:buFont typeface="Wingdings" panose="05000000000000000000" pitchFamily="2" charset="2"/>
              <a:buChar char="v"/>
            </a:pPr>
            <a:r>
              <a:rPr lang="tr-TR" sz="3000" dirty="0"/>
              <a:t>Protestanlık öğretisini daha savunulabilir kılmak için başta karşı çıktığı felsefeden yardım alacak ki bu da rönesans </a:t>
            </a:r>
            <a:r>
              <a:rPr lang="tr-TR" sz="3000" dirty="0" err="1"/>
              <a:t>Aristotelizmidir</a:t>
            </a:r>
            <a:r>
              <a:rPr lang="tr-TR" sz="3000" dirty="0"/>
              <a:t>. </a:t>
            </a:r>
          </a:p>
          <a:p>
            <a:pPr marL="365125" indent="-365125">
              <a:buClr>
                <a:srgbClr val="860000"/>
              </a:buClr>
              <a:buFont typeface="Wingdings" panose="05000000000000000000" pitchFamily="2" charset="2"/>
              <a:buChar char="v"/>
            </a:pPr>
            <a:r>
              <a:rPr lang="tr-TR" sz="3000" dirty="0"/>
              <a:t>Protestan öğretisinin bilgi görüşü rönesansın genelinde olduğu gibi akıl ve deneydir. Ancak bu bilgi, Kitaba aykırı ise Kitabın dediği esas alınır. </a:t>
            </a:r>
          </a:p>
        </p:txBody>
      </p:sp>
    </p:spTree>
    <p:extLst>
      <p:ext uri="{BB962C8B-B14F-4D97-AF65-F5344CB8AC3E}">
        <p14:creationId xmlns:p14="http://schemas.microsoft.com/office/powerpoint/2010/main" val="3071566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Autofit/>
          </a:bodyPr>
          <a:lstStyle/>
          <a:p>
            <a:pPr algn="ctr"/>
            <a:r>
              <a:rPr lang="tr-TR" sz="6000" b="1" dirty="0">
                <a:solidFill>
                  <a:schemeClr val="bg1"/>
                </a:solidFill>
              </a:rPr>
              <a:t>REFORM</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Rönesansın sonlarına doğru her türlü gelenekten uzak, insanın kendi içinde yerleşik bir dinin bulunduğunu ileri süren görüşler ortaya çıkar. </a:t>
            </a:r>
          </a:p>
          <a:p>
            <a:pPr marL="365125" indent="-365125">
              <a:buClr>
                <a:srgbClr val="860000"/>
              </a:buClr>
              <a:buFont typeface="Wingdings" panose="05000000000000000000" pitchFamily="2" charset="2"/>
              <a:buChar char="v"/>
            </a:pPr>
            <a:r>
              <a:rPr lang="tr-TR" sz="3000" dirty="0"/>
              <a:t>Bu akıma “doğal din veya “akıl dini” denir. </a:t>
            </a:r>
          </a:p>
          <a:p>
            <a:pPr marL="365125" indent="-365125">
              <a:buClr>
                <a:srgbClr val="860000"/>
              </a:buClr>
              <a:buFont typeface="Wingdings" panose="05000000000000000000" pitchFamily="2" charset="2"/>
              <a:buChar char="v"/>
            </a:pPr>
            <a:r>
              <a:rPr lang="tr-TR" sz="3000" dirty="0"/>
              <a:t>Kökleri Stoa felsefesinde bulunan bu görüşe göre din, Tanrı’dan gelen bir vahiy ürünü değil, aklın ürünüdür. Stoa felsefesinde doğa ile akıl aynı anlama gelir. Buna göre doğal din demek, akıl dini demektir. </a:t>
            </a:r>
          </a:p>
        </p:txBody>
      </p:sp>
    </p:spTree>
    <p:extLst>
      <p:ext uri="{BB962C8B-B14F-4D97-AF65-F5344CB8AC3E}">
        <p14:creationId xmlns:p14="http://schemas.microsoft.com/office/powerpoint/2010/main" val="1816016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FF0000"/>
          </a:solidFill>
        </p:spPr>
        <p:txBody>
          <a:bodyPr tIns="144000">
            <a:normAutofit/>
          </a:bodyPr>
          <a:lstStyle/>
          <a:p>
            <a:pPr algn="ctr"/>
            <a:r>
              <a:rPr lang="tr-TR" sz="5400" b="1" dirty="0">
                <a:solidFill>
                  <a:schemeClr val="bg1"/>
                </a:solidFill>
              </a:rPr>
              <a:t>PLATONCULUK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lnSpcReduction="10000"/>
          </a:bodyPr>
          <a:lstStyle/>
          <a:p>
            <a:pPr marL="365125" indent="-365125">
              <a:buClr>
                <a:srgbClr val="860000"/>
              </a:buClr>
              <a:buFont typeface="Wingdings" panose="05000000000000000000" pitchFamily="2" charset="2"/>
              <a:buChar char="v"/>
            </a:pPr>
            <a:r>
              <a:rPr lang="tr-TR" sz="3000" dirty="0"/>
              <a:t>Rönesans ve hümanizm önce İtalya’da başladı. </a:t>
            </a:r>
          </a:p>
          <a:p>
            <a:pPr marL="365125" indent="-365125">
              <a:buClr>
                <a:srgbClr val="860000"/>
              </a:buClr>
              <a:buFont typeface="Wingdings" panose="05000000000000000000" pitchFamily="2" charset="2"/>
              <a:buChar char="v"/>
            </a:pPr>
            <a:r>
              <a:rPr lang="tr-TR" sz="3000" dirty="0"/>
              <a:t>İtalyan hümanizminin ilk keşfettiği ve peşine düştüğü Yunanlı filozof Platon’dur.</a:t>
            </a:r>
          </a:p>
          <a:p>
            <a:pPr marL="365125" indent="-365125">
              <a:buClr>
                <a:srgbClr val="860000"/>
              </a:buClr>
              <a:buFont typeface="Wingdings" panose="05000000000000000000" pitchFamily="2" charset="2"/>
              <a:buChar char="v"/>
            </a:pPr>
            <a:r>
              <a:rPr lang="tr-TR" sz="3000" dirty="0"/>
              <a:t>Neden Platon? Çünkü erdem görüşü ve klasik erdemlerle ilgili yorumu Rönesans eğitiminin taleplerine kusursuzca uyarlanabilmesi ve Rönesans’ın saraylı ve soylu idealine beklenmedik ve sağlam bir destek sunuyordu.</a:t>
            </a:r>
          </a:p>
          <a:p>
            <a:pPr marL="365125" indent="-365125">
              <a:buClr>
                <a:srgbClr val="860000"/>
              </a:buClr>
              <a:buFont typeface="Wingdings" panose="05000000000000000000" pitchFamily="2" charset="2"/>
              <a:buChar char="v"/>
            </a:pPr>
            <a:r>
              <a:rPr lang="tr-TR" sz="3000" dirty="0"/>
              <a:t>Kısaca, </a:t>
            </a:r>
            <a:r>
              <a:rPr lang="tr-TR" sz="3000" dirty="0" err="1"/>
              <a:t>Platonculukta</a:t>
            </a:r>
            <a:r>
              <a:rPr lang="tr-TR" sz="3000" dirty="0"/>
              <a:t> bulunan manevi olanla maddi olan arasındaki ontolojik bağ olarak insan anlayışıydı. </a:t>
            </a:r>
          </a:p>
        </p:txBody>
      </p:sp>
    </p:spTree>
    <p:extLst>
      <p:ext uri="{BB962C8B-B14F-4D97-AF65-F5344CB8AC3E}">
        <p14:creationId xmlns:p14="http://schemas.microsoft.com/office/powerpoint/2010/main" val="2456227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FF0000"/>
          </a:solidFill>
        </p:spPr>
        <p:txBody>
          <a:bodyPr tIns="144000">
            <a:normAutofit/>
          </a:bodyPr>
          <a:lstStyle/>
          <a:p>
            <a:pPr algn="ctr"/>
            <a:r>
              <a:rPr lang="tr-TR" sz="5400" b="1" dirty="0">
                <a:solidFill>
                  <a:schemeClr val="bg1"/>
                </a:solidFill>
              </a:rPr>
              <a:t>PLATONCULUK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Rönesans </a:t>
            </a:r>
            <a:r>
              <a:rPr lang="tr-TR" sz="3000" dirty="0" err="1"/>
              <a:t>Platonculuğunun</a:t>
            </a:r>
            <a:r>
              <a:rPr lang="tr-TR" sz="3000" dirty="0"/>
              <a:t> en önemli ismi olan </a:t>
            </a:r>
            <a:r>
              <a:rPr lang="tr-TR" sz="3000" dirty="0" err="1"/>
              <a:t>Marcilius</a:t>
            </a:r>
            <a:r>
              <a:rPr lang="tr-TR" sz="3000" dirty="0"/>
              <a:t> </a:t>
            </a:r>
            <a:r>
              <a:rPr lang="tr-TR" sz="3000" dirty="0" err="1"/>
              <a:t>Ficinus</a:t>
            </a:r>
            <a:r>
              <a:rPr lang="tr-TR" sz="3000" dirty="0"/>
              <a:t> da (1433-1499) aynı insan anlayışından etkilenmişti. </a:t>
            </a:r>
          </a:p>
          <a:p>
            <a:pPr marL="365125" indent="-365125">
              <a:buClr>
                <a:srgbClr val="860000"/>
              </a:buClr>
              <a:buFont typeface="Wingdings" panose="05000000000000000000" pitchFamily="2" charset="2"/>
              <a:buChar char="v"/>
            </a:pPr>
            <a:r>
              <a:rPr lang="tr-TR" sz="3000" dirty="0"/>
              <a:t>O, evreni ahenkli ve güzel bir sistem olarak betimlerken, insan ruhunu manevi dünya ile maddi dünya arasındaki bağ olarak görür. </a:t>
            </a:r>
          </a:p>
          <a:p>
            <a:pPr marL="365125" indent="-365125">
              <a:buClr>
                <a:srgbClr val="860000"/>
              </a:buClr>
              <a:buFont typeface="Wingdings" panose="05000000000000000000" pitchFamily="2" charset="2"/>
              <a:buChar char="v"/>
            </a:pPr>
            <a:r>
              <a:rPr lang="tr-TR" sz="3000" dirty="0"/>
              <a:t>O bütün bir varlığı Tanrıdan başlayıp şekilsiz maddeye kadar uzanan büyük bir varlık hiyerarşisi olarak telakki etmiş ve insan ruhunu hem manevi dünyanın hem de maddi dünyanın güzelliklerinden pay alması dolayısıyla evrenin merkezi olarak değerlendirmişti. </a:t>
            </a:r>
          </a:p>
        </p:txBody>
      </p:sp>
    </p:spTree>
    <p:extLst>
      <p:ext uri="{BB962C8B-B14F-4D97-AF65-F5344CB8AC3E}">
        <p14:creationId xmlns:p14="http://schemas.microsoft.com/office/powerpoint/2010/main" val="252667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FF0000"/>
          </a:solidFill>
        </p:spPr>
        <p:txBody>
          <a:bodyPr tIns="144000">
            <a:normAutofit/>
          </a:bodyPr>
          <a:lstStyle/>
          <a:p>
            <a:pPr algn="ctr"/>
            <a:r>
              <a:rPr lang="tr-TR" sz="5400" b="1" dirty="0">
                <a:solidFill>
                  <a:schemeClr val="bg1"/>
                </a:solidFill>
              </a:rPr>
              <a:t>PLATONCULUK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lnSpcReduction="10000"/>
          </a:bodyPr>
          <a:lstStyle/>
          <a:p>
            <a:pPr marL="365125" indent="-365125">
              <a:buClr>
                <a:srgbClr val="860000"/>
              </a:buClr>
              <a:buFont typeface="Wingdings" panose="05000000000000000000" pitchFamily="2" charset="2"/>
              <a:buChar char="v"/>
            </a:pPr>
            <a:r>
              <a:rPr lang="tr-TR" sz="3000" dirty="0"/>
              <a:t>Evrenin çeşitli parçalarının birtakım aktif güçler tarafından birbirine bağlanan dinamik bir birliğe sahip olması gerektiğini söyleyen </a:t>
            </a:r>
            <a:r>
              <a:rPr lang="tr-TR" sz="3000" dirty="0" err="1"/>
              <a:t>Ficino</a:t>
            </a:r>
            <a:r>
              <a:rPr lang="tr-TR" sz="3000" dirty="0"/>
              <a:t>, düşüncenin nesneleri üzerinde aktif bir etkiye sahip bulunmasından, aşkın her şeyi birbirine bağlayan aktif bir güç olmasından ve nihayet insanın düşüncesini ve aşkını en yükseğinden en aşağıdaki varlığa kadar her şeye yaymasından hareketle, ruhun evrenin merkezinde olduğu sonucuna varır. </a:t>
            </a:r>
          </a:p>
          <a:p>
            <a:pPr marL="365125" indent="-365125">
              <a:buClr>
                <a:srgbClr val="860000"/>
              </a:buClr>
              <a:buFont typeface="Wingdings" panose="05000000000000000000" pitchFamily="2" charset="2"/>
              <a:buChar char="v"/>
            </a:pPr>
            <a:r>
              <a:rPr lang="tr-TR" sz="3000" dirty="0"/>
              <a:t>Ona göre, ruh her şeyi bir araya getirmekle merkezi konumda olduğu için doğadaki en büyük mucizedir. </a:t>
            </a:r>
          </a:p>
        </p:txBody>
      </p:sp>
    </p:spTree>
    <p:extLst>
      <p:ext uri="{BB962C8B-B14F-4D97-AF65-F5344CB8AC3E}">
        <p14:creationId xmlns:p14="http://schemas.microsoft.com/office/powerpoint/2010/main" val="1919752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FF0000"/>
          </a:solidFill>
        </p:spPr>
        <p:txBody>
          <a:bodyPr tIns="144000">
            <a:normAutofit/>
          </a:bodyPr>
          <a:lstStyle/>
          <a:p>
            <a:pPr algn="ctr"/>
            <a:r>
              <a:rPr lang="tr-TR" sz="5400" b="1" dirty="0">
                <a:solidFill>
                  <a:schemeClr val="bg1"/>
                </a:solidFill>
              </a:rPr>
              <a:t>PLATONCULUK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a:bodyPr>
          <a:lstStyle/>
          <a:p>
            <a:pPr marL="365125" indent="-365125">
              <a:buClr>
                <a:srgbClr val="860000"/>
              </a:buClr>
              <a:buFont typeface="Wingdings" panose="05000000000000000000" pitchFamily="2" charset="2"/>
              <a:buChar char="v"/>
            </a:pPr>
            <a:r>
              <a:rPr lang="tr-TR" sz="3000" dirty="0"/>
              <a:t>Gündelik hayatın çok çeşitli deneyimleri içinde yolunu kaybeden ve sürekli bir şaşkınlıkla tatminsizlik haline düşen zihnin, dış dünyaya sırt çevirip kendi ruhsal varlığı üzerinde yoğunlaşmaya muktedir olduğunu söyler. </a:t>
            </a:r>
          </a:p>
          <a:p>
            <a:pPr marL="365125" indent="-365125">
              <a:buClr>
                <a:srgbClr val="860000"/>
              </a:buClr>
              <a:buFont typeface="Wingdings" panose="05000000000000000000" pitchFamily="2" charset="2"/>
              <a:buChar char="v"/>
            </a:pPr>
            <a:r>
              <a:rPr lang="tr-TR" sz="3000" dirty="0"/>
              <a:t>Kendisini harici şeylerden arındıran ruh, gayri cisimsel dünyayı keşfederek temaşa ve tefekkür hayatına dalıp, daha yüksek bir bilgiye yükselir. </a:t>
            </a:r>
          </a:p>
          <a:p>
            <a:pPr marL="365125" indent="-365125">
              <a:buClr>
                <a:srgbClr val="860000"/>
              </a:buClr>
              <a:buFont typeface="Wingdings" panose="05000000000000000000" pitchFamily="2" charset="2"/>
              <a:buChar char="v"/>
            </a:pPr>
            <a:r>
              <a:rPr lang="tr-TR" sz="3000" dirty="0" err="1"/>
              <a:t>Ficino</a:t>
            </a:r>
            <a:r>
              <a:rPr lang="tr-TR" sz="3000" dirty="0"/>
              <a:t>, bu temaşa/tefekkür hayatını ruhun daha yüksek hakikat ve gerçeklik derecelerine doğru bir yükselişi, en nihayetinde Tanrının dolayımsız bilgisi ve görüşüyle tamamlanacak “hakikate tırmanış” diye yorumlar. </a:t>
            </a:r>
          </a:p>
        </p:txBody>
      </p:sp>
    </p:spTree>
    <p:extLst>
      <p:ext uri="{BB962C8B-B14F-4D97-AF65-F5344CB8AC3E}">
        <p14:creationId xmlns:p14="http://schemas.microsoft.com/office/powerpoint/2010/main" val="3272379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FF0000"/>
          </a:solidFill>
        </p:spPr>
        <p:txBody>
          <a:bodyPr tIns="144000">
            <a:normAutofit/>
          </a:bodyPr>
          <a:lstStyle/>
          <a:p>
            <a:pPr algn="ctr"/>
            <a:r>
              <a:rPr lang="tr-TR" sz="5400" b="1" dirty="0">
                <a:solidFill>
                  <a:schemeClr val="bg1"/>
                </a:solidFill>
              </a:rPr>
              <a:t>PLATONCULUK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İnsana ihtiyaç duyduğu dinginlik ve huzur halini temin eden ve nihai hakikat olan Tanrıya ilişkin bilgi, insan yaşamı ve varoluşunun en yüksek amacını meydana getirir. </a:t>
            </a:r>
          </a:p>
          <a:p>
            <a:pPr marL="365125" indent="-365125">
              <a:buClr>
                <a:srgbClr val="860000"/>
              </a:buClr>
              <a:buFont typeface="Wingdings" panose="05000000000000000000" pitchFamily="2" charset="2"/>
              <a:buChar char="v"/>
            </a:pPr>
            <a:r>
              <a:rPr lang="tr-TR" sz="3000" dirty="0"/>
              <a:t>İnsan varoluşu ve bilgisinin tüm diğer derecelerinin kendisi için aslında salt bir </a:t>
            </a:r>
            <a:r>
              <a:rPr lang="tr-TR" sz="3000" dirty="0" err="1"/>
              <a:t>önhazırlıktan</a:t>
            </a:r>
            <a:r>
              <a:rPr lang="tr-TR" sz="3000" dirty="0"/>
              <a:t> ibarettir.</a:t>
            </a:r>
          </a:p>
          <a:p>
            <a:pPr marL="365125" indent="-365125">
              <a:buClr>
                <a:srgbClr val="860000"/>
              </a:buClr>
              <a:buFont typeface="Wingdings" panose="05000000000000000000" pitchFamily="2" charset="2"/>
              <a:buChar char="v"/>
            </a:pPr>
            <a:r>
              <a:rPr lang="tr-TR" sz="3000" dirty="0"/>
              <a:t>Hakiki dinin Hıristiyanlık, hakiki felsefenin de Platonculuk olduğuna inanan </a:t>
            </a:r>
            <a:r>
              <a:rPr lang="tr-TR" sz="3000" dirty="0" err="1"/>
              <a:t>Ficinus</a:t>
            </a:r>
            <a:r>
              <a:rPr lang="tr-TR" sz="3000" dirty="0"/>
              <a:t>, hakiki din ile hakiki felsefe arasında tam bir uyumun olduğunu ileri sürüyordu. </a:t>
            </a:r>
          </a:p>
        </p:txBody>
      </p:sp>
    </p:spTree>
    <p:extLst>
      <p:ext uri="{BB962C8B-B14F-4D97-AF65-F5344CB8AC3E}">
        <p14:creationId xmlns:p14="http://schemas.microsoft.com/office/powerpoint/2010/main" val="1851035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FF0000"/>
          </a:solidFill>
        </p:spPr>
        <p:txBody>
          <a:bodyPr tIns="144000">
            <a:normAutofit/>
          </a:bodyPr>
          <a:lstStyle/>
          <a:p>
            <a:pPr algn="ctr"/>
            <a:r>
              <a:rPr lang="tr-TR" sz="5400" b="1" dirty="0">
                <a:solidFill>
                  <a:schemeClr val="bg1"/>
                </a:solidFill>
              </a:rPr>
              <a:t>PLATONCULUK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Bu yüzden onlardan birini diğerine tabi kılan bir bakış açısından ziyade, din ile felsefeyi kardeş olarak gören bir konuma bağlandı. </a:t>
            </a:r>
          </a:p>
          <a:p>
            <a:pPr marL="365125" indent="-365125">
              <a:buClr>
                <a:srgbClr val="860000"/>
              </a:buClr>
              <a:buFont typeface="Wingdings" panose="05000000000000000000" pitchFamily="2" charset="2"/>
              <a:buChar char="v"/>
            </a:pPr>
            <a:r>
              <a:rPr lang="tr-TR" sz="3000" dirty="0"/>
              <a:t>O, bu yüzden bir yandan Platonik aklın görevinin Hıristiyan inancını doğrulayıp desteklemek olduğunu söylerken, diğer yandan da kendisine Tanrı tarafından yüklenmiş misyonun, doğru felsefeyi hakiki dinin yararına olacak şekilde canlandırmak olduğunu düşündü. </a:t>
            </a:r>
          </a:p>
          <a:p>
            <a:pPr marL="365125" indent="-365125">
              <a:buClr>
                <a:srgbClr val="860000"/>
              </a:buClr>
              <a:buFont typeface="Wingdings" panose="05000000000000000000" pitchFamily="2" charset="2"/>
              <a:buChar char="v"/>
            </a:pPr>
            <a:r>
              <a:rPr lang="tr-TR" sz="3000" dirty="0"/>
              <a:t>O, sadece imanın rehberlik edemeyeceği insanlara hakikat yolunda bir tek aklın ve en yetkin felsefenin rehberlik edebileceğini savunuyordu. </a:t>
            </a:r>
          </a:p>
        </p:txBody>
      </p:sp>
    </p:spTree>
    <p:extLst>
      <p:ext uri="{BB962C8B-B14F-4D97-AF65-F5344CB8AC3E}">
        <p14:creationId xmlns:p14="http://schemas.microsoft.com/office/powerpoint/2010/main" val="2160171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5400" b="1" dirty="0">
                <a:solidFill>
                  <a:schemeClr val="bg1"/>
                </a:solidFill>
              </a:rPr>
              <a:t>ARİSTOTELESÇİLİK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Rönesans düşüncesinin temel aldığı bir diğer antik düşünce Aristotelesçilikti. </a:t>
            </a:r>
          </a:p>
          <a:p>
            <a:pPr marL="365125" indent="-365125">
              <a:buClr>
                <a:srgbClr val="860000"/>
              </a:buClr>
              <a:buFont typeface="Wingdings" panose="05000000000000000000" pitchFamily="2" charset="2"/>
              <a:buChar char="v"/>
            </a:pPr>
            <a:r>
              <a:rPr lang="tr-TR" sz="3000" dirty="0"/>
              <a:t>Rönesans, Aristoteles felsefesini Skolastik unsurlardan arındırarak, özgün haliyle almaya çalıştı. </a:t>
            </a:r>
          </a:p>
          <a:p>
            <a:pPr marL="365125" indent="-365125">
              <a:buClr>
                <a:srgbClr val="860000"/>
              </a:buClr>
              <a:buFont typeface="Wingdings" panose="05000000000000000000" pitchFamily="2" charset="2"/>
              <a:buChar char="v"/>
            </a:pPr>
            <a:r>
              <a:rPr lang="tr-TR" sz="3000" dirty="0"/>
              <a:t>Rönesans düşüncesi önce Skolastik yönteme ve ondan ayrılmaz olan Aristoteles mantığına saldırdı, sonra da Aristotelesçi felsefeyi, İskender </a:t>
            </a:r>
            <a:r>
              <a:rPr lang="tr-TR" sz="3000" dirty="0" err="1"/>
              <a:t>Afrodisi</a:t>
            </a:r>
            <a:r>
              <a:rPr lang="tr-TR" sz="3000" dirty="0"/>
              <a:t> ve İbn </a:t>
            </a:r>
            <a:r>
              <a:rPr lang="tr-TR" sz="3000" dirty="0" err="1"/>
              <a:t>Rüşd</a:t>
            </a:r>
            <a:r>
              <a:rPr lang="tr-TR" sz="3000" dirty="0"/>
              <a:t> gibi, Hıristiyan olmayan kaynaklardan öğrenmeye geçti. </a:t>
            </a:r>
          </a:p>
        </p:txBody>
      </p:sp>
    </p:spTree>
    <p:extLst>
      <p:ext uri="{BB962C8B-B14F-4D97-AF65-F5344CB8AC3E}">
        <p14:creationId xmlns:p14="http://schemas.microsoft.com/office/powerpoint/2010/main" val="2790847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5400" b="1" dirty="0">
                <a:solidFill>
                  <a:schemeClr val="bg1"/>
                </a:solidFill>
              </a:rPr>
              <a:t>ARİSTOTELESÇİLİK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10000"/>
          </a:bodyPr>
          <a:lstStyle/>
          <a:p>
            <a:pPr marL="365125" indent="-365125">
              <a:buClr>
                <a:srgbClr val="860000"/>
              </a:buClr>
              <a:buFont typeface="Wingdings" panose="05000000000000000000" pitchFamily="2" charset="2"/>
              <a:buChar char="v"/>
            </a:pPr>
            <a:r>
              <a:rPr lang="tr-TR" sz="3000" dirty="0"/>
              <a:t>Hümanistler arasında Skolastik yöntem ve Aristoteles mantığına saldıranların başında Lorenzo </a:t>
            </a:r>
            <a:r>
              <a:rPr lang="tr-TR" sz="3000" dirty="0" err="1"/>
              <a:t>della</a:t>
            </a:r>
            <a:r>
              <a:rPr lang="tr-TR" sz="3000" dirty="0"/>
              <a:t> Valla (1407-1457) gelir. </a:t>
            </a:r>
          </a:p>
          <a:p>
            <a:pPr marL="365125" indent="-365125">
              <a:buClr>
                <a:srgbClr val="860000"/>
              </a:buClr>
              <a:buFont typeface="Wingdings" panose="05000000000000000000" pitchFamily="2" charset="2"/>
              <a:buChar char="v"/>
            </a:pPr>
            <a:r>
              <a:rPr lang="tr-TR" sz="3000" dirty="0"/>
              <a:t>Ona göre Aristoteles mantığı, gerçek somut bilgiyi ortaya koyabilme veya izole edebilme yetisinden uzak soyut ve yapay bir şema olduğu gibi, dilsel barbarizme bağlı olan bir tür </a:t>
            </a:r>
            <a:r>
              <a:rPr lang="tr-TR" sz="3000" dirty="0" err="1"/>
              <a:t>Sofistliktir</a:t>
            </a:r>
            <a:r>
              <a:rPr lang="tr-TR" sz="3000" dirty="0"/>
              <a:t>. </a:t>
            </a:r>
          </a:p>
          <a:p>
            <a:pPr marL="365125" indent="-365125">
              <a:buClr>
                <a:srgbClr val="860000"/>
              </a:buClr>
              <a:buFont typeface="Wingdings" panose="05000000000000000000" pitchFamily="2" charset="2"/>
              <a:buChar char="v"/>
            </a:pPr>
            <a:r>
              <a:rPr lang="tr-TR" sz="3000" dirty="0"/>
              <a:t>Valla, düşüncenin işlevi veya amacının şeyleri bilmek, şeylerin bilgisi konuşmada ifade edildiği için de sözcüklerin işlevinin şeylerin belirlenimlerine ilişkin kavrayışı olabilecek en açık ve anlaşılır bir tarzda ifade etmek olduğunu söyler.</a:t>
            </a:r>
          </a:p>
        </p:txBody>
      </p:sp>
    </p:spTree>
    <p:extLst>
      <p:ext uri="{BB962C8B-B14F-4D97-AF65-F5344CB8AC3E}">
        <p14:creationId xmlns:p14="http://schemas.microsoft.com/office/powerpoint/2010/main" val="2837586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5400" b="1" dirty="0">
                <a:solidFill>
                  <a:schemeClr val="bg1"/>
                </a:solidFill>
              </a:rPr>
              <a:t>ARİSTOTELESÇİLİK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Ona göre Aristoteles mantığının pek çok terimi, şeylerin somut özelliklerine ulaşarak gerçekliğini yansıtamayan yapay kurgu veya inşalardan oluşuyordu. </a:t>
            </a:r>
          </a:p>
          <a:p>
            <a:pPr marL="365125" indent="-365125">
              <a:buClr>
                <a:srgbClr val="860000"/>
              </a:buClr>
              <a:buFont typeface="Wingdings" panose="05000000000000000000" pitchFamily="2" charset="2"/>
              <a:buChar char="v"/>
            </a:pPr>
            <a:r>
              <a:rPr lang="tr-TR" sz="3000" dirty="0"/>
              <a:t>Valla, konuşma ve dilde bir reforma ihtiyaç olduğu gibi, mantığın retoriğe tabi olmasının gerekliliğini vurguladı. </a:t>
            </a:r>
          </a:p>
          <a:p>
            <a:pPr marL="365125" indent="-365125">
              <a:buClr>
                <a:srgbClr val="860000"/>
              </a:buClr>
              <a:buFont typeface="Wingdings" panose="05000000000000000000" pitchFamily="2" charset="2"/>
              <a:buChar char="v"/>
            </a:pPr>
            <a:r>
              <a:rPr lang="tr-TR" sz="3000" dirty="0"/>
              <a:t>Aristotelesçi Skolastik mantığın yapay ve gerçeklerden uzak bir karaktere sahip olduğuna işaret eden hümanistlerden biri de </a:t>
            </a:r>
            <a:r>
              <a:rPr lang="tr-TR" sz="3000" dirty="0" err="1"/>
              <a:t>Petrus</a:t>
            </a:r>
            <a:r>
              <a:rPr lang="tr-TR" sz="3000" dirty="0"/>
              <a:t> </a:t>
            </a:r>
            <a:r>
              <a:rPr lang="tr-TR" sz="3000" dirty="0" err="1"/>
              <a:t>Ramus’tur</a:t>
            </a:r>
            <a:r>
              <a:rPr lang="tr-TR" sz="3000" dirty="0"/>
              <a:t>.</a:t>
            </a:r>
          </a:p>
        </p:txBody>
      </p:sp>
    </p:spTree>
    <p:extLst>
      <p:ext uri="{BB962C8B-B14F-4D97-AF65-F5344CB8AC3E}">
        <p14:creationId xmlns:p14="http://schemas.microsoft.com/office/powerpoint/2010/main" val="10044709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5400" b="1" dirty="0">
                <a:solidFill>
                  <a:schemeClr val="bg1"/>
                </a:solidFill>
              </a:rPr>
              <a:t>ARİSTOTELESÇİLİK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20000"/>
          </a:bodyPr>
          <a:lstStyle/>
          <a:p>
            <a:pPr marL="365125" indent="-365125">
              <a:buClr>
                <a:srgbClr val="860000"/>
              </a:buClr>
              <a:buFont typeface="Wingdings" panose="05000000000000000000" pitchFamily="2" charset="2"/>
              <a:buChar char="v"/>
            </a:pPr>
            <a:r>
              <a:rPr lang="tr-TR" sz="3000" dirty="0"/>
              <a:t>Hakiki mantığın, doğal ve kendiliğinden düşünme ve </a:t>
            </a:r>
            <a:r>
              <a:rPr lang="tr-TR" sz="3000" dirty="0" err="1"/>
              <a:t>akılyürütmeyi</a:t>
            </a:r>
            <a:r>
              <a:rPr lang="tr-TR" sz="3000" dirty="0"/>
              <a:t> yöneten yasaları ifade ettiğini bildiren </a:t>
            </a:r>
            <a:r>
              <a:rPr lang="tr-TR" sz="3000" dirty="0" err="1"/>
              <a:t>Ramus</a:t>
            </a:r>
            <a:r>
              <a:rPr lang="tr-TR" sz="3000" dirty="0"/>
              <a:t>, retorikle yakın bir ilişki içerisinde bulunan doğal mantığın keşif ve yargıyla ilgili olmak üzere iki ayrı bölümden oluştuğuna vurgu yapar. </a:t>
            </a:r>
          </a:p>
          <a:p>
            <a:pPr marL="365125" indent="-365125">
              <a:buClr>
                <a:srgbClr val="860000"/>
              </a:buClr>
              <a:buFont typeface="Wingdings" panose="05000000000000000000" pitchFamily="2" charset="2"/>
              <a:buChar char="v"/>
            </a:pPr>
            <a:r>
              <a:rPr lang="tr-TR" sz="3000" dirty="0"/>
              <a:t>Doğal mantık, insanlara şeylerle ilgili soruları yanıtlama imkânı sağladığından, mantıksal düşünme sürecinin </a:t>
            </a:r>
            <a:r>
              <a:rPr lang="tr-TR" sz="3000" i="1" dirty="0"/>
              <a:t>birinci evresi</a:t>
            </a:r>
            <a:r>
              <a:rPr lang="tr-TR" sz="3000" dirty="0"/>
              <a:t>, araştıran zihnin gündemdeki soruyu yanıtlamasını mümkün kılacak bakış açıları veya kategorileri bulup çıkartmaktan oluşur. </a:t>
            </a:r>
          </a:p>
          <a:p>
            <a:pPr marL="365125" indent="-365125">
              <a:buClr>
                <a:srgbClr val="860000"/>
              </a:buClr>
              <a:buFont typeface="Wingdings" panose="05000000000000000000" pitchFamily="2" charset="2"/>
              <a:buChar char="v"/>
            </a:pPr>
            <a:r>
              <a:rPr lang="tr-TR" sz="3000" dirty="0"/>
              <a:t>Bu kategoriler kendi içlerinde neden ve sonuç kategorisi gibi ilk ve temel kategorilerle cins, tür ve tanım benzeri ikincil kategorilere ayrılır. </a:t>
            </a:r>
          </a:p>
        </p:txBody>
      </p:sp>
    </p:spTree>
    <p:extLst>
      <p:ext uri="{BB962C8B-B14F-4D97-AF65-F5344CB8AC3E}">
        <p14:creationId xmlns:p14="http://schemas.microsoft.com/office/powerpoint/2010/main" val="1815939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2060"/>
          </a:solidFill>
        </p:spPr>
        <p:txBody>
          <a:bodyPr tIns="144000">
            <a:normAutofit/>
          </a:bodyPr>
          <a:lstStyle/>
          <a:p>
            <a:pPr algn="ctr"/>
            <a:r>
              <a:rPr lang="tr-TR" sz="5400" b="1" dirty="0">
                <a:solidFill>
                  <a:schemeClr val="bg1"/>
                </a:solidFill>
              </a:rPr>
              <a:t>ARİSTOTELESÇİLİK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20000"/>
          </a:bodyPr>
          <a:lstStyle/>
          <a:p>
            <a:pPr marL="365125" indent="-365125">
              <a:buClr>
                <a:srgbClr val="860000"/>
              </a:buClr>
              <a:buFont typeface="Wingdings" panose="05000000000000000000" pitchFamily="2" charset="2"/>
              <a:buChar char="v"/>
            </a:pPr>
            <a:r>
              <a:rPr lang="tr-TR" sz="3000" dirty="0"/>
              <a:t>İkinci evre bu kategorilerin zihnin sorulan soruyu yanıtlamasını mümkün kılacak şekilde uygulanmasından meydana gelir. </a:t>
            </a:r>
          </a:p>
          <a:p>
            <a:pPr marL="365125" indent="-365125">
              <a:buClr>
                <a:srgbClr val="860000"/>
              </a:buClr>
              <a:buFont typeface="Wingdings" panose="05000000000000000000" pitchFamily="2" charset="2"/>
              <a:buChar char="v"/>
            </a:pPr>
            <a:r>
              <a:rPr lang="tr-TR" sz="3000" dirty="0" err="1"/>
              <a:t>Ramus</a:t>
            </a:r>
            <a:r>
              <a:rPr lang="tr-TR" sz="3000" dirty="0"/>
              <a:t> yargıyı ele alırken, üç aşamayı birbirinden ayırır: </a:t>
            </a:r>
            <a:r>
              <a:rPr lang="tr-TR" sz="3000" i="1" dirty="0"/>
              <a:t>Birincisinde</a:t>
            </a:r>
            <a:r>
              <a:rPr lang="tr-TR" sz="3000" dirty="0"/>
              <a:t> tasım, </a:t>
            </a:r>
            <a:r>
              <a:rPr lang="tr-TR" sz="3000" i="1" dirty="0"/>
              <a:t>ikincisinde</a:t>
            </a:r>
            <a:r>
              <a:rPr lang="tr-TR" sz="3000" dirty="0"/>
              <a:t> sonuçların sistematik bir zincir içinde bir araya getirilmesi </a:t>
            </a:r>
            <a:r>
              <a:rPr lang="tr-TR" sz="3000" i="1" dirty="0"/>
              <a:t>üçüncüsünde </a:t>
            </a:r>
            <a:r>
              <a:rPr lang="tr-TR" sz="3000" dirty="0"/>
              <a:t>ise</a:t>
            </a:r>
            <a:r>
              <a:rPr lang="tr-TR" sz="3000" i="1" dirty="0"/>
              <a:t> </a:t>
            </a:r>
            <a:r>
              <a:rPr lang="tr-TR" sz="3000" dirty="0"/>
              <a:t>bütün bilgilerin Tanrıyla ilişkilendirilmesidir. </a:t>
            </a:r>
          </a:p>
          <a:p>
            <a:pPr marL="365125" indent="-365125">
              <a:buClr>
                <a:srgbClr val="860000"/>
              </a:buClr>
              <a:buFont typeface="Wingdings" panose="05000000000000000000" pitchFamily="2" charset="2"/>
              <a:buChar char="v"/>
            </a:pPr>
            <a:r>
              <a:rPr lang="tr-TR" sz="3000" dirty="0"/>
              <a:t>Aristotelesçi mantık ideali tümdengelimsel akılyürütme iken, </a:t>
            </a:r>
            <a:r>
              <a:rPr lang="tr-TR" sz="3000" dirty="0" err="1"/>
              <a:t>Ramus’un</a:t>
            </a:r>
            <a:r>
              <a:rPr lang="tr-TR" sz="3000" dirty="0"/>
              <a:t> mantığı ise biri kavram diğeri yargı olmak üzere, iki ana bölümden oluşur. </a:t>
            </a:r>
          </a:p>
          <a:p>
            <a:pPr marL="365125" indent="-365125">
              <a:buClr>
                <a:srgbClr val="860000"/>
              </a:buClr>
              <a:buFont typeface="Wingdings" panose="05000000000000000000" pitchFamily="2" charset="2"/>
              <a:buChar char="v"/>
            </a:pPr>
            <a:r>
              <a:rPr lang="tr-TR" sz="3000" dirty="0"/>
              <a:t>Aristotelesçi felsefeyi Skolastik unsurlardan ayıklamaya çalışan bu filozoflar, doğal mantığa ve bu mantığın retorik veya konuşmayla olan ilişkisine vurgu yaptılar. </a:t>
            </a:r>
          </a:p>
        </p:txBody>
      </p:sp>
    </p:spTree>
    <p:extLst>
      <p:ext uri="{BB962C8B-B14F-4D97-AF65-F5344CB8AC3E}">
        <p14:creationId xmlns:p14="http://schemas.microsoft.com/office/powerpoint/2010/main" val="3335380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F0"/>
          </a:solidFill>
        </p:spPr>
        <p:txBody>
          <a:bodyPr tIns="144000">
            <a:normAutofit/>
          </a:bodyPr>
          <a:lstStyle/>
          <a:p>
            <a:pPr algn="ctr"/>
            <a:r>
              <a:rPr lang="tr-TR" sz="5400" b="1" dirty="0">
                <a:solidFill>
                  <a:schemeClr val="bg1"/>
                </a:solidFill>
              </a:rPr>
              <a:t>KUŞKUCULUK</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Antik felsefe geleneğinde olup da Rönesans Çağı’nda canlandırılan bir başka akım da kuşkuculuk veya </a:t>
            </a:r>
            <a:r>
              <a:rPr lang="tr-TR" sz="3000" dirty="0" err="1"/>
              <a:t>Pironizmdi</a:t>
            </a:r>
            <a:r>
              <a:rPr lang="tr-TR" sz="3000" dirty="0"/>
              <a:t>. </a:t>
            </a:r>
          </a:p>
          <a:p>
            <a:pPr marL="365125" indent="-365125">
              <a:buClr>
                <a:srgbClr val="860000"/>
              </a:buClr>
              <a:buFont typeface="Wingdings" panose="05000000000000000000" pitchFamily="2" charset="2"/>
              <a:buChar char="v"/>
            </a:pPr>
            <a:r>
              <a:rPr lang="tr-TR" sz="3000" dirty="0"/>
              <a:t>Onu Rönesans’ın en seçkin şahsiyetlerinden biri olan Michel de Montaigne (1533-1592) canlandırmıştı. </a:t>
            </a:r>
          </a:p>
        </p:txBody>
      </p:sp>
    </p:spTree>
    <p:extLst>
      <p:ext uri="{BB962C8B-B14F-4D97-AF65-F5344CB8AC3E}">
        <p14:creationId xmlns:p14="http://schemas.microsoft.com/office/powerpoint/2010/main" val="3428751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F0"/>
          </a:solidFill>
        </p:spPr>
        <p:txBody>
          <a:bodyPr tIns="144000">
            <a:normAutofit/>
          </a:bodyPr>
          <a:lstStyle/>
          <a:p>
            <a:pPr algn="ctr"/>
            <a:r>
              <a:rPr lang="tr-TR" b="1" dirty="0">
                <a:solidFill>
                  <a:schemeClr val="bg1"/>
                </a:solidFill>
              </a:rPr>
              <a:t>MİCHEL DE MONTAİGNE (1533-1592)  </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Montaigne </a:t>
            </a:r>
            <a:r>
              <a:rPr lang="tr-TR" sz="3000" i="1" dirty="0"/>
              <a:t>Denemeler</a:t>
            </a:r>
            <a:r>
              <a:rPr lang="tr-TR" sz="3000" dirty="0"/>
              <a:t> adlı ünlü eserinde Antik Yunan kuşkucularının bilginin imkânsızlığıyla, özne ve nesnedeki sabit ve sürekli değişmeyle, değer yargılarının göreliliğiyle ilgili tüm argümanlarını yeni baştan ortaya koydu. </a:t>
            </a:r>
          </a:p>
          <a:p>
            <a:pPr marL="365125" indent="-365125">
              <a:buClr>
                <a:srgbClr val="860000"/>
              </a:buClr>
              <a:buFont typeface="Wingdings" panose="05000000000000000000" pitchFamily="2" charset="2"/>
              <a:buChar char="v"/>
            </a:pPr>
            <a:r>
              <a:rPr lang="tr-TR" sz="3000" dirty="0"/>
              <a:t>O, kesinliği temin etmenin yegane yolunun ilahi vahiy olduğunu kabul etmektedir.</a:t>
            </a:r>
          </a:p>
          <a:p>
            <a:pPr marL="365125" indent="-365125">
              <a:buClr>
                <a:srgbClr val="860000"/>
              </a:buClr>
              <a:buFont typeface="Wingdings" panose="05000000000000000000" pitchFamily="2" charset="2"/>
              <a:buChar char="v"/>
            </a:pPr>
            <a:r>
              <a:rPr lang="tr-TR" sz="3000" dirty="0"/>
              <a:t>Montaigne, insanlara temelde değişmez belirli bir karakter verdiğini kabul ettiği “doğa” düşüncesi ya da kavrayışına özel bir önem atfetti. </a:t>
            </a:r>
          </a:p>
        </p:txBody>
      </p:sp>
    </p:spTree>
    <p:extLst>
      <p:ext uri="{BB962C8B-B14F-4D97-AF65-F5344CB8AC3E}">
        <p14:creationId xmlns:p14="http://schemas.microsoft.com/office/powerpoint/2010/main" val="513807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F0"/>
          </a:solidFill>
        </p:spPr>
        <p:txBody>
          <a:bodyPr tIns="144000">
            <a:normAutofit/>
          </a:bodyPr>
          <a:lstStyle/>
          <a:p>
            <a:pPr algn="ctr"/>
            <a:r>
              <a:rPr lang="tr-TR" b="1" dirty="0">
                <a:solidFill>
                  <a:schemeClr val="bg1"/>
                </a:solidFill>
              </a:rPr>
              <a:t>MİCHEL DE MONTAİGNE (1533-1592) </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10000"/>
          </a:bodyPr>
          <a:lstStyle/>
          <a:p>
            <a:pPr marL="365125" indent="-365125">
              <a:buClr>
                <a:srgbClr val="860000"/>
              </a:buClr>
              <a:buFont typeface="Wingdings" panose="05000000000000000000" pitchFamily="2" charset="2"/>
              <a:buChar char="v"/>
            </a:pPr>
            <a:r>
              <a:rPr lang="tr-TR" sz="3000" dirty="0"/>
              <a:t>Ahlaki eğitimin, doğanın bu armağanının özgünlüğünü uyandıracak ve koruyacak şekilde olması gerekir. </a:t>
            </a:r>
          </a:p>
          <a:p>
            <a:pPr marL="365125" indent="-365125">
              <a:buClr>
                <a:srgbClr val="860000"/>
              </a:buClr>
              <a:buFont typeface="Wingdings" panose="05000000000000000000" pitchFamily="2" charset="2"/>
              <a:buChar char="v"/>
            </a:pPr>
            <a:r>
              <a:rPr lang="tr-TR" sz="3000" dirty="0"/>
              <a:t>O, bu karakterin </a:t>
            </a:r>
            <a:r>
              <a:rPr lang="tr-TR" sz="3000" dirty="0" err="1"/>
              <a:t>Skolastisizmin</a:t>
            </a:r>
            <a:r>
              <a:rPr lang="tr-TR" sz="3000" dirty="0"/>
              <a:t> yöntemleriyle belli bir kalıba sokulmasının zararlı olacağını öne sürdü. </a:t>
            </a:r>
          </a:p>
          <a:p>
            <a:pPr marL="365125" indent="-365125">
              <a:buClr>
                <a:srgbClr val="860000"/>
              </a:buClr>
              <a:buFont typeface="Wingdings" panose="05000000000000000000" pitchFamily="2" charset="2"/>
              <a:buChar char="v"/>
            </a:pPr>
            <a:r>
              <a:rPr lang="tr-TR" sz="3000" dirty="0"/>
              <a:t>Bir ülkenin sosyal ve politik yapısında cisimleşmiş hayat tarzının kişinin tabi olması gereken bir doğa yasasını temsil ettiği inancındaydı. </a:t>
            </a:r>
          </a:p>
          <a:p>
            <a:pPr marL="365125" indent="-365125">
              <a:buClr>
                <a:srgbClr val="860000"/>
              </a:buClr>
              <a:buFont typeface="Wingdings" panose="05000000000000000000" pitchFamily="2" charset="2"/>
              <a:buChar char="v"/>
            </a:pPr>
            <a:r>
              <a:rPr lang="tr-TR" sz="3000" dirty="0"/>
              <a:t>Ona göre, aynı durum dinin kendisi için de geçerli olup, herhangi bir dinin teorik temellerinin rasyonel olarak temellendirilemeyeceği inancındaydı.</a:t>
            </a:r>
          </a:p>
          <a:p>
            <a:pPr marL="365125" indent="-365125">
              <a:buClr>
                <a:srgbClr val="860000"/>
              </a:buClr>
              <a:buFont typeface="Wingdings" panose="05000000000000000000" pitchFamily="2" charset="2"/>
              <a:buChar char="v"/>
            </a:pPr>
            <a:r>
              <a:rPr lang="tr-TR" sz="3000" dirty="0"/>
              <a:t> Ahlaki bilinç ile doğaya itaatin dinin özünü meydana getirdiğine inanıyordu. </a:t>
            </a:r>
          </a:p>
        </p:txBody>
      </p:sp>
    </p:spTree>
    <p:extLst>
      <p:ext uri="{BB962C8B-B14F-4D97-AF65-F5344CB8AC3E}">
        <p14:creationId xmlns:p14="http://schemas.microsoft.com/office/powerpoint/2010/main" val="3624698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F0"/>
          </a:solidFill>
        </p:spPr>
        <p:txBody>
          <a:bodyPr tIns="144000">
            <a:normAutofit/>
          </a:bodyPr>
          <a:lstStyle/>
          <a:p>
            <a:pPr algn="ctr"/>
            <a:r>
              <a:rPr lang="tr-TR" b="1" dirty="0">
                <a:solidFill>
                  <a:schemeClr val="bg1"/>
                </a:solidFill>
              </a:rPr>
              <a:t>MİCHEL DE MONTAİGNE (1533-1592) </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Montaigne, kendisini birtakım katı fikir kalıplarına hapsedemeyeceğini bildiğinden, birçok problemin açık ve net çözümünün olmadığı kanaatiyle, şeylerin gerçek doğasının ne olduğu konusunda septiklerin “</a:t>
            </a:r>
            <a:r>
              <a:rPr lang="tr-TR" sz="3000" i="1" dirty="0"/>
              <a:t>hiçbir görüşün diğerinden daha doğru olamayacağı</a:t>
            </a:r>
            <a:r>
              <a:rPr lang="tr-TR" sz="3000" dirty="0"/>
              <a:t>” görüşündeydi.</a:t>
            </a:r>
          </a:p>
          <a:p>
            <a:pPr marL="365125" indent="-365125">
              <a:buClr>
                <a:srgbClr val="860000"/>
              </a:buClr>
              <a:buFont typeface="Wingdings" panose="05000000000000000000" pitchFamily="2" charset="2"/>
              <a:buChar char="v"/>
            </a:pPr>
            <a:r>
              <a:rPr lang="tr-TR" sz="3000" dirty="0"/>
              <a:t>Montaigne, insanın ihtiyaç duyduğu ruh dinginliğine ancak, nihai hiçbir hakikate bağlanmamaktan, kesin doğrunun olmadığına inanmaktan ama doğruyu her şeye rağmen aramaya çalışmak olan kuşku ile varabileceği kanaatindeydi.</a:t>
            </a:r>
          </a:p>
        </p:txBody>
      </p:sp>
    </p:spTree>
    <p:extLst>
      <p:ext uri="{BB962C8B-B14F-4D97-AF65-F5344CB8AC3E}">
        <p14:creationId xmlns:p14="http://schemas.microsoft.com/office/powerpoint/2010/main" val="3808961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F0"/>
          </a:solidFill>
        </p:spPr>
        <p:txBody>
          <a:bodyPr tIns="144000">
            <a:normAutofit/>
          </a:bodyPr>
          <a:lstStyle/>
          <a:p>
            <a:pPr algn="ctr"/>
            <a:r>
              <a:rPr lang="tr-TR" b="1" dirty="0">
                <a:solidFill>
                  <a:schemeClr val="bg1"/>
                </a:solidFill>
              </a:rPr>
              <a:t>MİCHEL DE MONTAİGNE (1533-1592) </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O, insanların baş edebileceği, çözebileceği konu ve gerçekleştirebileceği amaçlara hakiki bir Septisizm ruhuyla yöneltilebileceğini vurgular. </a:t>
            </a:r>
          </a:p>
          <a:p>
            <a:pPr marL="365125" indent="-365125">
              <a:buClr>
                <a:srgbClr val="860000"/>
              </a:buClr>
              <a:buFont typeface="Wingdings" panose="05000000000000000000" pitchFamily="2" charset="2"/>
              <a:buChar char="v"/>
            </a:pPr>
            <a:r>
              <a:rPr lang="tr-TR" sz="3000" dirty="0"/>
              <a:t>O, insanlara yaşama felsefelerini, çözüme kavuşturulabilecekleri somut meseleler üzerinde kafa yorarak inşa etmelerini önerdi.</a:t>
            </a:r>
          </a:p>
          <a:p>
            <a:pPr marL="365125" indent="-365125">
              <a:buClr>
                <a:srgbClr val="860000"/>
              </a:buClr>
              <a:buFont typeface="Wingdings" panose="05000000000000000000" pitchFamily="2" charset="2"/>
              <a:buChar char="v"/>
            </a:pPr>
            <a:r>
              <a:rPr lang="tr-TR" sz="3000" dirty="0"/>
              <a:t>Montaigne, gerçek bir yaşama sanatının inşasının ancak insan olmanın ne anlama geldiğinin bilinciyle başlayabileceğini öne sürdü. </a:t>
            </a:r>
          </a:p>
          <a:p>
            <a:pPr marL="365125" indent="-365125">
              <a:buClr>
                <a:srgbClr val="860000"/>
              </a:buClr>
              <a:buFont typeface="Wingdings" panose="05000000000000000000" pitchFamily="2" charset="2"/>
              <a:buChar char="v"/>
            </a:pPr>
            <a:r>
              <a:rPr lang="tr-TR" sz="3000" dirty="0"/>
              <a:t>Ona göre en ağır hastalığın kişinin kendisini hakir görmesi veya küçümsemesinden kaynaklanan hastalık olduğunu dile getirdi. </a:t>
            </a:r>
          </a:p>
        </p:txBody>
      </p:sp>
    </p:spTree>
    <p:extLst>
      <p:ext uri="{BB962C8B-B14F-4D97-AF65-F5344CB8AC3E}">
        <p14:creationId xmlns:p14="http://schemas.microsoft.com/office/powerpoint/2010/main" val="960786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F0"/>
          </a:solidFill>
        </p:spPr>
        <p:txBody>
          <a:bodyPr tIns="144000">
            <a:normAutofit/>
          </a:bodyPr>
          <a:lstStyle/>
          <a:p>
            <a:pPr algn="ctr"/>
            <a:r>
              <a:rPr lang="tr-TR" b="1" dirty="0">
                <a:solidFill>
                  <a:schemeClr val="bg1"/>
                </a:solidFill>
              </a:rPr>
              <a:t>MİCHEL DE MONTAİGNE (1533-1592) </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lnSpcReduction="10000"/>
          </a:bodyPr>
          <a:lstStyle/>
          <a:p>
            <a:pPr marL="365125" indent="-365125">
              <a:buClr>
                <a:srgbClr val="860000"/>
              </a:buClr>
              <a:buFont typeface="Wingdings" panose="05000000000000000000" pitchFamily="2" charset="2"/>
              <a:buChar char="v"/>
            </a:pPr>
            <a:r>
              <a:rPr lang="tr-TR" sz="3000" dirty="0"/>
              <a:t>Montaigne için kuşku, bir zihin hali olarak kötümserlik ve bir davranış kuralı olmaktan ziyade, insan hayatının bütün yönlerini olumlamanın bir yolu veya kaynağıdır.</a:t>
            </a:r>
          </a:p>
          <a:p>
            <a:pPr marL="365125" indent="-365125">
              <a:buClr>
                <a:srgbClr val="860000"/>
              </a:buClr>
              <a:buFont typeface="Wingdings" panose="05000000000000000000" pitchFamily="2" charset="2"/>
              <a:buChar char="v"/>
            </a:pPr>
            <a:r>
              <a:rPr lang="tr-TR" sz="3000" dirty="0"/>
              <a:t>Ona göre duyular, insanlara kendileri ve fiziki dünya ile ilgili olarak fiziken ayakta kalmayı ve gerçek hazza eriştirecek yeterlilikteki geçerli bilgiyi verir. </a:t>
            </a:r>
          </a:p>
          <a:p>
            <a:pPr marL="365125" indent="-365125">
              <a:buClr>
                <a:srgbClr val="860000"/>
              </a:buClr>
              <a:buFont typeface="Wingdings" panose="05000000000000000000" pitchFamily="2" charset="2"/>
              <a:buChar char="v"/>
            </a:pPr>
            <a:r>
              <a:rPr lang="tr-TR" sz="3000" dirty="0"/>
              <a:t>Din ve yasalar dünyayla ilgili pozitif olgular olup, onları ret veya inkâr etmek bir uçurumun kenarında olan insanın hiçbir tehlikeyle karşı karşıya olmadığını söylemesine eşdeğerdir. </a:t>
            </a:r>
          </a:p>
        </p:txBody>
      </p:sp>
    </p:spTree>
    <p:extLst>
      <p:ext uri="{BB962C8B-B14F-4D97-AF65-F5344CB8AC3E}">
        <p14:creationId xmlns:p14="http://schemas.microsoft.com/office/powerpoint/2010/main" val="2623659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F0"/>
          </a:solidFill>
        </p:spPr>
        <p:txBody>
          <a:bodyPr tIns="144000">
            <a:normAutofit/>
          </a:bodyPr>
          <a:lstStyle/>
          <a:p>
            <a:pPr algn="ctr"/>
            <a:r>
              <a:rPr lang="tr-TR" b="1" dirty="0">
                <a:solidFill>
                  <a:schemeClr val="bg1"/>
                </a:solidFill>
              </a:rPr>
              <a:t>MİCHEL DE MONTAİGNE (1533-1592)</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Montaigne gerçek bilgeliğin, hayatı olduğu gibi kabul etmekte yattığını ve herhangi bir şeyi tam bir kesinlikle bilmenin ne kadar güç olduğunu göstermenin uygun yollarını aramıştır. </a:t>
            </a:r>
          </a:p>
          <a:p>
            <a:pPr marL="365125" indent="-365125">
              <a:buClr>
                <a:srgbClr val="860000"/>
              </a:buClr>
              <a:buFont typeface="Wingdings" panose="05000000000000000000" pitchFamily="2" charset="2"/>
              <a:buChar char="v"/>
            </a:pPr>
            <a:r>
              <a:rPr lang="tr-TR" sz="3000" dirty="0"/>
              <a:t>O, insanların dikkatlerini, Rönesans’ın ruhuyla da uyumluluk gösteren, insan yaşamının zenginliğine çekmeyi amaçlamıştır. </a:t>
            </a:r>
          </a:p>
        </p:txBody>
      </p:sp>
    </p:spTree>
    <p:extLst>
      <p:ext uri="{BB962C8B-B14F-4D97-AF65-F5344CB8AC3E}">
        <p14:creationId xmlns:p14="http://schemas.microsoft.com/office/powerpoint/2010/main" val="27223236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C00000"/>
          </a:solidFill>
        </p:spPr>
        <p:txBody>
          <a:bodyPr tIns="144000">
            <a:normAutofit/>
          </a:bodyPr>
          <a:lstStyle/>
          <a:p>
            <a:pPr algn="ctr"/>
            <a:r>
              <a:rPr lang="tr-TR" b="1" dirty="0">
                <a:solidFill>
                  <a:schemeClr val="bg1"/>
                </a:solidFill>
              </a:rPr>
              <a:t>MONTAİGNE’NİN DOĞA FELSEFESİ </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85000" lnSpcReduction="10000"/>
          </a:bodyPr>
          <a:lstStyle/>
          <a:p>
            <a:pPr marL="365125" indent="-365125">
              <a:buClr>
                <a:srgbClr val="860000"/>
              </a:buClr>
              <a:buFont typeface="Wingdings" panose="05000000000000000000" pitchFamily="2" charset="2"/>
              <a:buChar char="v"/>
            </a:pPr>
            <a:r>
              <a:rPr lang="tr-TR" sz="3000" dirty="0"/>
              <a:t>Rönesans’ta Platonculuk, skolastik unsurlarından arındırılmış Aristotelesçilik ve Şüphecilik gibi akımların yanında Stoacılık ve Atomculuk da yeniden canlandırıldı. </a:t>
            </a:r>
          </a:p>
          <a:p>
            <a:pPr marL="365125" indent="-365125">
              <a:buClr>
                <a:srgbClr val="860000"/>
              </a:buClr>
              <a:buFont typeface="Wingdings" panose="05000000000000000000" pitchFamily="2" charset="2"/>
              <a:buChar char="v"/>
            </a:pPr>
            <a:r>
              <a:rPr lang="tr-TR" sz="3000" dirty="0"/>
              <a:t>Rönesans’ta doğa düşüncesinin öne çıktığı söylenebilir. </a:t>
            </a:r>
          </a:p>
          <a:p>
            <a:pPr marL="365125" indent="-365125">
              <a:buClr>
                <a:srgbClr val="860000"/>
              </a:buClr>
              <a:buFont typeface="Wingdings" panose="05000000000000000000" pitchFamily="2" charset="2"/>
              <a:buChar char="v"/>
            </a:pPr>
            <a:r>
              <a:rPr lang="tr-TR" sz="3000" dirty="0"/>
              <a:t>Rönesans’ın doğa filozofları doğayı, canlı ile cansız, ruh ile madde arasındaki keskin ayrımın geçerli olmadığı bir organizma olarak telakki ettiler. </a:t>
            </a:r>
          </a:p>
          <a:p>
            <a:pPr marL="365125" indent="-365125">
              <a:buClr>
                <a:srgbClr val="860000"/>
              </a:buClr>
              <a:buFont typeface="Wingdings" panose="05000000000000000000" pitchFamily="2" charset="2"/>
              <a:buChar char="v"/>
            </a:pPr>
            <a:r>
              <a:rPr lang="tr-TR" sz="3000" dirty="0"/>
              <a:t>Bu dönemin doğa felsefeleri, panteist bir yapı sergiledi. </a:t>
            </a:r>
          </a:p>
          <a:p>
            <a:pPr marL="365125" indent="-365125">
              <a:buClr>
                <a:srgbClr val="860000"/>
              </a:buClr>
              <a:buFont typeface="Wingdings" panose="05000000000000000000" pitchFamily="2" charset="2"/>
              <a:buChar char="v"/>
            </a:pPr>
            <a:r>
              <a:rPr lang="tr-TR" sz="3000" dirty="0"/>
              <a:t>Her ne kadar doğa felsefeleri Rönesans </a:t>
            </a:r>
            <a:r>
              <a:rPr lang="tr-TR" sz="3000" dirty="0" err="1"/>
              <a:t>Platonculuğuyla</a:t>
            </a:r>
            <a:r>
              <a:rPr lang="tr-TR" sz="3000" dirty="0"/>
              <a:t> benzerlikler taşısa da, Platoncuların doğaüstü olana ve ruhun Tanrıya doğru yükselişine vurgu yaptıkları yerde, onlar kendine yeter bir sistem olarak görülen doğayı öne çıkardılar. </a:t>
            </a:r>
          </a:p>
        </p:txBody>
      </p:sp>
    </p:spTree>
    <p:extLst>
      <p:ext uri="{BB962C8B-B14F-4D97-AF65-F5344CB8AC3E}">
        <p14:creationId xmlns:p14="http://schemas.microsoft.com/office/powerpoint/2010/main" val="1733290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C00000"/>
          </a:solidFill>
        </p:spPr>
        <p:txBody>
          <a:bodyPr tIns="144000">
            <a:normAutofit/>
          </a:bodyPr>
          <a:lstStyle/>
          <a:p>
            <a:pPr algn="ctr"/>
            <a:r>
              <a:rPr lang="tr-TR" b="1" dirty="0">
                <a:solidFill>
                  <a:schemeClr val="bg1"/>
                </a:solidFill>
              </a:rPr>
              <a:t>MONTAİGNE’NİN DOĞA FELSEFESİ </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Rönesans’ta doğa kendisine doğrudan doğruya ve bizatihi kendisi için yönelinen sırlarla dolu ve alabildiğine büyük bir dünya olarak görüldü.</a:t>
            </a:r>
          </a:p>
        </p:txBody>
      </p:sp>
    </p:spTree>
    <p:extLst>
      <p:ext uri="{BB962C8B-B14F-4D97-AF65-F5344CB8AC3E}">
        <p14:creationId xmlns:p14="http://schemas.microsoft.com/office/powerpoint/2010/main" val="2269666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70C0"/>
          </a:solidFill>
        </p:spPr>
        <p:txBody>
          <a:bodyPr tIns="144000">
            <a:normAutofit/>
          </a:bodyPr>
          <a:lstStyle/>
          <a:p>
            <a:pPr algn="ctr"/>
            <a:r>
              <a:rPr lang="tr-TR" sz="5400" b="1" dirty="0">
                <a:solidFill>
                  <a:schemeClr val="bg1"/>
                </a:solidFill>
              </a:rPr>
              <a:t>BİLİM HAREKETİ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Rönesans her ne kadar doğa felsefesi ve hümanizm alanında başarı gösterse de esas başarısını bilim ve siyaset alanında gerçekleştirdi. </a:t>
            </a:r>
          </a:p>
          <a:p>
            <a:pPr marL="365125" indent="-365125">
              <a:buClr>
                <a:srgbClr val="860000"/>
              </a:buClr>
              <a:buFont typeface="Wingdings" panose="05000000000000000000" pitchFamily="2" charset="2"/>
              <a:buChar char="v"/>
            </a:pPr>
            <a:r>
              <a:rPr lang="tr-TR" sz="3000" dirty="0"/>
              <a:t>Skolastik düşüncenin yetersiz kaldığı bir dönemde, Rönesans filozofları ilgili sorunların tamamına çözüm getiremeseler de çözüm yolunu açmışlardır. </a:t>
            </a:r>
          </a:p>
          <a:p>
            <a:pPr marL="365125" indent="-365125">
              <a:buClr>
                <a:srgbClr val="860000"/>
              </a:buClr>
              <a:buFont typeface="Wingdings" panose="05000000000000000000" pitchFamily="2" charset="2"/>
              <a:buChar char="v"/>
            </a:pPr>
            <a:r>
              <a:rPr lang="tr-TR" sz="3000" dirty="0"/>
              <a:t>Rönesans bilimini yaratan veya modern dönemin bilimsel devriminin ilk ve ikinci evrelerini başlatıp geliştiren en temel faktörün pratik ve yararlı olduğu söylenebilir.</a:t>
            </a:r>
          </a:p>
        </p:txBody>
      </p:sp>
    </p:spTree>
    <p:extLst>
      <p:ext uri="{BB962C8B-B14F-4D97-AF65-F5344CB8AC3E}">
        <p14:creationId xmlns:p14="http://schemas.microsoft.com/office/powerpoint/2010/main" val="17374111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70C0"/>
          </a:solidFill>
        </p:spPr>
        <p:txBody>
          <a:bodyPr tIns="144000">
            <a:normAutofit/>
          </a:bodyPr>
          <a:lstStyle/>
          <a:p>
            <a:pPr algn="ctr"/>
            <a:r>
              <a:rPr lang="tr-TR" sz="5400" b="1" dirty="0">
                <a:solidFill>
                  <a:schemeClr val="bg1"/>
                </a:solidFill>
              </a:rPr>
              <a:t>BİLİM HAREKETİ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Makinelerin gelişmesi mekanik bilimine, topçuluğun gelişmesi de dinamik bilimine destek sağladı. </a:t>
            </a:r>
          </a:p>
          <a:p>
            <a:pPr marL="365125" indent="-365125">
              <a:buClr>
                <a:srgbClr val="860000"/>
              </a:buClr>
              <a:buFont typeface="Wingdings" panose="05000000000000000000" pitchFamily="2" charset="2"/>
              <a:buChar char="v"/>
            </a:pPr>
            <a:r>
              <a:rPr lang="tr-TR" sz="3000" dirty="0"/>
              <a:t>Ticaret ve savaş gibi hususlarda bilim zorunlu hale geldiğinden ve etkinliğini imalat, tasarım, hatta tıp alanlarına da yayabileceği sonradan görüldüğünden, artık güvence altındaydı. </a:t>
            </a:r>
          </a:p>
          <a:p>
            <a:pPr marL="365125" indent="-365125">
              <a:buClr>
                <a:srgbClr val="860000"/>
              </a:buClr>
              <a:buFont typeface="Wingdings" panose="05000000000000000000" pitchFamily="2" charset="2"/>
              <a:buChar char="v"/>
            </a:pPr>
            <a:r>
              <a:rPr lang="tr-TR" sz="3000" dirty="0"/>
              <a:t>Rönesans’ın en önemli yanı, feodal Ortaçağın ekonomi, siyaset ve düşüncesinden ilk kopuşa işaret etmesidir. </a:t>
            </a:r>
          </a:p>
          <a:p>
            <a:pPr marL="365125" indent="-365125">
              <a:buClr>
                <a:srgbClr val="860000"/>
              </a:buClr>
              <a:buFont typeface="Wingdings" panose="05000000000000000000" pitchFamily="2" charset="2"/>
              <a:buChar char="v"/>
            </a:pPr>
            <a:r>
              <a:rPr lang="tr-TR" sz="3000" dirty="0"/>
              <a:t>Bilim Rönesans’la birlikte tarihe damgasını vurmaya başlamıştı. </a:t>
            </a:r>
          </a:p>
        </p:txBody>
      </p:sp>
    </p:spTree>
    <p:extLst>
      <p:ext uri="{BB962C8B-B14F-4D97-AF65-F5344CB8AC3E}">
        <p14:creationId xmlns:p14="http://schemas.microsoft.com/office/powerpoint/2010/main" val="23795365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70C0"/>
          </a:solidFill>
        </p:spPr>
        <p:txBody>
          <a:bodyPr tIns="144000">
            <a:normAutofit/>
          </a:bodyPr>
          <a:lstStyle/>
          <a:p>
            <a:pPr algn="ctr"/>
            <a:r>
              <a:rPr lang="tr-TR" sz="5400" b="1" dirty="0">
                <a:solidFill>
                  <a:schemeClr val="bg1"/>
                </a:solidFill>
              </a:rPr>
              <a:t>BİLİM HAREKETİ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Rönesans biliminin doğuşunda ve bilimsel devrimin başlangıcında açığa çıkan pratik faktörlere ek olarak teorik faktörler de etkili olmuştur. </a:t>
            </a:r>
          </a:p>
          <a:p>
            <a:pPr marL="365125" indent="-365125">
              <a:buClr>
                <a:srgbClr val="860000"/>
              </a:buClr>
              <a:buFont typeface="Wingdings" panose="05000000000000000000" pitchFamily="2" charset="2"/>
              <a:buChar char="v"/>
            </a:pPr>
            <a:r>
              <a:rPr lang="tr-TR" sz="3000" dirty="0"/>
              <a:t>Rönesans biliminin doğuşunu başlatan, dönem insanının gözlerini ilk kez kullanarak doğayı kendi başlarına, kendileri için araştırmaya başlamalarıdır. </a:t>
            </a:r>
          </a:p>
          <a:p>
            <a:pPr marL="365125" indent="-365125">
              <a:buClr>
                <a:srgbClr val="860000"/>
              </a:buClr>
              <a:buFont typeface="Wingdings" panose="05000000000000000000" pitchFamily="2" charset="2"/>
              <a:buChar char="v"/>
            </a:pPr>
            <a:r>
              <a:rPr lang="tr-TR" sz="3000" dirty="0"/>
              <a:t>Rönesans’ta Aristoteles’in metinlerine beslenen güvenin yerini olguların doğrudan gözlemi almış, teolojik önyargılarla Skolastik düşünüş yerini ampirik verilerle doğrudan tanışıklığa bırakmıştı. </a:t>
            </a:r>
          </a:p>
        </p:txBody>
      </p:sp>
    </p:spTree>
    <p:extLst>
      <p:ext uri="{BB962C8B-B14F-4D97-AF65-F5344CB8AC3E}">
        <p14:creationId xmlns:p14="http://schemas.microsoft.com/office/powerpoint/2010/main" val="3039142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50"/>
          </a:solidFill>
        </p:spPr>
        <p:txBody>
          <a:bodyPr tIns="144000">
            <a:normAutofit/>
          </a:bodyPr>
          <a:lstStyle/>
          <a:p>
            <a:pPr algn="ctr"/>
            <a:r>
              <a:rPr lang="tr-TR" sz="3200" b="1" dirty="0">
                <a:solidFill>
                  <a:schemeClr val="bg1"/>
                </a:solidFill>
              </a:rPr>
              <a:t>RÖNESANS BİLİMİNİN FELSEFE ÜZERİNDEKİ ETKİSİ </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Rönesans döneminde modern bilime dair yaşanan gelişmeler modern felsefe üzerinde yoğun bir etki yarattı. </a:t>
            </a:r>
          </a:p>
          <a:p>
            <a:pPr marL="365125" indent="-365125">
              <a:buClr>
                <a:srgbClr val="860000"/>
              </a:buClr>
              <a:buFont typeface="Wingdings" panose="05000000000000000000" pitchFamily="2" charset="2"/>
              <a:buChar char="v"/>
            </a:pPr>
            <a:r>
              <a:rPr lang="tr-TR" sz="3000" dirty="0"/>
              <a:t>Özellikle modern bilimin oluşumunda etkili olan bilimsel yöntemin gözlem ve tümevarım, tümdengelimsel ve matematiksel yönleri 17. yüzyıl felsefesini tamamıyla şekillendirdiği söylenebilir. </a:t>
            </a:r>
          </a:p>
          <a:p>
            <a:pPr marL="365125" indent="-365125">
              <a:buClr>
                <a:srgbClr val="860000"/>
              </a:buClr>
              <a:buFont typeface="Wingdings" panose="05000000000000000000" pitchFamily="2" charset="2"/>
              <a:buChar char="v"/>
            </a:pPr>
            <a:r>
              <a:rPr lang="tr-TR" sz="3000" dirty="0"/>
              <a:t>Bilimsel yöntemin nedenleri keşfetmede tümevarımın temeli olarak ampirik verileri gözlemekten oluşan birinci boyutunun, başta Francis Bacon olmak üzere, İngiliz deneyimciliği üzerinde ciddi bir etkisi oldu. </a:t>
            </a:r>
          </a:p>
        </p:txBody>
      </p:sp>
    </p:spTree>
    <p:extLst>
      <p:ext uri="{BB962C8B-B14F-4D97-AF65-F5344CB8AC3E}">
        <p14:creationId xmlns:p14="http://schemas.microsoft.com/office/powerpoint/2010/main" val="41490958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00B050"/>
          </a:solidFill>
        </p:spPr>
        <p:txBody>
          <a:bodyPr tIns="144000">
            <a:normAutofit/>
          </a:bodyPr>
          <a:lstStyle/>
          <a:p>
            <a:pPr algn="ctr"/>
            <a:r>
              <a:rPr lang="tr-TR" sz="3200" b="1" dirty="0">
                <a:solidFill>
                  <a:schemeClr val="bg1"/>
                </a:solidFill>
              </a:rPr>
              <a:t>RÖNESANS BİLİMİNİN FELSEFE ÜZERİNDEKİ ETKİSİ </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10000"/>
          </a:bodyPr>
          <a:lstStyle/>
          <a:p>
            <a:pPr marL="365125" indent="-365125">
              <a:buClr>
                <a:srgbClr val="860000"/>
              </a:buClr>
              <a:buFont typeface="Wingdings" panose="05000000000000000000" pitchFamily="2" charset="2"/>
              <a:buChar char="v"/>
            </a:pPr>
            <a:r>
              <a:rPr lang="tr-TR" sz="3000" dirty="0"/>
              <a:t>Bilimsel yöntemin tümdengelimsel ve matematiksel boyutu Rönesans sonrası dönemde Kıta’nın rasyonalist felsefesini derinden etkilediği söylenebilir. </a:t>
            </a:r>
          </a:p>
          <a:p>
            <a:pPr marL="365125" indent="-365125">
              <a:buClr>
                <a:srgbClr val="860000"/>
              </a:buClr>
              <a:buFont typeface="Wingdings" panose="05000000000000000000" pitchFamily="2" charset="2"/>
              <a:buChar char="v"/>
            </a:pPr>
            <a:r>
              <a:rPr lang="tr-TR" sz="3000" dirty="0"/>
              <a:t>Matematiğin bilimsel problemlerin çözümlenmesinde gösterdiği etki, onun bir bilim olarak itibarını artırmıştır. </a:t>
            </a:r>
          </a:p>
          <a:p>
            <a:pPr marL="365125" indent="-365125">
              <a:buClr>
                <a:srgbClr val="860000"/>
              </a:buClr>
              <a:buFont typeface="Wingdings" panose="05000000000000000000" pitchFamily="2" charset="2"/>
              <a:buChar char="v"/>
            </a:pPr>
            <a:r>
              <a:rPr lang="tr-TR" sz="3000" dirty="0"/>
              <a:t>Zira matematik sadece kendi içinde açık seçik bir bilgi bütünü meydana getirmekle kalmaz, bilimsel problemlere uygulandığında, muğlâk ve karanlık olanı da aşikâr hale getirir. </a:t>
            </a:r>
          </a:p>
          <a:p>
            <a:pPr marL="365125" indent="-365125">
              <a:buClr>
                <a:srgbClr val="860000"/>
              </a:buClr>
              <a:buFont typeface="Wingdings" panose="05000000000000000000" pitchFamily="2" charset="2"/>
              <a:buChar char="v"/>
            </a:pPr>
            <a:r>
              <a:rPr lang="tr-TR" sz="3000" dirty="0"/>
              <a:t>Rönesans mekanizminin din felsefesindeki yansıması deizm veya akli din anlayışı olarak ortaya çıkar. </a:t>
            </a:r>
          </a:p>
        </p:txBody>
      </p:sp>
    </p:spTree>
    <p:extLst>
      <p:ext uri="{BB962C8B-B14F-4D97-AF65-F5344CB8AC3E}">
        <p14:creationId xmlns:p14="http://schemas.microsoft.com/office/powerpoint/2010/main" val="35235695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7030A0"/>
          </a:solidFill>
        </p:spPr>
        <p:txBody>
          <a:bodyPr tIns="144000">
            <a:normAutofit/>
          </a:bodyPr>
          <a:lstStyle/>
          <a:p>
            <a:pPr algn="ctr"/>
            <a:r>
              <a:rPr lang="tr-TR" sz="5400" b="1" dirty="0">
                <a:solidFill>
                  <a:schemeClr val="bg1"/>
                </a:solidFill>
              </a:rPr>
              <a:t>SİYASET FELSEFESİ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Rönesans, “bu dünyaya bağlı olmak” isteyen bir kültürün kurulmaya çalışıldığı devir olması itibariyle bilim, sanat, din, devlet ve hukukun kendi özerkliğini kazandığı bir dönemdir. </a:t>
            </a:r>
          </a:p>
          <a:p>
            <a:pPr marL="365125" indent="-365125">
              <a:buClr>
                <a:srgbClr val="860000"/>
              </a:buClr>
              <a:buFont typeface="Wingdings" panose="05000000000000000000" pitchFamily="2" charset="2"/>
              <a:buChar char="v"/>
            </a:pPr>
            <a:r>
              <a:rPr lang="tr-TR" sz="3000" dirty="0"/>
              <a:t>Bütün alanlarda görülen yeniliklerin temelinde insan meselesine olan bakış açısındaki değişimin rolü göz ardı edilemez. </a:t>
            </a:r>
          </a:p>
          <a:p>
            <a:pPr marL="365125" indent="-365125">
              <a:buClr>
                <a:srgbClr val="860000"/>
              </a:buClr>
              <a:buFont typeface="Wingdings" panose="05000000000000000000" pitchFamily="2" charset="2"/>
              <a:buChar char="v"/>
            </a:pPr>
            <a:r>
              <a:rPr lang="tr-TR" sz="3000" dirty="0"/>
              <a:t>Rönesans düşüncesinin insan sorunu üzerine eğilmesiyle ortaya çıkan insanın özünü ve bu dünyadaki yerinin ne olduğunu araştıran bu çabalara daha sonra hümanizm denilecektir.</a:t>
            </a:r>
          </a:p>
        </p:txBody>
      </p:sp>
    </p:spTree>
    <p:extLst>
      <p:ext uri="{BB962C8B-B14F-4D97-AF65-F5344CB8AC3E}">
        <p14:creationId xmlns:p14="http://schemas.microsoft.com/office/powerpoint/2010/main" val="33263621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7030A0"/>
          </a:solidFill>
        </p:spPr>
        <p:txBody>
          <a:bodyPr tIns="144000">
            <a:normAutofit/>
          </a:bodyPr>
          <a:lstStyle/>
          <a:p>
            <a:pPr algn="ctr"/>
            <a:r>
              <a:rPr lang="tr-TR" sz="5400" b="1" dirty="0">
                <a:solidFill>
                  <a:schemeClr val="bg1"/>
                </a:solidFill>
              </a:rPr>
              <a:t>SİYASET FELSEFESİ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lnSpcReduction="10000"/>
          </a:bodyPr>
          <a:lstStyle/>
          <a:p>
            <a:pPr marL="365125" indent="-365125">
              <a:buClr>
                <a:srgbClr val="860000"/>
              </a:buClr>
              <a:buFont typeface="Wingdings" panose="05000000000000000000" pitchFamily="2" charset="2"/>
              <a:buChar char="v"/>
            </a:pPr>
            <a:r>
              <a:rPr lang="tr-TR" sz="3000" dirty="0"/>
              <a:t>Hümanizm, skolastiğin baskısından kurtularak dinden bağımsız bir kültür kurmak insan ve dünya merkezli bir felsefe meydana getirmek istiyordu. </a:t>
            </a:r>
          </a:p>
          <a:p>
            <a:pPr marL="365125" indent="-365125">
              <a:buClr>
                <a:srgbClr val="860000"/>
              </a:buClr>
              <a:buFont typeface="Wingdings" panose="05000000000000000000" pitchFamily="2" charset="2"/>
              <a:buChar char="v"/>
            </a:pPr>
            <a:r>
              <a:rPr lang="tr-TR" sz="3000" dirty="0"/>
              <a:t>Bu anlamıyla hümanizm insan anlayışı veya insanı gerçek anlamıyla temellendirme arayışıdır.</a:t>
            </a:r>
          </a:p>
          <a:p>
            <a:pPr marL="365125" indent="-365125">
              <a:buClr>
                <a:srgbClr val="860000"/>
              </a:buClr>
              <a:buFont typeface="Wingdings" panose="05000000000000000000" pitchFamily="2" charset="2"/>
              <a:buChar char="v"/>
            </a:pPr>
            <a:r>
              <a:rPr lang="tr-TR" sz="3000" dirty="0"/>
              <a:t>Bireysellik bu akımın en önemli özelliği olmakla birlikte insanın kendi doğasını, kendi öz yasasını bulmasını da ister. </a:t>
            </a:r>
          </a:p>
          <a:p>
            <a:pPr marL="365125" indent="-365125">
              <a:buClr>
                <a:srgbClr val="860000"/>
              </a:buClr>
              <a:buFont typeface="Wingdings" panose="05000000000000000000" pitchFamily="2" charset="2"/>
              <a:buChar char="v"/>
            </a:pPr>
            <a:r>
              <a:rPr lang="tr-TR" sz="3000" dirty="0"/>
              <a:t>Reform da bunun dindeki yansıması olup, bu düşünce bireyle sınırlı kalmayıp devlet, toplum ve hukuka da hâkim olmuştur.</a:t>
            </a:r>
          </a:p>
          <a:p>
            <a:pPr marL="365125" indent="-365125">
              <a:buClr>
                <a:srgbClr val="860000"/>
              </a:buClr>
              <a:buFont typeface="Wingdings" panose="05000000000000000000" pitchFamily="2" charset="2"/>
              <a:buChar char="v"/>
            </a:pPr>
            <a:endParaRPr lang="tr-TR" sz="3000" dirty="0"/>
          </a:p>
        </p:txBody>
      </p:sp>
    </p:spTree>
    <p:extLst>
      <p:ext uri="{BB962C8B-B14F-4D97-AF65-F5344CB8AC3E}">
        <p14:creationId xmlns:p14="http://schemas.microsoft.com/office/powerpoint/2010/main" val="3979740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7030A0"/>
          </a:solidFill>
        </p:spPr>
        <p:txBody>
          <a:bodyPr tIns="144000">
            <a:normAutofit/>
          </a:bodyPr>
          <a:lstStyle/>
          <a:p>
            <a:pPr algn="ctr"/>
            <a:r>
              <a:rPr lang="tr-TR" sz="5400" b="1" dirty="0">
                <a:solidFill>
                  <a:schemeClr val="bg1"/>
                </a:solidFill>
              </a:rPr>
              <a:t>SİYASET FELSEFESİ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20000"/>
          </a:bodyPr>
          <a:lstStyle/>
          <a:p>
            <a:pPr marL="365125" indent="-365125">
              <a:buClr>
                <a:srgbClr val="860000"/>
              </a:buClr>
              <a:buFont typeface="Wingdings" panose="05000000000000000000" pitchFamily="2" charset="2"/>
              <a:buChar char="v"/>
            </a:pPr>
            <a:r>
              <a:rPr lang="tr-TR" sz="3000" dirty="0"/>
              <a:t>Ortaçağ devleti Roma İmparatorluğunun varisi olarak evrensel bir devlet olup farklı ulus ve devletler, Tanrı’nın yeryüzündeki bir kurumu olan Kutsal Roma </a:t>
            </a:r>
            <a:r>
              <a:rPr lang="tr-TR" sz="3000" dirty="0" err="1"/>
              <a:t>İmp</a:t>
            </a:r>
            <a:r>
              <a:rPr lang="tr-TR" sz="3000" dirty="0"/>
              <a:t>.’</a:t>
            </a:r>
            <a:r>
              <a:rPr lang="tr-TR" sz="3000" dirty="0" err="1"/>
              <a:t>nun</a:t>
            </a:r>
            <a:r>
              <a:rPr lang="tr-TR" sz="3000" dirty="0"/>
              <a:t> birer organı idi. </a:t>
            </a:r>
          </a:p>
          <a:p>
            <a:pPr marL="365125" indent="-365125">
              <a:buClr>
                <a:srgbClr val="860000"/>
              </a:buClr>
              <a:buFont typeface="Wingdings" panose="05000000000000000000" pitchFamily="2" charset="2"/>
              <a:buChar char="v"/>
            </a:pPr>
            <a:r>
              <a:rPr lang="tr-TR" sz="3000" dirty="0"/>
              <a:t>Bu anlayışa göre devletin amacı, “yeryüzünde Tanrısal devlet düzenini gerçekleştirmektir.” </a:t>
            </a:r>
          </a:p>
          <a:p>
            <a:pPr marL="365125" indent="-365125">
              <a:buClr>
                <a:srgbClr val="860000"/>
              </a:buClr>
              <a:buFont typeface="Wingdings" panose="05000000000000000000" pitchFamily="2" charset="2"/>
              <a:buChar char="v"/>
            </a:pPr>
            <a:r>
              <a:rPr lang="tr-TR" sz="3000" dirty="0"/>
              <a:t>Devlet insanın; Kilise Tanrı’nın meydana getirdiği bir kurum olmasına bağlı olarak Kilise, devletin üstünde konumlanmaktadır. </a:t>
            </a:r>
          </a:p>
          <a:p>
            <a:pPr marL="365125" indent="-365125">
              <a:buClr>
                <a:srgbClr val="860000"/>
              </a:buClr>
              <a:buFont typeface="Wingdings" panose="05000000000000000000" pitchFamily="2" charset="2"/>
              <a:buChar char="v"/>
            </a:pPr>
            <a:r>
              <a:rPr lang="tr-TR" sz="3000" dirty="0"/>
              <a:t>Rönesans düşüncesinin Kiliseyi hedef alarak birlikli yapıyı bozup ulus devletlerin ortaya çıkmasına imkan sağlamasının yanında devlet ve hukuk açısından da yeni fikirlere zemin hazırlamıştır. </a:t>
            </a:r>
          </a:p>
        </p:txBody>
      </p:sp>
    </p:spTree>
    <p:extLst>
      <p:ext uri="{BB962C8B-B14F-4D97-AF65-F5344CB8AC3E}">
        <p14:creationId xmlns:p14="http://schemas.microsoft.com/office/powerpoint/2010/main" val="35313175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7030A0"/>
          </a:solidFill>
        </p:spPr>
        <p:txBody>
          <a:bodyPr tIns="144000">
            <a:normAutofit/>
          </a:bodyPr>
          <a:lstStyle/>
          <a:p>
            <a:pPr algn="ctr"/>
            <a:r>
              <a:rPr lang="tr-TR" sz="5400" b="1" dirty="0">
                <a:solidFill>
                  <a:schemeClr val="bg1"/>
                </a:solidFill>
              </a:rPr>
              <a:t>SİYASET FELSEFESİ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20000"/>
          </a:bodyPr>
          <a:lstStyle/>
          <a:p>
            <a:pPr marL="365125" indent="-365125">
              <a:buClr>
                <a:srgbClr val="860000"/>
              </a:buClr>
              <a:buFont typeface="Wingdings" panose="05000000000000000000" pitchFamily="2" charset="2"/>
              <a:buChar char="v"/>
            </a:pPr>
            <a:r>
              <a:rPr lang="tr-TR" sz="3000" dirty="0"/>
              <a:t>Bu dönemde ortaya çıkan devletle ilgili fikirler aynı zamanda yeniçağ devlet felsefesinin de temelini oluşturur. </a:t>
            </a:r>
          </a:p>
          <a:p>
            <a:pPr marL="365125" indent="-365125">
              <a:buClr>
                <a:srgbClr val="860000"/>
              </a:buClr>
              <a:buFont typeface="Wingdings" panose="05000000000000000000" pitchFamily="2" charset="2"/>
              <a:buChar char="v"/>
            </a:pPr>
            <a:r>
              <a:rPr lang="tr-TR" sz="3000" dirty="0"/>
              <a:t>Yeniçağ düşüncesinin ana fikirlerinden olan ulus devlet fikrini ortaya atmasından dolayı Rönesans felsefesinde devlet ve siyasetle ilgili fikirleri en dikkate değer görülenlerin başında </a:t>
            </a:r>
            <a:r>
              <a:rPr lang="tr-TR" sz="3000" dirty="0" err="1"/>
              <a:t>Makyevelli</a:t>
            </a:r>
            <a:r>
              <a:rPr lang="tr-TR" sz="3000" dirty="0"/>
              <a:t> gelir. </a:t>
            </a:r>
          </a:p>
          <a:p>
            <a:pPr marL="365125" indent="-365125">
              <a:buClr>
                <a:srgbClr val="860000"/>
              </a:buClr>
              <a:buFont typeface="Wingdings" panose="05000000000000000000" pitchFamily="2" charset="2"/>
              <a:buChar char="v"/>
            </a:pPr>
            <a:r>
              <a:rPr lang="tr-TR" sz="3000" dirty="0"/>
              <a:t>Ona göre devletin bütün gücü Kilise yerine ulusa dayanıyorsa yeter bir gücü var demektir.</a:t>
            </a:r>
          </a:p>
          <a:p>
            <a:pPr marL="365125" indent="-365125">
              <a:buClr>
                <a:srgbClr val="860000"/>
              </a:buClr>
              <a:buFont typeface="Wingdings" panose="05000000000000000000" pitchFamily="2" charset="2"/>
              <a:buChar char="v"/>
            </a:pPr>
            <a:r>
              <a:rPr lang="tr-TR" sz="3000" dirty="0"/>
              <a:t>Devlet başkanının biricik amacı devleti yaşatmak ve gücüne güç katmak olması gerektiğinden hukuk da Kiliseden bağımsız olmalıdır. </a:t>
            </a:r>
          </a:p>
          <a:p>
            <a:pPr marL="365125" indent="-365125">
              <a:buClr>
                <a:srgbClr val="860000"/>
              </a:buClr>
              <a:buFont typeface="Wingdings" panose="05000000000000000000" pitchFamily="2" charset="2"/>
              <a:buChar char="v"/>
            </a:pPr>
            <a:r>
              <a:rPr lang="tr-TR" sz="3000" dirty="0"/>
              <a:t>Din, ahlak ve hukuk devlete bağlıdır. </a:t>
            </a:r>
          </a:p>
        </p:txBody>
      </p:sp>
    </p:spTree>
    <p:extLst>
      <p:ext uri="{BB962C8B-B14F-4D97-AF65-F5344CB8AC3E}">
        <p14:creationId xmlns:p14="http://schemas.microsoft.com/office/powerpoint/2010/main" val="2865261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7030A0"/>
          </a:solidFill>
        </p:spPr>
        <p:txBody>
          <a:bodyPr tIns="144000">
            <a:normAutofit/>
          </a:bodyPr>
          <a:lstStyle/>
          <a:p>
            <a:pPr algn="ctr"/>
            <a:r>
              <a:rPr lang="tr-TR" sz="5400" b="1" dirty="0">
                <a:solidFill>
                  <a:schemeClr val="bg1"/>
                </a:solidFill>
              </a:rPr>
              <a:t>SİYASET FELSEFESİ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10000"/>
          </a:bodyPr>
          <a:lstStyle/>
          <a:p>
            <a:pPr marL="365125" indent="-365125">
              <a:buClr>
                <a:srgbClr val="860000"/>
              </a:buClr>
              <a:buFont typeface="Wingdings" panose="05000000000000000000" pitchFamily="2" charset="2"/>
              <a:buChar char="v"/>
            </a:pPr>
            <a:r>
              <a:rPr lang="tr-TR" sz="3000" dirty="0"/>
              <a:t>Machiavelli’yi, monarşik mutlakçılığı savunmasının nedeni, onun güçlü ve istikrarlı bir birliğin ancak mutlak monarşi yoluyla temin edilebileceği sarsılmaz inancındandır. </a:t>
            </a:r>
          </a:p>
          <a:p>
            <a:pPr marL="365125" indent="-365125">
              <a:buClr>
                <a:srgbClr val="860000"/>
              </a:buClr>
              <a:buFont typeface="Wingdings" panose="05000000000000000000" pitchFamily="2" charset="2"/>
              <a:buChar char="v"/>
            </a:pPr>
            <a:r>
              <a:rPr lang="tr-TR" sz="3000" dirty="0"/>
              <a:t>Avrupa’da 15. ve 16. yüzyıllarda mutlakiyetçiliğin yükselişi ulusal bilincin yükselmesinin bir göstergesi olarak da değerlendirilebilir. </a:t>
            </a:r>
          </a:p>
          <a:p>
            <a:pPr marL="365125" indent="-365125">
              <a:buClr>
                <a:srgbClr val="860000"/>
              </a:buClr>
              <a:buFont typeface="Wingdings" panose="05000000000000000000" pitchFamily="2" charset="2"/>
              <a:buChar char="v"/>
            </a:pPr>
            <a:r>
              <a:rPr lang="tr-TR" sz="3000" dirty="0"/>
              <a:t>Mutlakıyetçiliğin yükselişiyle beraber doğal hukuk ve haklar üzerine politik düşünüme ivme kazandırmıştır. </a:t>
            </a:r>
          </a:p>
          <a:p>
            <a:pPr marL="365125" indent="-365125">
              <a:buClr>
                <a:srgbClr val="860000"/>
              </a:buClr>
              <a:buFont typeface="Wingdings" panose="05000000000000000000" pitchFamily="2" charset="2"/>
              <a:buChar char="v"/>
            </a:pPr>
            <a:r>
              <a:rPr lang="tr-TR" sz="3000" dirty="0"/>
              <a:t>Katolik ve Protestan filozoflar, bütün egemen ve toplumları bağlayan, doğal hakların temeli olan değişmez bir doğa yasasının varlığına inanıyorlardı. </a:t>
            </a:r>
          </a:p>
          <a:p>
            <a:pPr marL="365125" indent="-365125">
              <a:buClr>
                <a:srgbClr val="860000"/>
              </a:buClr>
              <a:buFont typeface="Wingdings" panose="05000000000000000000" pitchFamily="2" charset="2"/>
              <a:buChar char="v"/>
            </a:pPr>
            <a:endParaRPr lang="tr-TR" sz="3000" dirty="0"/>
          </a:p>
        </p:txBody>
      </p:sp>
    </p:spTree>
    <p:extLst>
      <p:ext uri="{BB962C8B-B14F-4D97-AF65-F5344CB8AC3E}">
        <p14:creationId xmlns:p14="http://schemas.microsoft.com/office/powerpoint/2010/main" val="5374957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rgbClr val="7030A0"/>
          </a:solidFill>
        </p:spPr>
        <p:txBody>
          <a:bodyPr tIns="144000">
            <a:normAutofit/>
          </a:bodyPr>
          <a:lstStyle/>
          <a:p>
            <a:pPr algn="ctr"/>
            <a:r>
              <a:rPr lang="tr-TR" sz="5400" b="1" dirty="0">
                <a:solidFill>
                  <a:schemeClr val="bg1"/>
                </a:solidFill>
              </a:rPr>
              <a:t>SİYASET FELSEFESİ</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lnSpcReduction="10000"/>
          </a:bodyPr>
          <a:lstStyle/>
          <a:p>
            <a:pPr marL="365125" indent="-365125">
              <a:buClr>
                <a:srgbClr val="860000"/>
              </a:buClr>
              <a:buFont typeface="Wingdings" panose="05000000000000000000" pitchFamily="2" charset="2"/>
              <a:buChar char="v"/>
            </a:pPr>
            <a:r>
              <a:rPr lang="tr-TR" sz="3000" dirty="0"/>
              <a:t>Hak, sadece bireye ait bir kavram olup bu kavramın ortaya konulabilmesi için bireyselliğin yutulduğu ve bireyin bir yasayla bağlanıp birtakım ödevleri olan bir varlık olarak tasarımlandığı eski kozmolojinin yıkılarak, yeni bir doğa tasarımı çerçevesi içinde modern anlamda bir bireyciliğin doğması gerekir. </a:t>
            </a:r>
          </a:p>
          <a:p>
            <a:pPr marL="365125" indent="-365125">
              <a:buClr>
                <a:srgbClr val="860000"/>
              </a:buClr>
              <a:buFont typeface="Wingdings" panose="05000000000000000000" pitchFamily="2" charset="2"/>
              <a:buChar char="v"/>
            </a:pPr>
            <a:r>
              <a:rPr lang="tr-TR" sz="3000" dirty="0"/>
              <a:t>Rönesans dönemiyle Rönesans sonrası dönemin modern doğal hukuk kuramlarının ayırt edici bu özelliği bağlamında insana ahlaki görevlerini öğreten klasik gelenekten modern geleneği ayıran şey, sosyal düzenin insanın doğal haklarına dayanılarak tanımlanmasıdır. </a:t>
            </a:r>
          </a:p>
        </p:txBody>
      </p:sp>
    </p:spTree>
    <p:extLst>
      <p:ext uri="{BB962C8B-B14F-4D97-AF65-F5344CB8AC3E}">
        <p14:creationId xmlns:p14="http://schemas.microsoft.com/office/powerpoint/2010/main" val="3915842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chemeClr val="tx1"/>
          </a:solidFill>
        </p:spPr>
        <p:txBody>
          <a:bodyPr tIns="144000">
            <a:normAutofit fontScale="90000"/>
          </a:bodyPr>
          <a:lstStyle/>
          <a:p>
            <a:pPr algn="ctr"/>
            <a:r>
              <a:rPr lang="tr-TR" sz="5400" b="1" dirty="0">
                <a:solidFill>
                  <a:schemeClr val="bg1"/>
                </a:solidFill>
              </a:rPr>
              <a:t>NİCCOLO MACHİAVELLİ </a:t>
            </a:r>
            <a:r>
              <a:rPr lang="tr-TR" sz="4900" b="1" dirty="0">
                <a:solidFill>
                  <a:schemeClr val="bg1"/>
                </a:solidFill>
              </a:rPr>
              <a:t>(1469-1527)</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lnSpcReduction="10000"/>
          </a:bodyPr>
          <a:lstStyle/>
          <a:p>
            <a:pPr marL="365125" indent="-365125">
              <a:buClr>
                <a:srgbClr val="860000"/>
              </a:buClr>
              <a:buFont typeface="Wingdings" panose="05000000000000000000" pitchFamily="2" charset="2"/>
              <a:buChar char="v"/>
            </a:pPr>
            <a:r>
              <a:rPr lang="tr-TR" sz="3000" dirty="0"/>
              <a:t>Bilimsel bir bakış açısının gelişmeye başladığı bir çağda, politika bilimini tamamen bireyden ve bireyin çıkarları peşinde koşan bir varlık olmasından hareketle kuran tipik bir Rönesans filozofudur. </a:t>
            </a:r>
          </a:p>
          <a:p>
            <a:pPr marL="365125" indent="-365125">
              <a:buClr>
                <a:srgbClr val="860000"/>
              </a:buClr>
              <a:buFont typeface="Wingdings" panose="05000000000000000000" pitchFamily="2" charset="2"/>
              <a:buChar char="v"/>
            </a:pPr>
            <a:r>
              <a:rPr lang="tr-TR" sz="3000" dirty="0"/>
              <a:t>Onu bir Rönesans ve modern bir filozof haline getiren şey, bireyden hareket etmesi ve kendisinden öncekilerden tamamen farklı olarak, tarihsel yöntemi kullanmasıdır. </a:t>
            </a:r>
          </a:p>
          <a:p>
            <a:pPr marL="365125" indent="-365125">
              <a:buClr>
                <a:srgbClr val="860000"/>
              </a:buClr>
              <a:buFont typeface="Wingdings" panose="05000000000000000000" pitchFamily="2" charset="2"/>
              <a:buChar char="v"/>
            </a:pPr>
            <a:r>
              <a:rPr lang="tr-TR" sz="3000" dirty="0"/>
              <a:t>Machiavelli, öğretisini bir din ve ahlak eleştirisi üzerine oturtmakla beraber, politikayı da ahlaktan bağımsız ve özerk bir varlık alanı kazandırma çabası sergilemiştir.</a:t>
            </a:r>
          </a:p>
        </p:txBody>
      </p:sp>
    </p:spTree>
    <p:extLst>
      <p:ext uri="{BB962C8B-B14F-4D97-AF65-F5344CB8AC3E}">
        <p14:creationId xmlns:p14="http://schemas.microsoft.com/office/powerpoint/2010/main" val="4550773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chemeClr val="tx1"/>
          </a:solidFill>
        </p:spPr>
        <p:txBody>
          <a:bodyPr tIns="144000">
            <a:normAutofit fontScale="90000"/>
          </a:bodyPr>
          <a:lstStyle/>
          <a:p>
            <a:pPr algn="ctr"/>
            <a:r>
              <a:rPr lang="tr-TR" sz="5400" b="1" dirty="0">
                <a:solidFill>
                  <a:schemeClr val="bg1"/>
                </a:solidFill>
              </a:rPr>
              <a:t>NİCCOLO MACHİAVELLİ </a:t>
            </a:r>
            <a:r>
              <a:rPr lang="tr-TR" sz="4900" b="1" dirty="0">
                <a:solidFill>
                  <a:schemeClr val="bg1"/>
                </a:solidFill>
              </a:rPr>
              <a:t>(1469-1527)</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fontScale="92500" lnSpcReduction="10000"/>
          </a:bodyPr>
          <a:lstStyle/>
          <a:p>
            <a:pPr marL="365125" indent="-365125">
              <a:buClr>
                <a:srgbClr val="860000"/>
              </a:buClr>
              <a:buFont typeface="Wingdings" panose="05000000000000000000" pitchFamily="2" charset="2"/>
              <a:buChar char="v"/>
            </a:pPr>
            <a:r>
              <a:rPr lang="tr-TR" sz="3000" dirty="0"/>
              <a:t>İdeal devletleri betimleme amacı gütmeyen filozof, bir insan politik hayatında ahlaki ilkelerine göre eylemde bulunduğu takdirde yok olup gideceğini ve bir yöneticinin de aynı şekilde devletin güvenliğini ve refahını temin edemeyeceğini vurgular. </a:t>
            </a:r>
          </a:p>
          <a:p>
            <a:pPr marL="365125" indent="-365125">
              <a:buClr>
                <a:srgbClr val="860000"/>
              </a:buClr>
              <a:buFont typeface="Wingdings" panose="05000000000000000000" pitchFamily="2" charset="2"/>
              <a:buChar char="v"/>
            </a:pPr>
            <a:r>
              <a:rPr lang="tr-TR" sz="3000" dirty="0"/>
              <a:t>O, bu yüzden ahlak ve ahlaklılığı yarar temeli üzerinde açıklar. </a:t>
            </a:r>
          </a:p>
          <a:p>
            <a:pPr marL="365125" indent="-365125">
              <a:buClr>
                <a:srgbClr val="860000"/>
              </a:buClr>
              <a:buFont typeface="Wingdings" panose="05000000000000000000" pitchFamily="2" charset="2"/>
              <a:buChar char="v"/>
            </a:pPr>
            <a:r>
              <a:rPr lang="tr-TR" sz="3000" dirty="0"/>
              <a:t>İnsan özü gereği bencil olup, doğallıkla ne erdeme ne de topluma yönlendirilmiş bir doğaya sahip olduğundan bencil bir insanın bir toplumda yaşamasını ve böylece de bir ortak yarar ahlakına sahip olmasını temin edecek bir dönüşüm, imkânsız değilse bile, oldukça zordur.</a:t>
            </a:r>
          </a:p>
        </p:txBody>
      </p:sp>
    </p:spTree>
    <p:extLst>
      <p:ext uri="{BB962C8B-B14F-4D97-AF65-F5344CB8AC3E}">
        <p14:creationId xmlns:p14="http://schemas.microsoft.com/office/powerpoint/2010/main" val="32147574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chemeClr val="tx1"/>
          </a:solidFill>
        </p:spPr>
        <p:txBody>
          <a:bodyPr tIns="144000">
            <a:normAutofit fontScale="90000"/>
          </a:bodyPr>
          <a:lstStyle/>
          <a:p>
            <a:pPr algn="ctr"/>
            <a:r>
              <a:rPr lang="tr-TR" sz="5400" b="1" dirty="0">
                <a:solidFill>
                  <a:schemeClr val="bg1"/>
                </a:solidFill>
              </a:rPr>
              <a:t>NİCCOLO MACHİAVELLİ </a:t>
            </a:r>
            <a:r>
              <a:rPr lang="tr-TR" sz="4900" b="1" dirty="0">
                <a:solidFill>
                  <a:schemeClr val="bg1"/>
                </a:solidFill>
              </a:rPr>
              <a:t>(1469-1527)</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Machiavelli iktidarın dünyevileştiği bir çağda ahlaki bir ilkeden hareket etmeyi reddederek, rasyonalizmden tam bir kopuşu gerçekleştirir. </a:t>
            </a:r>
          </a:p>
          <a:p>
            <a:pPr marL="365125" indent="-365125">
              <a:buClr>
                <a:srgbClr val="860000"/>
              </a:buClr>
              <a:buFont typeface="Wingdings" panose="05000000000000000000" pitchFamily="2" charset="2"/>
              <a:buChar char="v"/>
            </a:pPr>
            <a:r>
              <a:rPr lang="tr-TR" sz="3000" dirty="0"/>
              <a:t>O, doğal yasa veya hukuk kavramını da tamamen reddederek, yasa koyma ediminde egemenin iradesini serbest bırakır. </a:t>
            </a:r>
          </a:p>
          <a:p>
            <a:pPr marL="365125" indent="-365125">
              <a:buClr>
                <a:srgbClr val="860000"/>
              </a:buClr>
              <a:buFont typeface="Wingdings" panose="05000000000000000000" pitchFamily="2" charset="2"/>
              <a:buChar char="v"/>
            </a:pPr>
            <a:r>
              <a:rPr lang="tr-TR" sz="3000" dirty="0"/>
              <a:t>Ona göre, yasa egemenin iradesinin ifadesi olup, adaletin kendisi de bu yasa ile ilişki içinde tanımlanır. </a:t>
            </a:r>
          </a:p>
          <a:p>
            <a:pPr marL="365125" indent="-365125">
              <a:buClr>
                <a:srgbClr val="860000"/>
              </a:buClr>
              <a:buFont typeface="Wingdings" panose="05000000000000000000" pitchFamily="2" charset="2"/>
              <a:buChar char="v"/>
            </a:pPr>
            <a:r>
              <a:rPr lang="tr-TR" sz="3000" dirty="0"/>
              <a:t>Adaletin yasaya uygunluk dışında hiçbir ölçütü olmadığı gibi, yasanın da uymak durumunda olduğu hiçbir rasyonel ölçüt yoktur. </a:t>
            </a:r>
          </a:p>
        </p:txBody>
      </p:sp>
    </p:spTree>
    <p:extLst>
      <p:ext uri="{BB962C8B-B14F-4D97-AF65-F5344CB8AC3E}">
        <p14:creationId xmlns:p14="http://schemas.microsoft.com/office/powerpoint/2010/main" val="19428540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chemeClr val="tx1"/>
          </a:solidFill>
        </p:spPr>
        <p:txBody>
          <a:bodyPr tIns="144000">
            <a:normAutofit fontScale="90000"/>
          </a:bodyPr>
          <a:lstStyle/>
          <a:p>
            <a:pPr algn="ctr"/>
            <a:r>
              <a:rPr lang="tr-TR" sz="5400" b="1" dirty="0">
                <a:solidFill>
                  <a:schemeClr val="bg1"/>
                </a:solidFill>
              </a:rPr>
              <a:t>NİCCOLO MACHİAVELLİ </a:t>
            </a:r>
            <a:r>
              <a:rPr lang="tr-TR" sz="4900" b="1" dirty="0">
                <a:solidFill>
                  <a:schemeClr val="bg1"/>
                </a:solidFill>
              </a:rPr>
              <a:t>(1469-1527)</a:t>
            </a: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O, hükümdarın ortak iyiyi veya genel çıkarı gerçekleştirmek amacı güttüğünü, bu ortak iyinin yargıç ya da ölçüsünün de yine hükümdarın kendisi olduğunu söyler. </a:t>
            </a:r>
          </a:p>
          <a:p>
            <a:pPr marL="365125" indent="-365125">
              <a:buClr>
                <a:srgbClr val="860000"/>
              </a:buClr>
              <a:buFont typeface="Wingdings" panose="05000000000000000000" pitchFamily="2" charset="2"/>
              <a:buChar char="v"/>
            </a:pPr>
            <a:r>
              <a:rPr lang="tr-TR" sz="3000" dirty="0"/>
              <a:t>O, iyi düzenlenmiş bir devletin bir cumhuriyet idaresini gerçekleştiremediği sürece, sağlıklı ve istikrarlı olmayacağını söyler. </a:t>
            </a:r>
          </a:p>
          <a:p>
            <a:pPr marL="365125" indent="-365125">
              <a:buClr>
                <a:srgbClr val="860000"/>
              </a:buClr>
              <a:buFont typeface="Wingdings" panose="05000000000000000000" pitchFamily="2" charset="2"/>
              <a:buChar char="v"/>
            </a:pPr>
            <a:r>
              <a:rPr lang="tr-TR" sz="3000" dirty="0"/>
              <a:t>İyi düzenlenmiş, istikrarlı bir devletin kurulabilmesi veya düzensiz ve bozuk bir devletin reformdan geçirilebilmesi için mutlak bir yasa koyucu ya da hükümdara ihtiyaç duyulur. </a:t>
            </a:r>
          </a:p>
        </p:txBody>
      </p:sp>
    </p:spTree>
    <p:extLst>
      <p:ext uri="{BB962C8B-B14F-4D97-AF65-F5344CB8AC3E}">
        <p14:creationId xmlns:p14="http://schemas.microsoft.com/office/powerpoint/2010/main" val="39310144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chemeClr val="bg1"/>
          </a:solidFill>
        </p:spPr>
        <p:txBody>
          <a:bodyPr tIns="144000">
            <a:normAutofit/>
          </a:bodyPr>
          <a:lstStyle/>
          <a:p>
            <a:pPr algn="ctr"/>
            <a:r>
              <a:rPr lang="tr-TR" sz="5400" b="1" dirty="0">
                <a:solidFill>
                  <a:schemeClr val="tx1"/>
                </a:solidFill>
              </a:rPr>
              <a:t>THOMAS MORE (1478-1535)</a:t>
            </a:r>
            <a:endParaRPr lang="tr-TR" sz="4900" b="1" dirty="0">
              <a:solidFill>
                <a:schemeClr val="tx1"/>
              </a:solidFill>
            </a:endParaRP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Ütopya, </a:t>
            </a:r>
            <a:r>
              <a:rPr lang="tr-TR" sz="3000" dirty="0" err="1"/>
              <a:t>More’un</a:t>
            </a:r>
            <a:r>
              <a:rPr lang="tr-TR" sz="3000" dirty="0"/>
              <a:t> zamanının toplumsal ve iktisadi koşullarına yönelik oldukça sert bir eleştiriyi çağın dünyevi ruhuna aykırı düşecek şekilde basit bir ahlaki hayatın </a:t>
            </a:r>
            <a:r>
              <a:rPr lang="tr-TR" sz="3000" dirty="0" err="1"/>
              <a:t>idealizasyonuyla</a:t>
            </a:r>
            <a:r>
              <a:rPr lang="tr-TR" sz="3000" dirty="0"/>
              <a:t> birleştiren çok garip bir eserdir.</a:t>
            </a:r>
          </a:p>
          <a:p>
            <a:pPr marL="365125" indent="-365125">
              <a:buClr>
                <a:srgbClr val="860000"/>
              </a:buClr>
              <a:buFont typeface="Wingdings" panose="05000000000000000000" pitchFamily="2" charset="2"/>
              <a:buChar char="v"/>
            </a:pPr>
            <a:r>
              <a:rPr lang="tr-TR" sz="3000" dirty="0"/>
              <a:t>Ütopya giderek yükselen ticari sömürü ruhuna karşı radikal bir protesto olarak kaleme alınmıştır. </a:t>
            </a:r>
          </a:p>
          <a:p>
            <a:pPr marL="365125" indent="-365125">
              <a:buClr>
                <a:srgbClr val="860000"/>
              </a:buClr>
              <a:buFont typeface="Wingdings" panose="05000000000000000000" pitchFamily="2" charset="2"/>
              <a:buChar char="v"/>
            </a:pPr>
            <a:r>
              <a:rPr lang="tr-TR" sz="3000" dirty="0"/>
              <a:t>Bu yönüyle, Machiavelli’nin Prens’inin tam tersine muhafazakâr bir eser olduğunu söylemek gerekir. </a:t>
            </a:r>
          </a:p>
        </p:txBody>
      </p:sp>
    </p:spTree>
    <p:extLst>
      <p:ext uri="{BB962C8B-B14F-4D97-AF65-F5344CB8AC3E}">
        <p14:creationId xmlns:p14="http://schemas.microsoft.com/office/powerpoint/2010/main" val="5417608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C3672-F339-99DF-7FA6-74A6C8399F6C}"/>
              </a:ext>
            </a:extLst>
          </p:cNvPr>
          <p:cNvSpPr>
            <a:spLocks noGrp="1"/>
          </p:cNvSpPr>
          <p:nvPr>
            <p:ph type="title"/>
          </p:nvPr>
        </p:nvSpPr>
        <p:spPr>
          <a:xfrm>
            <a:off x="555356" y="580600"/>
            <a:ext cx="11081287" cy="953731"/>
          </a:xfrm>
          <a:solidFill>
            <a:schemeClr val="bg1"/>
          </a:solidFill>
        </p:spPr>
        <p:txBody>
          <a:bodyPr tIns="144000">
            <a:normAutofit/>
          </a:bodyPr>
          <a:lstStyle/>
          <a:p>
            <a:pPr algn="ctr"/>
            <a:r>
              <a:rPr lang="tr-TR" sz="5400" b="1" dirty="0">
                <a:solidFill>
                  <a:schemeClr val="tx1"/>
                </a:solidFill>
              </a:rPr>
              <a:t>THOMAS MORE (1478-1535)</a:t>
            </a:r>
            <a:endParaRPr lang="tr-TR" sz="4900" b="1" dirty="0">
              <a:solidFill>
                <a:schemeClr val="tx1"/>
              </a:solidFill>
            </a:endParaRPr>
          </a:p>
        </p:txBody>
      </p:sp>
      <p:sp>
        <p:nvSpPr>
          <p:cNvPr id="3" name="İçerik Yer Tutucusu 2">
            <a:extLst>
              <a:ext uri="{FF2B5EF4-FFF2-40B4-BE49-F238E27FC236}">
                <a16:creationId xmlns:a16="http://schemas.microsoft.com/office/drawing/2014/main" id="{FBFDFF45-16A5-7E72-E053-23A5AA210D7C}"/>
              </a:ext>
            </a:extLst>
          </p:cNvPr>
          <p:cNvSpPr>
            <a:spLocks noGrp="1"/>
          </p:cNvSpPr>
          <p:nvPr>
            <p:ph idx="1"/>
          </p:nvPr>
        </p:nvSpPr>
        <p:spPr>
          <a:xfrm>
            <a:off x="555355" y="1751308"/>
            <a:ext cx="11081287" cy="4526092"/>
          </a:xfrm>
          <a:solidFill>
            <a:schemeClr val="bg1"/>
          </a:solidFill>
          <a:ln>
            <a:solidFill>
              <a:schemeClr val="tx2">
                <a:lumMod val="50000"/>
              </a:schemeClr>
            </a:solidFill>
          </a:ln>
        </p:spPr>
        <p:txBody>
          <a:bodyPr lIns="108000" tIns="252000" bIns="216000">
            <a:normAutofit/>
          </a:bodyPr>
          <a:lstStyle/>
          <a:p>
            <a:pPr marL="365125" indent="-365125">
              <a:buClr>
                <a:srgbClr val="860000"/>
              </a:buClr>
              <a:buFont typeface="Wingdings" panose="05000000000000000000" pitchFamily="2" charset="2"/>
              <a:buChar char="v"/>
            </a:pPr>
            <a:r>
              <a:rPr lang="tr-TR" sz="3000" dirty="0"/>
              <a:t>Ütopyasının temellerini oluştururken, </a:t>
            </a:r>
            <a:r>
              <a:rPr lang="tr-TR" sz="3000" dirty="0" err="1"/>
              <a:t>Hrıstiyan</a:t>
            </a:r>
            <a:r>
              <a:rPr lang="tr-TR" sz="3000" dirty="0"/>
              <a:t> vahyinden ayrılarak doğal bir din anlayışı geliştiren </a:t>
            </a:r>
            <a:r>
              <a:rPr lang="tr-TR" sz="3000" dirty="0" err="1"/>
              <a:t>More’a</a:t>
            </a:r>
            <a:r>
              <a:rPr lang="tr-TR" sz="3000" dirty="0"/>
              <a:t> göre, farklı görüşlere, kanaat ve inançlara saygı gösterilmesi ve teolojik ihtilaflardan sakınılması gerekir.</a:t>
            </a:r>
          </a:p>
          <a:p>
            <a:pPr marL="365125" indent="-365125">
              <a:buClr>
                <a:srgbClr val="860000"/>
              </a:buClr>
              <a:buFont typeface="Wingdings" panose="05000000000000000000" pitchFamily="2" charset="2"/>
              <a:buChar char="v"/>
            </a:pPr>
            <a:r>
              <a:rPr lang="tr-TR" sz="3000" dirty="0" err="1"/>
              <a:t>More</a:t>
            </a:r>
            <a:r>
              <a:rPr lang="tr-TR" sz="3000" dirty="0"/>
              <a:t>, ahlakın politikadan ayrılmasına da olumlu bakmadığından ötürü kendi çıkarları peşinden koşan yöneticileri şiddetle eleştirdi. </a:t>
            </a:r>
          </a:p>
        </p:txBody>
      </p:sp>
    </p:spTree>
    <p:extLst>
      <p:ext uri="{BB962C8B-B14F-4D97-AF65-F5344CB8AC3E}">
        <p14:creationId xmlns:p14="http://schemas.microsoft.com/office/powerpoint/2010/main" val="27045123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u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TM03457510[[fn=Sabun]]</Template>
  <TotalTime>1692</TotalTime>
  <Words>4426</Words>
  <Application>Microsoft Office PowerPoint</Application>
  <PresentationFormat>Geniş ekran</PresentationFormat>
  <Paragraphs>278</Paragraphs>
  <Slides>61</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61</vt:i4>
      </vt:variant>
    </vt:vector>
  </HeadingPairs>
  <TitlesOfParts>
    <vt:vector size="65" baseType="lpstr">
      <vt:lpstr>Calibri</vt:lpstr>
      <vt:lpstr>Garamond</vt:lpstr>
      <vt:lpstr>Wingdings</vt:lpstr>
      <vt:lpstr>Sabun</vt:lpstr>
      <vt:lpstr>PowerPoint Sunusu</vt:lpstr>
      <vt:lpstr>KAVRAMLAR</vt:lpstr>
      <vt:lpstr>GİRİŞ</vt:lpstr>
      <vt:lpstr>GİRİŞ</vt:lpstr>
      <vt:lpstr>GİRİŞ</vt:lpstr>
      <vt:lpstr>GİRİŞ</vt:lpstr>
      <vt:lpstr>GİRİŞ</vt:lpstr>
      <vt:lpstr>GİRİŞ</vt:lpstr>
      <vt:lpstr>RÖNESANS FELSEFESİNİN GENEL ÖZELLİKLERİ</vt:lpstr>
      <vt:lpstr>RÖNESANS FELSEFESİNİN GENEL ÖZELLİKLERİ</vt:lpstr>
      <vt:lpstr>RÖNESANS FELSEFESİNİN GENEL ÖZELLİKLERİ</vt:lpstr>
      <vt:lpstr>RÖNESANS FELSEFESİNİN GENEL ÖZELLİKLERİ</vt:lpstr>
      <vt:lpstr>RÖNESANS FELSEFESİNİN GENEL ÖZELLİKLERİ</vt:lpstr>
      <vt:lpstr>RÖNESANS FELSEFESİNİN GENEL ÖZELLİKLERİ</vt:lpstr>
      <vt:lpstr>NOMİNALİZMİN ETKİSİ</vt:lpstr>
      <vt:lpstr>NOMİNALİZMİN ETKİSİ</vt:lpstr>
      <vt:lpstr>NOMİNALİZMİN ETKİSİ</vt:lpstr>
      <vt:lpstr>NOMİNALİZMİN ETKİSİ</vt:lpstr>
      <vt:lpstr>HÜMANİZM</vt:lpstr>
      <vt:lpstr>HÜMANİZM</vt:lpstr>
      <vt:lpstr>HÜMANİZM</vt:lpstr>
      <vt:lpstr>REFORM</vt:lpstr>
      <vt:lpstr>REFORM</vt:lpstr>
      <vt:lpstr>REFORM</vt:lpstr>
      <vt:lpstr>PLATONCULUK</vt:lpstr>
      <vt:lpstr>PLATONCULUK</vt:lpstr>
      <vt:lpstr>PLATONCULUK</vt:lpstr>
      <vt:lpstr>PLATONCULUK</vt:lpstr>
      <vt:lpstr>PLATONCULUK</vt:lpstr>
      <vt:lpstr>PLATONCULUK</vt:lpstr>
      <vt:lpstr>ARİSTOTELESÇİLİK</vt:lpstr>
      <vt:lpstr>ARİSTOTELESÇİLİK</vt:lpstr>
      <vt:lpstr>ARİSTOTELESÇİLİK</vt:lpstr>
      <vt:lpstr>ARİSTOTELESÇİLİK</vt:lpstr>
      <vt:lpstr>ARİSTOTELESÇİLİK</vt:lpstr>
      <vt:lpstr>KUŞKUCULUK</vt:lpstr>
      <vt:lpstr>MİCHEL DE MONTAİGNE (1533-1592)  </vt:lpstr>
      <vt:lpstr>MİCHEL DE MONTAİGNE (1533-1592) </vt:lpstr>
      <vt:lpstr>MİCHEL DE MONTAİGNE (1533-1592) </vt:lpstr>
      <vt:lpstr>MİCHEL DE MONTAİGNE (1533-1592) </vt:lpstr>
      <vt:lpstr>MİCHEL DE MONTAİGNE (1533-1592) </vt:lpstr>
      <vt:lpstr>MİCHEL DE MONTAİGNE (1533-1592)</vt:lpstr>
      <vt:lpstr>MONTAİGNE’NİN DOĞA FELSEFESİ </vt:lpstr>
      <vt:lpstr>MONTAİGNE’NİN DOĞA FELSEFESİ </vt:lpstr>
      <vt:lpstr>BİLİM HAREKETİ</vt:lpstr>
      <vt:lpstr>BİLİM HAREKETİ</vt:lpstr>
      <vt:lpstr>BİLİM HAREKETİ</vt:lpstr>
      <vt:lpstr>RÖNESANS BİLİMİNİN FELSEFE ÜZERİNDEKİ ETKİSİ </vt:lpstr>
      <vt:lpstr>RÖNESANS BİLİMİNİN FELSEFE ÜZERİNDEKİ ETKİSİ </vt:lpstr>
      <vt:lpstr>SİYASET FELSEFESİ</vt:lpstr>
      <vt:lpstr>SİYASET FELSEFESİ</vt:lpstr>
      <vt:lpstr>SİYASET FELSEFESİ</vt:lpstr>
      <vt:lpstr>SİYASET FELSEFESİ</vt:lpstr>
      <vt:lpstr>SİYASET FELSEFESİ</vt:lpstr>
      <vt:lpstr>SİYASET FELSEFESİ</vt:lpstr>
      <vt:lpstr>NİCCOLO MACHİAVELLİ (1469-1527)</vt:lpstr>
      <vt:lpstr>NİCCOLO MACHİAVELLİ (1469-1527)</vt:lpstr>
      <vt:lpstr>NİCCOLO MACHİAVELLİ (1469-1527)</vt:lpstr>
      <vt:lpstr>NİCCOLO MACHİAVELLİ (1469-1527)</vt:lpstr>
      <vt:lpstr>THOMAS MORE (1478-1535)</vt:lpstr>
      <vt:lpstr>THOMAS MORE (1478-1535)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Şerefettin</dc:creator>
  <cp:lastModifiedBy>Şerefettin</cp:lastModifiedBy>
  <cp:revision>5</cp:revision>
  <dcterms:created xsi:type="dcterms:W3CDTF">2024-03-31T11:06:47Z</dcterms:created>
  <dcterms:modified xsi:type="dcterms:W3CDTF">2024-04-02T15:22:16Z</dcterms:modified>
</cp:coreProperties>
</file>