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64" r:id="rId5"/>
    <p:sldId id="263" r:id="rId6"/>
    <p:sldId id="266" r:id="rId7"/>
    <p:sldId id="270" r:id="rId8"/>
    <p:sldId id="265" r:id="rId9"/>
    <p:sldId id="269" r:id="rId10"/>
    <p:sldId id="268"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tr-TR"/>
              <a:t>Asıl başlık stilini düzenlemek için tıklayın</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5/29/2024</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0F7F47CF-67C9-420C-80A5-E2069FF0C2DF}" type="datetimeFigureOut">
              <a:rPr lang="en-US" dirty="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Content Placeholder 3"/>
          <p:cNvSpPr>
            <a:spLocks noGrp="1"/>
          </p:cNvSpPr>
          <p:nvPr>
            <p:ph sz="quarter" idx="13"/>
          </p:nvPr>
        </p:nvSpPr>
        <p:spPr>
          <a:xfrm>
            <a:off x="685802" y="2861733"/>
            <a:ext cx="5088712" cy="2512852"/>
          </a:xfrm>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3" name="Content Placeholder 5"/>
          <p:cNvSpPr>
            <a:spLocks noGrp="1"/>
          </p:cNvSpPr>
          <p:nvPr>
            <p:ph sz="quarter" idx="14"/>
          </p:nvPr>
        </p:nvSpPr>
        <p:spPr>
          <a:xfrm>
            <a:off x="5993969" y="2861733"/>
            <a:ext cx="5088713" cy="2512852"/>
          </a:xfrm>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5/29/2024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5/29/2024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0C3BFE2-83B7-4B0A-B9D3-AB28331082B3}" type="datetimeFigureOut">
              <a:rPr lang="en-US" dirty="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2EF78E3-FDA3-4D28-AAA2-0B81F349A39D}" type="datetimeFigureOut">
              <a:rPr lang="en-US" dirty="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41D2AC3-6A0B-4169-B1EA-E3AE8B351BDD}" type="datetimeFigureOut">
              <a:rPr lang="en-US" dirty="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DD4B9363-8B87-41B7-9F8E-64519CBB8F34}" type="datetimeFigureOut">
              <a:rPr lang="en-US" dirty="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AEF5746-5284-4951-9F37-7AE924EDBCB7}" type="datetimeFigureOut">
              <a:rPr lang="en-US" dirty="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02398B29-7265-4A65-A2A4-6703C057B7C1}" type="datetimeFigureOut">
              <a:rPr lang="en-US" dirty="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tr-TR"/>
              <a:t>Asıl başlık stilini düzenlemek için tıklayın</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28FBA082-94DF-4C4B-A041-6624924AB0A8}" type="datetimeFigureOut">
              <a:rPr lang="en-US" dirty="0"/>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tr-TR"/>
              <a:t>Asıl başlık stilini düzenlemek için tıklayın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B27686C4-3AB5-4E0C-86CA-FB108C350AA9}" type="datetimeFigureOut">
              <a:rPr lang="en-US" dirty="0"/>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5/29/2024</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4B8431-02EC-4F8C-1A33-9368AC1C682B}"/>
              </a:ext>
            </a:extLst>
          </p:cNvPr>
          <p:cNvSpPr>
            <a:spLocks noGrp="1"/>
          </p:cNvSpPr>
          <p:nvPr>
            <p:ph type="ctrTitle"/>
          </p:nvPr>
        </p:nvSpPr>
        <p:spPr>
          <a:xfrm rot="21420000">
            <a:off x="401370" y="899636"/>
            <a:ext cx="10505885" cy="2766528"/>
          </a:xfrm>
        </p:spPr>
        <p:txBody>
          <a:bodyPr>
            <a:normAutofit/>
          </a:bodyPr>
          <a:lstStyle/>
          <a:p>
            <a:pPr algn="ctr"/>
            <a:r>
              <a:rPr lang="tr-TR" sz="8500" b="1" dirty="0">
                <a:latin typeface="Garamond" panose="02020404030301010803" pitchFamily="18" charset="0"/>
              </a:rPr>
              <a:t>RASYONALİSTLER</a:t>
            </a:r>
            <a:br>
              <a:rPr lang="tr-TR" sz="8500" b="1">
                <a:latin typeface="Garamond" panose="02020404030301010803" pitchFamily="18" charset="0"/>
              </a:rPr>
            </a:br>
            <a:r>
              <a:rPr lang="tr-TR" sz="4900" b="1">
                <a:latin typeface="Garamond" panose="02020404030301010803" pitchFamily="18" charset="0"/>
              </a:rPr>
              <a:t>Descartes-Spinoza</a:t>
            </a:r>
            <a:endParaRPr lang="tr-TR" sz="4900" b="1" dirty="0">
              <a:latin typeface="Garamond" panose="02020404030301010803" pitchFamily="18" charset="0"/>
            </a:endParaRPr>
          </a:p>
        </p:txBody>
      </p:sp>
    </p:spTree>
    <p:extLst>
      <p:ext uri="{BB962C8B-B14F-4D97-AF65-F5344CB8AC3E}">
        <p14:creationId xmlns:p14="http://schemas.microsoft.com/office/powerpoint/2010/main" val="3605632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Modern felsefede -Bacon ve Hobbes-, fizik biliminin konusunun “doğa” olarak belirginleşmesiyle yeniden kurulurken, yeni bir felsefi düşünce olan rasyonalistler de bilgi teorisini felsefenin en temel konusu olarak belirler.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Rasyonalistler matematiksel bir dile sahip olan doğanın karşısına “düşünen öz” olarak tanımladıkları insanı yerleştirirler.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İnsanı insan yapan şeyin duyum, duygu ve imgelem benzeri rasyonel olmayan boyutları yerine düşünce boyutunu görürler.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yeni doğa-insan ikileminden çıkan bilimsel-felsefi dünya görüşünün temel ilkesinin “doğayı akıl aracılığıyla alt etme” olan teknik uygarlık anlayışı olduğu söylenebilir. </a:t>
            </a:r>
          </a:p>
        </p:txBody>
      </p:sp>
    </p:spTree>
    <p:extLst>
      <p:ext uri="{BB962C8B-B14F-4D97-AF65-F5344CB8AC3E}">
        <p14:creationId xmlns:p14="http://schemas.microsoft.com/office/powerpoint/2010/main" val="2729205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Spinoza ve </a:t>
            </a:r>
            <a:r>
              <a:rPr lang="tr-TR" sz="3000" cap="none" dirty="0" err="1">
                <a:latin typeface="Garamond" panose="02020404030301010803" pitchFamily="18" charset="0"/>
              </a:rPr>
              <a:t>Leibniz’ın</a:t>
            </a:r>
            <a:r>
              <a:rPr lang="tr-TR" sz="3000" cap="none" dirty="0">
                <a:latin typeface="Garamond" panose="02020404030301010803" pitchFamily="18" charset="0"/>
              </a:rPr>
              <a:t> rasyonalist olarak isimlendirilmelerinin nedeni, onların dünyanın insan için nasıl anlaşılır hale getirileceği arayışında olmalarıdır.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bağlamda onlar, batıl inançların, vahyin gizlerine karşı çıkarak, aklın ve rasyonel yöntemlerin gücünü yücelttiler.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Rasyonel yöntem olarak matematiği gören bu filozoflara göre, saf akıl yalnızca matematikte tek hakem olarak görülür.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Matematik yoluyla ortaya konulanlarda kuşku olmadığı gibi, olması muhtemel herhangi bir yanlış da hemen ve kesin bir biçimde tespit edilir. </a:t>
            </a:r>
          </a:p>
        </p:txBody>
      </p:sp>
    </p:spTree>
    <p:extLst>
      <p:ext uri="{BB962C8B-B14F-4D97-AF65-F5344CB8AC3E}">
        <p14:creationId xmlns:p14="http://schemas.microsoft.com/office/powerpoint/2010/main" val="4263393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üç filozofun programı, matematiksel akıl yürütme yöntemini genelleştirerek felsefe ve bilimin tüm problemlerine uygulamaktan meydana gelir.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Rasyonalist filozoflar, birçok filozof akıl yürütmelerinde, akıl yerine imgelemi kullandıklarından kafalarının karıştığını iddia etmekle beraber, düşünce ve kafa karışıklıklarının ilk ve en önemli nedeninin de imgelem olduğunu iddia ederler.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Saf akılla tahayyül gücü arasında bir ayrım yapan rasyonalistler, matematiktekine benzer bir açıklık, dakiklik ve kesinlik adına, felsefe ve doğabilimlerinde kullanılan terimlerin gündelik söylemin tüm figüratif ve öznel çağrışımlarından arındırılmasının gerekliliğini vurgularlar. </a:t>
            </a:r>
          </a:p>
        </p:txBody>
      </p:sp>
    </p:spTree>
    <p:extLst>
      <p:ext uri="{BB962C8B-B14F-4D97-AF65-F5344CB8AC3E}">
        <p14:creationId xmlns:p14="http://schemas.microsoft.com/office/powerpoint/2010/main" val="1144402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85000" lnSpcReduction="2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Aristotelesçi doğa anlayışını reddeden 17. yüzyıl rasyonalist filozofları, doğal süreçlerin niceliksel terimlerle ifade edilmek durumunda olan doğalarının niceliksel olarak açıklanmasını gerekli görürler.</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Nesnelerin ölçülebilen niceliksel yönlerinin gerçek olduğunu savunan rasyonalistler, evrenin rasyonel bir biçimde düzenlendiğini düşünerek, her olayın zorunlulukla bütün içinde bir yeri vardır.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ortak görüş, sırasıyla felsefede aklı kullanmak suretiyle, sağduyunun dünya görüşünün aşılabileceği, nesnelerin ikincil niteliklerinin gerisindeki matematiksel olarak ölçülebilecek yönlerine, görünüş ya da fenomenlerin gerisindeki gerçekliğe ulaşılabileceği fikrine; doğada zorunlu bağıntılar bulunduğu için evrendeki her yön ya da öğenin ilke olarak akıl yoluyla bilinebileceği anlayışına; felsefi ve bilimsel doğruların zorunlu doğrular olup, olduğundan başka türlü olamayanı ifade etmesi gerektiği tezine ve nihayet, determinizme ve doğadaki zorunluluğa dayalı bir özgürlük kavrayışına yol açmıştır. </a:t>
            </a:r>
          </a:p>
        </p:txBody>
      </p:sp>
    </p:spTree>
    <p:extLst>
      <p:ext uri="{BB962C8B-B14F-4D97-AF65-F5344CB8AC3E}">
        <p14:creationId xmlns:p14="http://schemas.microsoft.com/office/powerpoint/2010/main" val="4146848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206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RASYONALİSTLER</a:t>
            </a:r>
            <a:r>
              <a:rPr lang="tr-TR" sz="54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17. yüzyılın büyük rasyonalistleri, insan zihninde doğuştan düşünceler veya deneyden bağımsız, a </a:t>
            </a:r>
            <a:r>
              <a:rPr lang="tr-TR" sz="3000" cap="none" dirty="0" err="1">
                <a:latin typeface="Garamond" panose="02020404030301010803" pitchFamily="18" charset="0"/>
              </a:rPr>
              <a:t>priori</a:t>
            </a:r>
            <a:r>
              <a:rPr lang="tr-TR" sz="3000" cap="none" dirty="0">
                <a:latin typeface="Garamond" panose="02020404030301010803" pitchFamily="18" charset="0"/>
              </a:rPr>
              <a:t> doğrular bulunduğunu kabul ederler.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hususta onları karakterize eden şey söz konusu a </a:t>
            </a:r>
            <a:r>
              <a:rPr lang="tr-TR" sz="3000" cap="none" dirty="0" err="1">
                <a:latin typeface="Garamond" panose="02020404030301010803" pitchFamily="18" charset="0"/>
              </a:rPr>
              <a:t>priori</a:t>
            </a:r>
            <a:r>
              <a:rPr lang="tr-TR" sz="3000" cap="none" dirty="0">
                <a:latin typeface="Garamond" panose="02020404030301010803" pitchFamily="18" charset="0"/>
              </a:rPr>
              <a:t> doğru ya da ilkelerin varlığına inançtan ziyade, bu türden ilkelerden gerçeklik hakkında bilgi verecek bir doğrular sistemi türetme idealiydi.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Bunu her üç filozof da farklı şekillerde hayata geçirmeyi başardı.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Bu üç filozoftan en derin etki yaratanın Descartes olduğu söylenebilir. Spinoza ve Leibniz ise onun açtığı yolda yürüdüler. </a:t>
            </a:r>
          </a:p>
        </p:txBody>
      </p:sp>
    </p:spTree>
    <p:extLst>
      <p:ext uri="{BB962C8B-B14F-4D97-AF65-F5344CB8AC3E}">
        <p14:creationId xmlns:p14="http://schemas.microsoft.com/office/powerpoint/2010/main" val="894448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fontScale="92500" lnSpcReduction="10000"/>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Rene Descartes 1596’da varlıklı bir Fransız aristokrat ailesinin çocuğu olarak Fransa’da doğdu.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Descartes küçük yaşlarda Cizvitlerin yanında felsefe ve matematik başta olmak üzere iyi bir eğitim aldı. </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Avrupa’nın en gelişmiş ve en geniş özgürlüklere sahip Hollanda’ya yerleşen filozof, 1629-1649 yılları arası özgün eserler verdiği dönem olup en önemli eserleri olan </a:t>
            </a:r>
            <a:r>
              <a:rPr lang="tr-TR" sz="3000" i="1" cap="none" dirty="0">
                <a:latin typeface="Garamond" panose="02020404030301010803" pitchFamily="18" charset="0"/>
              </a:rPr>
              <a:t>Yöntem Üzerine Konuşmalar </a:t>
            </a:r>
            <a:r>
              <a:rPr lang="tr-TR" sz="3000" cap="none" dirty="0">
                <a:latin typeface="Garamond" panose="02020404030301010803" pitchFamily="18" charset="0"/>
              </a:rPr>
              <a:t>(1637) ve </a:t>
            </a:r>
            <a:r>
              <a:rPr lang="tr-TR" sz="3000" i="1" cap="none" dirty="0" err="1">
                <a:latin typeface="Garamond" panose="02020404030301010803" pitchFamily="18" charset="0"/>
              </a:rPr>
              <a:t>Meditasyonlar</a:t>
            </a:r>
            <a:r>
              <a:rPr lang="tr-TR" sz="3000" cap="none" dirty="0" err="1">
                <a:latin typeface="Garamond" panose="02020404030301010803" pitchFamily="18" charset="0"/>
              </a:rPr>
              <a:t>’ı</a:t>
            </a:r>
            <a:r>
              <a:rPr lang="tr-TR" sz="3000" cap="none" dirty="0">
                <a:latin typeface="Garamond" panose="02020404030301010803" pitchFamily="18" charset="0"/>
              </a:rPr>
              <a:t> (1641) bu dönemde yazdı.</a:t>
            </a:r>
          </a:p>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Ortaçağ felsefesi, değer temelli ve teleolojik dünya görüşüyle bilimi tümden reddetmesi bakımından bir uca; bu görüşü bütünüyle reddetmesi bakımından da Hobbes’u da diğer uca yerleştirmek mümkündür. </a:t>
            </a:r>
          </a:p>
        </p:txBody>
      </p:sp>
    </p:spTree>
    <p:extLst>
      <p:ext uri="{BB962C8B-B14F-4D97-AF65-F5344CB8AC3E}">
        <p14:creationId xmlns:p14="http://schemas.microsoft.com/office/powerpoint/2010/main" val="3623423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r>
              <a:rPr lang="tr-TR" sz="3000" cap="none" dirty="0">
                <a:latin typeface="Garamond" panose="02020404030301010803" pitchFamily="18" charset="0"/>
              </a:rPr>
              <a:t>Hobbes’un çağdaşı olan René Descartes bu iki karşıt uç arasında bir orta yol bulma, bilimle dini bir şekilde uzlaştırma çabası içine girmiştir</a:t>
            </a:r>
            <a:r>
              <a:rPr lang="tr-TR" sz="3000" cap="none">
                <a:latin typeface="Garamond" panose="02020404030301010803" pitchFamily="18" charset="0"/>
              </a:rPr>
              <a:t>. </a:t>
            </a:r>
            <a:endParaRPr lang="tr-TR" sz="3000" cap="none" dirty="0">
              <a:latin typeface="Garamond" panose="02020404030301010803" pitchFamily="18" charset="0"/>
            </a:endParaRPr>
          </a:p>
        </p:txBody>
      </p:sp>
    </p:spTree>
    <p:extLst>
      <p:ext uri="{BB962C8B-B14F-4D97-AF65-F5344CB8AC3E}">
        <p14:creationId xmlns:p14="http://schemas.microsoft.com/office/powerpoint/2010/main" val="2716866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452376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2185862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shadeToTitle="1">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5338EE-506F-9E56-8BD7-3282663584E9}"/>
              </a:ext>
            </a:extLst>
          </p:cNvPr>
          <p:cNvSpPr>
            <a:spLocks noGrp="1"/>
          </p:cNvSpPr>
          <p:nvPr>
            <p:ph type="title"/>
          </p:nvPr>
        </p:nvSpPr>
        <p:spPr>
          <a:xfrm>
            <a:off x="295422" y="190773"/>
            <a:ext cx="11605846" cy="1151965"/>
          </a:xfrm>
          <a:solidFill>
            <a:srgbClr val="00B050"/>
          </a:solidFill>
        </p:spPr>
        <p:txBody>
          <a:bodyPr tIns="180000" bIns="252000">
            <a:normAutofit fontScale="90000"/>
          </a:bodyPr>
          <a:lstStyle/>
          <a:p>
            <a:pPr indent="288290" algn="ctr">
              <a:lnSpc>
                <a:spcPct val="100000"/>
              </a:lnSpc>
            </a:pPr>
            <a:r>
              <a:rPr lang="tr-TR" sz="60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RENE DESCARTES </a:t>
            </a:r>
            <a:r>
              <a:rPr lang="tr-TR" sz="49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(1596-1650)</a:t>
            </a:r>
            <a:r>
              <a:rPr lang="tr-TR" sz="4900" b="1" dirty="0">
                <a:effectLst/>
                <a:latin typeface="Garamond" panose="02020404030301010803" pitchFamily="18" charset="0"/>
                <a:ea typeface="Calibri" panose="020F0502020204030204" pitchFamily="34" charset="0"/>
                <a:cs typeface="Times New Roman" panose="02020603050405020304" pitchFamily="18" charset="0"/>
              </a:rPr>
              <a:t> </a:t>
            </a:r>
            <a:endParaRPr lang="tr-TR" sz="4900" dirty="0">
              <a:latin typeface="Garamond" panose="02020404030301010803" pitchFamily="18" charset="0"/>
            </a:endParaRPr>
          </a:p>
        </p:txBody>
      </p:sp>
      <p:sp>
        <p:nvSpPr>
          <p:cNvPr id="3" name="İçerik Yer Tutucusu 2">
            <a:extLst>
              <a:ext uri="{FF2B5EF4-FFF2-40B4-BE49-F238E27FC236}">
                <a16:creationId xmlns:a16="http://schemas.microsoft.com/office/drawing/2014/main" id="{04B99507-9D9F-63C7-B079-EFDBACEC7389}"/>
              </a:ext>
            </a:extLst>
          </p:cNvPr>
          <p:cNvSpPr>
            <a:spLocks noGrp="1"/>
          </p:cNvSpPr>
          <p:nvPr>
            <p:ph sz="quarter" idx="13"/>
          </p:nvPr>
        </p:nvSpPr>
        <p:spPr>
          <a:xfrm>
            <a:off x="295422" y="1505243"/>
            <a:ext cx="11605846" cy="5161984"/>
          </a:xfrm>
          <a:solidFill>
            <a:schemeClr val="bg1"/>
          </a:solidFill>
        </p:spPr>
        <p:txBody>
          <a:bodyPr lIns="108000" tIns="180000" rIns="108000" bIns="72000" anchor="t">
            <a:normAutofit/>
          </a:bodyPr>
          <a:lstStyle/>
          <a:p>
            <a:pPr marL="365125" indent="-365125">
              <a:lnSpc>
                <a:spcPct val="100000"/>
              </a:lnSpc>
              <a:spcBef>
                <a:spcPts val="600"/>
              </a:spcBef>
              <a:buSzPct val="94000"/>
              <a:buFont typeface="Wingdings" panose="05000000000000000000" pitchFamily="2" charset="2"/>
              <a:buChar char="Ø"/>
            </a:pPr>
            <a:endParaRPr lang="tr-TR" sz="3000" cap="none" dirty="0">
              <a:latin typeface="Garamond" panose="02020404030301010803" pitchFamily="18" charset="0"/>
            </a:endParaRPr>
          </a:p>
        </p:txBody>
      </p:sp>
    </p:spTree>
    <p:extLst>
      <p:ext uri="{BB962C8B-B14F-4D97-AF65-F5344CB8AC3E}">
        <p14:creationId xmlns:p14="http://schemas.microsoft.com/office/powerpoint/2010/main" val="396329336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a Olay">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TM04033927[[fn=Ana Olay]]</Template>
  <TotalTime>1596</TotalTime>
  <Words>629</Words>
  <Application>Microsoft Office PowerPoint</Application>
  <PresentationFormat>Geniş ekran</PresentationFormat>
  <Paragraphs>34</Paragraphs>
  <Slides>11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Garamond</vt:lpstr>
      <vt:lpstr>Impact</vt:lpstr>
      <vt:lpstr>Wingdings</vt:lpstr>
      <vt:lpstr>Ana Olay</vt:lpstr>
      <vt:lpstr>RASYONALİSTLER Descartes-Spinoza</vt:lpstr>
      <vt:lpstr>RASYONALİSTLER </vt:lpstr>
      <vt:lpstr>RASYONALİSTLER </vt:lpstr>
      <vt:lpstr>RASYONALİSTLER </vt:lpstr>
      <vt:lpstr>RASYONALİSTLER </vt:lpstr>
      <vt:lpstr>RASYONALİSTLER </vt:lpstr>
      <vt:lpstr>RENE DESCARTES (1596-1650) </vt:lpstr>
      <vt:lpstr>RENE DESCARTES (1596-1650) </vt:lpstr>
      <vt:lpstr>RENE DESCARTES (1596-1650) </vt:lpstr>
      <vt:lpstr>RENE DESCARTES (1596-1650) </vt:lpstr>
      <vt:lpstr>RENE DESCARTES (1596-1650)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RASYONALİSTLER Descartes-Spinoza-Leibniz</dc:title>
  <dc:creator>Şerefettin</dc:creator>
  <cp:lastModifiedBy>Şerefettin</cp:lastModifiedBy>
  <cp:revision>3</cp:revision>
  <dcterms:created xsi:type="dcterms:W3CDTF">2024-05-10T21:04:40Z</dcterms:created>
  <dcterms:modified xsi:type="dcterms:W3CDTF">2024-05-28T22:20:56Z</dcterms:modified>
</cp:coreProperties>
</file>