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9"/>
  </p:notesMasterIdLst>
  <p:sldIdLst>
    <p:sldId id="256" r:id="rId2"/>
    <p:sldId id="257" r:id="rId3"/>
    <p:sldId id="262" r:id="rId4"/>
    <p:sldId id="264" r:id="rId5"/>
    <p:sldId id="263" r:id="rId6"/>
    <p:sldId id="266" r:id="rId7"/>
    <p:sldId id="270" r:id="rId8"/>
    <p:sldId id="265" r:id="rId9"/>
    <p:sldId id="269" r:id="rId10"/>
    <p:sldId id="268" r:id="rId11"/>
    <p:sldId id="267" r:id="rId12"/>
    <p:sldId id="272" r:id="rId13"/>
    <p:sldId id="273" r:id="rId14"/>
    <p:sldId id="274" r:id="rId15"/>
    <p:sldId id="271" r:id="rId16"/>
    <p:sldId id="275" r:id="rId17"/>
    <p:sldId id="276" r:id="rId18"/>
    <p:sldId id="277" r:id="rId19"/>
    <p:sldId id="278" r:id="rId20"/>
    <p:sldId id="281" r:id="rId21"/>
    <p:sldId id="279" r:id="rId22"/>
    <p:sldId id="285" r:id="rId23"/>
    <p:sldId id="284" r:id="rId24"/>
    <p:sldId id="283" r:id="rId25"/>
    <p:sldId id="282" r:id="rId26"/>
    <p:sldId id="280" r:id="rId27"/>
    <p:sldId id="286" r:id="rId28"/>
    <p:sldId id="288" r:id="rId29"/>
    <p:sldId id="287" r:id="rId30"/>
    <p:sldId id="291" r:id="rId31"/>
    <p:sldId id="290" r:id="rId32"/>
    <p:sldId id="289" r:id="rId33"/>
    <p:sldId id="294" r:id="rId34"/>
    <p:sldId id="293" r:id="rId35"/>
    <p:sldId id="292" r:id="rId36"/>
    <p:sldId id="297" r:id="rId37"/>
    <p:sldId id="296" r:id="rId38"/>
    <p:sldId id="295" r:id="rId39"/>
    <p:sldId id="301" r:id="rId40"/>
    <p:sldId id="300" r:id="rId41"/>
    <p:sldId id="299" r:id="rId42"/>
    <p:sldId id="305" r:id="rId43"/>
    <p:sldId id="304" r:id="rId44"/>
    <p:sldId id="303" r:id="rId45"/>
    <p:sldId id="302" r:id="rId46"/>
    <p:sldId id="307" r:id="rId47"/>
    <p:sldId id="306"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p:normalViewPr>
  <p:slideViewPr>
    <p:cSldViewPr snapToGrid="0">
      <p:cViewPr varScale="1">
        <p:scale>
          <a:sx n="59" d="100"/>
          <a:sy n="59" d="100"/>
        </p:scale>
        <p:origin x="300"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E8B8D-4BC0-42E1-87AF-F1DF5DCD0806}" type="datetimeFigureOut">
              <a:rPr lang="tr-TR" smtClean="0"/>
              <a:t>29.05.2024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CD69BD-EB96-42FA-BCA2-019F14CBA961}" type="slidenum">
              <a:rPr lang="tr-TR" smtClean="0"/>
              <a:t>‹#›</a:t>
            </a:fld>
            <a:endParaRPr lang="tr-TR"/>
          </a:p>
        </p:txBody>
      </p:sp>
    </p:spTree>
    <p:extLst>
      <p:ext uri="{BB962C8B-B14F-4D97-AF65-F5344CB8AC3E}">
        <p14:creationId xmlns:p14="http://schemas.microsoft.com/office/powerpoint/2010/main" val="257625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FFCD69BD-EB96-42FA-BCA2-019F14CBA961}" type="slidenum">
              <a:rPr lang="tr-TR" smtClean="0"/>
              <a:t>1</a:t>
            </a:fld>
            <a:endParaRPr lang="tr-TR"/>
          </a:p>
        </p:txBody>
      </p:sp>
    </p:spTree>
    <p:extLst>
      <p:ext uri="{BB962C8B-B14F-4D97-AF65-F5344CB8AC3E}">
        <p14:creationId xmlns:p14="http://schemas.microsoft.com/office/powerpoint/2010/main" val="3822898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a:t>Asıl başlık stilini düzenlemek için tıklayın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pPr/>
              <a:t>5/29/2024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pPr/>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0F7F47CF-67C9-420C-80A5-E2069FF0C2DF}" type="datetimeFigureOut">
              <a:rPr lang="en-US" dirty="0"/>
              <a:pPr/>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685802" y="2861733"/>
            <a:ext cx="5088712" cy="2512852"/>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5993969" y="2861733"/>
            <a:ext cx="5088713" cy="2512852"/>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pPr/>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pPr/>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pPr/>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0C3BFE2-83B7-4B0A-B9D3-AB28331082B3}"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2EF78E3-FDA3-4D28-AAA2-0B81F349A39D}"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41D2AC3-6A0B-4169-B1EA-E3AE8B351BDD}"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D4B9363-8B87-41B7-9F8E-64519CBB8F34}"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AEF5746-5284-4951-9F37-7AE924EDBCB7}"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2398B29-7265-4A65-A2A4-6703C057B7C1}" type="datetimeFigureOut">
              <a:rPr lang="en-US" dirty="0"/>
              <a:pPr/>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tr-TR"/>
              <a:t>Asıl başlık stilini düzenlemek için tıklayın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28FBA082-94DF-4C4B-A041-6624924AB0A8}" type="datetimeFigureOut">
              <a:rPr lang="en-US" dirty="0"/>
              <a:pPr/>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tr-TR"/>
              <a:t>Asıl başlık stilini düzenlemek için tıklayın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B27686C4-3AB5-4E0C-86CA-FB108C350AA9}" type="datetimeFigureOut">
              <a:rPr lang="en-US" dirty="0"/>
              <a:pPr/>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pPr/>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pPr/>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pPr/>
              <a:t>5/29/2024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4B8431-02EC-4F8C-1A33-9368AC1C682B}"/>
              </a:ext>
            </a:extLst>
          </p:cNvPr>
          <p:cNvSpPr>
            <a:spLocks noGrp="1"/>
          </p:cNvSpPr>
          <p:nvPr>
            <p:ph type="ctrTitle"/>
          </p:nvPr>
        </p:nvSpPr>
        <p:spPr>
          <a:xfrm rot="21420000">
            <a:off x="401370" y="899636"/>
            <a:ext cx="10505885" cy="2766528"/>
          </a:xfrm>
        </p:spPr>
        <p:txBody>
          <a:bodyPr>
            <a:normAutofit/>
          </a:bodyPr>
          <a:lstStyle/>
          <a:p>
            <a:r>
              <a:rPr lang="tr-TR" sz="8500" b="1" dirty="0">
                <a:latin typeface="Garamond" panose="02020404030301010803" pitchFamily="18" charset="0"/>
              </a:rPr>
              <a:t>RASYONALİSTLER</a:t>
            </a:r>
            <a:br>
              <a:rPr lang="tr-TR" sz="8500" b="1">
                <a:latin typeface="Garamond" panose="02020404030301010803" pitchFamily="18" charset="0"/>
              </a:rPr>
            </a:br>
            <a:r>
              <a:rPr lang="tr-TR" sz="4900" b="1">
                <a:latin typeface="Garamond" panose="02020404030301010803" pitchFamily="18" charset="0"/>
              </a:rPr>
              <a:t>Descartes-Spinoza</a:t>
            </a:r>
            <a:endParaRPr lang="tr-TR" sz="4900" b="1" dirty="0">
              <a:latin typeface="Garamond" panose="02020404030301010803" pitchFamily="18" charset="0"/>
            </a:endParaRPr>
          </a:p>
        </p:txBody>
      </p:sp>
    </p:spTree>
    <p:extLst>
      <p:ext uri="{BB962C8B-B14F-4D97-AF65-F5344CB8AC3E}">
        <p14:creationId xmlns:p14="http://schemas.microsoft.com/office/powerpoint/2010/main" val="360563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Modern felsefede -Bacon ve Hobbes-, fizik biliminin konusunun “doğa” olarak belirginleşmesiyle yeniden kurulurken, yeni bir felsefi düşünce olan rasyonalistler de bilgi teorisini felsefenin en temel konusu olarak belirler.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Rasyonalistler matematiksel bir dile sahip olan doğanın karşısına “düşünen öz” olarak tanımladıkları insanı yerleştirirler.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İnsanı insan yapan şeyin duyum, duygu ve imgelem benzeri rasyonel olmayan boyutları yerine düşünce boyutunu görürler.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yeni doğa-insan ikileminden çıkan bilimsel-felsefi dünya görüşünün temel ilkesinin “doğayı akıl aracılığıyla alt etme” olan teknik uygarlık anlayışı olduğu söylenebilir. </a:t>
            </a:r>
          </a:p>
        </p:txBody>
      </p:sp>
    </p:spTree>
    <p:extLst>
      <p:ext uri="{BB962C8B-B14F-4D97-AF65-F5344CB8AC3E}">
        <p14:creationId xmlns:p14="http://schemas.microsoft.com/office/powerpoint/2010/main" val="272920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Spinoza ve </a:t>
            </a:r>
            <a:r>
              <a:rPr lang="tr-TR" sz="3000" cap="none" dirty="0" err="1">
                <a:latin typeface="Garamond" panose="02020404030301010803" pitchFamily="18" charset="0"/>
              </a:rPr>
              <a:t>Leibniz’ın</a:t>
            </a:r>
            <a:r>
              <a:rPr lang="tr-TR" sz="3000" cap="none" dirty="0">
                <a:latin typeface="Garamond" panose="02020404030301010803" pitchFamily="18" charset="0"/>
              </a:rPr>
              <a:t> rasyonalist olarak isimlendirilmelerinin nedeni, onların dünyanın insan için nasıl anlaşılır hale getirileceği arayışında olmalarıdır.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bağlamda onlar, batıl inançların, vahyin gizlerine karşı çıkarak, aklın ve rasyonel yöntemlerin gücünü yücelttiler.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Rasyonel yöntem olarak matematiği gören bu filozoflara göre, saf akıl yalnızca matematikte tek hakem olarak görülür.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Matematik yoluyla ortaya konulanlarda kuşku olmadığı gibi, olması muhtemel herhangi bir yanlış da hemen ve kesin bir biçimde tespit edilir. </a:t>
            </a:r>
          </a:p>
        </p:txBody>
      </p:sp>
    </p:spTree>
    <p:extLst>
      <p:ext uri="{BB962C8B-B14F-4D97-AF65-F5344CB8AC3E}">
        <p14:creationId xmlns:p14="http://schemas.microsoft.com/office/powerpoint/2010/main" val="4263393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üç filozofun programı, matematiksel akıl yürütme yöntemini genelleştirerek felsefe ve bilimin tüm problemlerine uygulamaktan meydana gelir.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Rasyonalist filozoflar, birçok filozof akıl yürütmelerinde, akıl yerine imgelemi kullandıklarından kafalarının karıştığını iddia etmekle beraber, düşünce ve kafa karışıklıklarının ilk ve en önemli nedeninin de imgelem olduğunu iddia ederler.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Saf akılla tahayyül gücü arasında bir ayrım yapan rasyonalistler, matematiktekine benzer bir açıklık, dakiklik ve kesinlik adına, felsefe ve doğabilimlerinde kullanılan terimlerin gündelik söylemin tüm figüratif ve öznel çağrışımlarından arındırılmasının gerekliliğini vurgularlar. </a:t>
            </a:r>
          </a:p>
        </p:txBody>
      </p:sp>
    </p:spTree>
    <p:extLst>
      <p:ext uri="{BB962C8B-B14F-4D97-AF65-F5344CB8AC3E}">
        <p14:creationId xmlns:p14="http://schemas.microsoft.com/office/powerpoint/2010/main" val="1144402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85000" lnSpcReduction="2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Aristotelesçi doğa anlayışını reddeden 17. yüzyıl rasyonalist filozofları, doğal süreçlerin niceliksel terimlerle ifade edilmek durumunda olan doğalarının niceliksel olarak açıklanmasını gerekli görürler.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Nesnelerin ölçülebilen niceliksel yönlerinin gerçek olduğunu savunan rasyonalistler, evrenin rasyonel bir biçimde düzenlendiğini düşünerek, her olayın zorunlulukla bütün içinde bir yeri vardır.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ortak görüş, sırasıyla felsefede aklı kullanmak suretiyle, sağduyunun dünya görüşünün aşılabileceği, nesnelerin ikincil niteliklerinin gerisindeki matematiksel olarak ölçülebilecek yönlerine, görünüş ya da fenomenlerin gerisindeki gerçekliğe ulaşılabileceği fikrine; doğada zorunlu bağıntılar bulunduğu için evrendeki her yön ya da öğenin ilke olarak akıl yoluyla bilinebileceği anlayışına; felsefi ve bilimsel doğruların zorunlu doğrular olup, olduğundan başka türlü olamayanı ifade etmesi gerektiği tezine ve nihayet, determinizme ve doğadaki zorunluluğa dayalı bir özgürlük kavrayışına yol açmıştır. </a:t>
            </a:r>
          </a:p>
        </p:txBody>
      </p:sp>
    </p:spTree>
    <p:extLst>
      <p:ext uri="{BB962C8B-B14F-4D97-AF65-F5344CB8AC3E}">
        <p14:creationId xmlns:p14="http://schemas.microsoft.com/office/powerpoint/2010/main" val="414684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17. yüzyılın büyük rasyonalistleri, insan zihninde doğuştan düşünceler veya deneyden bağımsız, a </a:t>
            </a:r>
            <a:r>
              <a:rPr lang="tr-TR" sz="3000" cap="none" dirty="0" err="1">
                <a:latin typeface="Garamond" panose="02020404030301010803" pitchFamily="18" charset="0"/>
              </a:rPr>
              <a:t>priori</a:t>
            </a:r>
            <a:r>
              <a:rPr lang="tr-TR" sz="3000" cap="none" dirty="0">
                <a:latin typeface="Garamond" panose="02020404030301010803" pitchFamily="18" charset="0"/>
              </a:rPr>
              <a:t> doğrular bulunduğunu kabul ederler.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hususta onları karakterize eden şey söz konusu a </a:t>
            </a:r>
            <a:r>
              <a:rPr lang="tr-TR" sz="3000" cap="none" dirty="0" err="1">
                <a:latin typeface="Garamond" panose="02020404030301010803" pitchFamily="18" charset="0"/>
              </a:rPr>
              <a:t>priori</a:t>
            </a:r>
            <a:r>
              <a:rPr lang="tr-TR" sz="3000" cap="none" dirty="0">
                <a:latin typeface="Garamond" panose="02020404030301010803" pitchFamily="18" charset="0"/>
              </a:rPr>
              <a:t> doğru ya da ilkelerin varlığına inançtan ziyade, bu türden ilkelerden gerçeklik hakkında bilgi verecek bir doğrular sistemi türetme idealiydi.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Bunu her üç filozof da farklı şekillerde hayata geçirmeyi başardı.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üç filozoftan en derin etki yaratanın Descartes olduğu söylenebilir. Spinoza ve Leibniz ise onun açtığı yolda yürüdüler. </a:t>
            </a:r>
          </a:p>
        </p:txBody>
      </p:sp>
    </p:spTree>
    <p:extLst>
      <p:ext uri="{BB962C8B-B14F-4D97-AF65-F5344CB8AC3E}">
        <p14:creationId xmlns:p14="http://schemas.microsoft.com/office/powerpoint/2010/main" val="894448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Rene Descartes 1596’da varlıklı bir Fransız aristokrat ailesinin çocuğu olarak Fransa’da doğdu.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küçük yaşlarda Cizvitlerin yanında felsefe ve matematik başta olmak üzere iyi bir eğitim aldı.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Avrupa’nın en gelişmiş ve en geniş özgürlüklere sahip Hollanda’ya yerleşen filozof, 1629-1649 yılları arası özgün eserler verdiği dönem olup en önemli eserleri olan </a:t>
            </a:r>
            <a:r>
              <a:rPr lang="tr-TR" sz="3000" i="1" cap="none" dirty="0">
                <a:latin typeface="Garamond" panose="02020404030301010803" pitchFamily="18" charset="0"/>
              </a:rPr>
              <a:t>Yöntem Üzerine Konuşmalar </a:t>
            </a:r>
            <a:r>
              <a:rPr lang="tr-TR" sz="3000" cap="none" dirty="0">
                <a:latin typeface="Garamond" panose="02020404030301010803" pitchFamily="18" charset="0"/>
              </a:rPr>
              <a:t>(1637) ve </a:t>
            </a:r>
            <a:r>
              <a:rPr lang="tr-TR" sz="3000" i="1" cap="none" dirty="0" err="1">
                <a:latin typeface="Garamond" panose="02020404030301010803" pitchFamily="18" charset="0"/>
              </a:rPr>
              <a:t>Meditasyonlar</a:t>
            </a:r>
            <a:r>
              <a:rPr lang="tr-TR" sz="3000" cap="none" dirty="0" err="1">
                <a:latin typeface="Garamond" panose="02020404030301010803" pitchFamily="18" charset="0"/>
              </a:rPr>
              <a:t>’ı</a:t>
            </a:r>
            <a:r>
              <a:rPr lang="tr-TR" sz="3000" cap="none" dirty="0">
                <a:latin typeface="Garamond" panose="02020404030301010803" pitchFamily="18" charset="0"/>
              </a:rPr>
              <a:t> (1641) bu dönemde yazdı.</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Ortaçağ felsefesi, değer temelli ve teleolojik dünya görüşüyle bilimi tümden reddetmesi bakımından bir uca; bu görüşü bütünüyle reddetmesi bakımından da Hobbes’u da diğer uca yerleştirmek mümkündür. </a:t>
            </a:r>
          </a:p>
        </p:txBody>
      </p:sp>
    </p:spTree>
    <p:extLst>
      <p:ext uri="{BB962C8B-B14F-4D97-AF65-F5344CB8AC3E}">
        <p14:creationId xmlns:p14="http://schemas.microsoft.com/office/powerpoint/2010/main" val="3623423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Hobbes’un çağdaşı olan René Descartes bu iki karşıt uç arasında bir orta yol bulma, bilimle dini bir şekilde uzlaştırma çabası içine girmiştir. </a:t>
            </a:r>
          </a:p>
          <a:p>
            <a:pPr marL="365125" indent="-365125">
              <a:lnSpc>
                <a:spcPct val="100000"/>
              </a:lnSpc>
              <a:spcBef>
                <a:spcPts val="600"/>
              </a:spcBef>
              <a:buSzPct val="94000"/>
              <a:buFont typeface="Wingdings" panose="05000000000000000000" pitchFamily="2" charset="2"/>
              <a:buChar char="Ø"/>
            </a:pPr>
            <a:r>
              <a:rPr lang="tr-TR" sz="3200" cap="none" dirty="0">
                <a:latin typeface="Garamond" pitchFamily="18" charset="0"/>
              </a:rPr>
              <a:t>Descartes gerçekliği bilim ile teoloji diye ikiye bölmesine rağmen akıl ve bilimi her şeyin nihai yargıcı konumuna yerleştirmiştir. </a:t>
            </a:r>
          </a:p>
          <a:p>
            <a:pPr marL="365125" indent="-365125">
              <a:lnSpc>
                <a:spcPct val="100000"/>
              </a:lnSpc>
              <a:spcBef>
                <a:spcPts val="600"/>
              </a:spcBef>
              <a:buSzPct val="94000"/>
              <a:buFont typeface="Wingdings" panose="05000000000000000000" pitchFamily="2" charset="2"/>
              <a:buChar char="Ø"/>
            </a:pPr>
            <a:r>
              <a:rPr lang="tr-TR" sz="3200" cap="none" dirty="0">
                <a:latin typeface="Garamond" pitchFamily="18" charset="0"/>
              </a:rPr>
              <a:t>Descartes, Bacon ve </a:t>
            </a:r>
            <a:r>
              <a:rPr lang="tr-TR" sz="3200" cap="none" dirty="0" err="1">
                <a:latin typeface="Garamond" pitchFamily="18" charset="0"/>
              </a:rPr>
              <a:t>Hobbes</a:t>
            </a:r>
            <a:r>
              <a:rPr lang="tr-TR" sz="3200" cap="none" dirty="0">
                <a:latin typeface="Garamond" pitchFamily="18" charset="0"/>
              </a:rPr>
              <a:t> gibi, gelenek ve geleneksel bilgeliği reddetmekle beraber dünyanın mekanizasyonu düşüncesine onlardan daha fazla katkı yaptı. </a:t>
            </a:r>
          </a:p>
          <a:p>
            <a:pPr marL="365125" indent="-365125">
              <a:lnSpc>
                <a:spcPct val="100000"/>
              </a:lnSpc>
              <a:spcBef>
                <a:spcPts val="600"/>
              </a:spcBef>
              <a:buSzPct val="94000"/>
              <a:buFont typeface="Wingdings" panose="05000000000000000000" pitchFamily="2" charset="2"/>
              <a:buChar char="Ø"/>
            </a:pPr>
            <a:r>
              <a:rPr lang="tr-TR" sz="3200" cap="none" dirty="0">
                <a:latin typeface="Garamond" pitchFamily="18" charset="0"/>
              </a:rPr>
              <a:t>Descartes her şeye ilişkin sağlam bir bilgi ve kavrayışa ancak doğa bilimi yoluyla ulaşılabileceği düşüncesindeydi. </a:t>
            </a:r>
          </a:p>
          <a:p>
            <a:pPr marL="365125" indent="-365125">
              <a:lnSpc>
                <a:spcPct val="100000"/>
              </a:lnSpc>
              <a:spcBef>
                <a:spcPts val="600"/>
              </a:spcBef>
              <a:buSzPct val="94000"/>
              <a:buFont typeface="Wingdings" panose="05000000000000000000" pitchFamily="2" charset="2"/>
              <a:buChar char="Ø"/>
            </a:pPr>
            <a:endParaRPr lang="tr-TR" sz="3200" cap="none" dirty="0">
              <a:latin typeface="Garamond" pitchFamily="18" charset="0"/>
            </a:endParaRPr>
          </a:p>
        </p:txBody>
      </p:sp>
    </p:spTree>
    <p:extLst>
      <p:ext uri="{BB962C8B-B14F-4D97-AF65-F5344CB8AC3E}">
        <p14:creationId xmlns:p14="http://schemas.microsoft.com/office/powerpoint/2010/main" val="2716866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a:buSzPct val="107000"/>
              <a:buFont typeface="Wingdings" pitchFamily="2" charset="2"/>
              <a:buChar char="Ø"/>
            </a:pPr>
            <a:r>
              <a:rPr lang="tr-TR" sz="3200" cap="none" dirty="0" err="1">
                <a:latin typeface="Garamond" pitchFamily="18" charset="0"/>
              </a:rPr>
              <a:t>Descartes’a</a:t>
            </a:r>
            <a:r>
              <a:rPr lang="tr-TR" sz="3200" cap="none" dirty="0">
                <a:latin typeface="Garamond" pitchFamily="18" charset="0"/>
              </a:rPr>
              <a:t> göre evrendeki bütün fiziki süreçleri açıklayan yasalar, hareket yasalarıdır. </a:t>
            </a:r>
          </a:p>
          <a:p>
            <a:pPr>
              <a:buSzPct val="107000"/>
              <a:buFont typeface="Wingdings" pitchFamily="2" charset="2"/>
              <a:buChar char="Ø"/>
            </a:pPr>
            <a:r>
              <a:rPr lang="tr-TR" sz="3200" cap="none" dirty="0">
                <a:latin typeface="Garamond" pitchFamily="18" charset="0"/>
              </a:rPr>
              <a:t>Ona göre, evrendeki bütün doğal süreçler eylemsizlik, düzgün doğrusal hareket ve hareketin korunumu gibi üç temel mekanik yasasının sonucu olarak ortaya çıkar.</a:t>
            </a:r>
          </a:p>
          <a:p>
            <a:pPr>
              <a:buSzPct val="107000"/>
              <a:buFont typeface="Wingdings" pitchFamily="2" charset="2"/>
              <a:buChar char="Ø"/>
            </a:pPr>
            <a:r>
              <a:rPr lang="tr-TR" sz="3200" cap="none" dirty="0">
                <a:latin typeface="Garamond" pitchFamily="18" charset="0"/>
              </a:rPr>
              <a:t>Buna göre, maddi dünyadaki her şey, maddi tözün farklı alanlarının aynı mekanik yasalara göre etkide veya eylemde bulunma tarzlarının kaçınılmaz bir sonucu olduğundan, bütün doğal süreçler maddenin farklı parçalarının mekanik özellikleri yoluyla açıklanabilir.</a:t>
            </a:r>
          </a:p>
          <a:p>
            <a:pPr marL="365125" indent="-365125">
              <a:lnSpc>
                <a:spcPct val="100000"/>
              </a:lnSpc>
              <a:spcBef>
                <a:spcPts val="600"/>
              </a:spcBef>
              <a:buSzPct val="107000"/>
              <a:buFont typeface="Wingdings"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452376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a:buSzPct val="100000"/>
              <a:buFont typeface="Wingdings" pitchFamily="2" charset="2"/>
              <a:buChar char="Ø"/>
            </a:pPr>
            <a:r>
              <a:rPr lang="tr-TR" sz="3200" cap="none" dirty="0">
                <a:latin typeface="Garamond" pitchFamily="18" charset="0"/>
              </a:rPr>
              <a:t>Descartes, doğaya ilişkin gerçek bilgi ve kavrayışın duyumsal olmayan, matematiksel bir kavrayış olduğunu iddia etmekle Aristotelesçilerin duyumsal bilgi anlayışından kaçıp mekanik dünyaya ilişkin matematiksel bir kavrayış ve yoruma geçerek aslında hayvani doğamızdan uzaklaşıp, tanrıya, tanrının yarattığı varlıkla ilgili bilgisine kendi tarzımızda yaklaştığımızı söylüyor.</a:t>
            </a:r>
          </a:p>
          <a:p>
            <a:pPr>
              <a:buSzPct val="100000"/>
              <a:buFont typeface="Wingdings" pitchFamily="2" charset="2"/>
              <a:buChar char="Ø"/>
            </a:pPr>
            <a:endParaRPr lang="tr-TR" sz="3200" cap="none" dirty="0">
              <a:latin typeface="Garamond" pitchFamily="18" charset="0"/>
            </a:endParaRPr>
          </a:p>
        </p:txBody>
      </p:sp>
    </p:spTree>
    <p:extLst>
      <p:ext uri="{BB962C8B-B14F-4D97-AF65-F5344CB8AC3E}">
        <p14:creationId xmlns:p14="http://schemas.microsoft.com/office/powerpoint/2010/main" val="2185862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Eski inanç ve görüşlerle yenileri arasındaki çekişmeye Descartes, özellikle felsefe ve epistemoloji alanıyla katılmış olup, felsefenin seyrini büyük ölçüde değiştirmiştir.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Bilgi ağacının üzerinde yükseleceği bir zemini yeni baştan oluşturmak maksadıyla yeni bir araştırma yöntemi arayışı içerisine girmiştir.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Skolastik gelenek içinde yetişmiş olmasına rağmen Descartes, Aristotelesçi doğa felsefesine karşı çıkarak, cisimlerin hareketlerini ve özelliklerini mekanistik dünya görüşünü savundu.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Bilginin sistematik bir tutarlılığa sahip olduğu görüşünde olan Descartes her şeyin birbiriyle ilişki içinde olmasından dolayı her şeyi bir arada öğrenmenin gerekliliğini savundu.  </a:t>
            </a:r>
          </a:p>
        </p:txBody>
      </p:sp>
    </p:spTree>
    <p:extLst>
      <p:ext uri="{BB962C8B-B14F-4D97-AF65-F5344CB8AC3E}">
        <p14:creationId xmlns:p14="http://schemas.microsoft.com/office/powerpoint/2010/main" val="3963293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temel amacı, akıl aracılığıyla apaçık ve tartışılmaz ilkelere dayanan önermeler sistemi, parçaları arasında organik ilişkilerin bulunduğu yepyeni bir sistemi meydana getirmek olmuştur.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 Skolastiğin doğa felsefesini değil de her şeyin şekil, büyüklük ve hareket aracılığıyla açıklandığı mekanist bir cisim anlayışını ortaya koymuştur.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ilişkisiz ve birbirlerinden </a:t>
            </a:r>
            <a:r>
              <a:rPr lang="tr-TR" sz="3000" cap="none" dirty="0" err="1">
                <a:latin typeface="Garamond" panose="02020404030301010803" pitchFamily="18" charset="0"/>
              </a:rPr>
              <a:t>yalıtlanmış</a:t>
            </a:r>
            <a:r>
              <a:rPr lang="tr-TR" sz="3000" cap="none" dirty="0">
                <a:latin typeface="Garamond" panose="02020404030301010803" pitchFamily="18" charset="0"/>
              </a:rPr>
              <a:t> doğrulardan değil de birbiriyle ilişkili olan hakikatlerden oluşan bir bilgi bütününü belli bir düzen içinde inşa etme mücadelesi vermiştir.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açısından bilgi, metafizikle, metafiziğin kendisi de benlikle başlar. </a:t>
            </a:r>
          </a:p>
        </p:txBody>
      </p:sp>
    </p:spTree>
    <p:extLst>
      <p:ext uri="{BB962C8B-B14F-4D97-AF65-F5344CB8AC3E}">
        <p14:creationId xmlns:p14="http://schemas.microsoft.com/office/powerpoint/2010/main" val="333531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düzen içinde, benlikten sonra Tanrıya, Tanrıdan da cismin bilgisine ulaşılacağını dile getirir.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Kartezyen programın önemli diğer bir özelliği de onun tek bir güç veya seküler otoriteye dayanmasıdır.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Ona göre, Aristoteles felsefesiyle Hıristiyan öğretinin Skolastik sentezi, başta duyuların otoritesi, Aristoteles’in otoritesi ve hocaların otoritesi olmak üzere, aynı anda birçok otoriteye dayanmaktaydı.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Oysa Descartes, kendi bilgi sisteminde düşüncesini sadece kendisine ve Tanrının ona vermiş olduğu akla dayandırmak istedi. </a:t>
            </a:r>
          </a:p>
        </p:txBody>
      </p:sp>
    </p:spTree>
    <p:extLst>
      <p:ext uri="{BB962C8B-B14F-4D97-AF65-F5344CB8AC3E}">
        <p14:creationId xmlns:p14="http://schemas.microsoft.com/office/powerpoint/2010/main" val="748026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Ona göre sadece akıl gerçek kesinliği verdiğinden onunla elde edilen bilginin kesinliğinden kuşku yoktur.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Duyuların, antik metinlerin, kadim filozofların ve hocalarının otoritesine yönelik bu reddiye, Descartes’ın düşüncesini ve sistemini birkaç yönden belirgin hale getirmiştir.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Bunların en önemlisi, benliği bilginin başlangıç noktası olarak öne süren meşhur “</a:t>
            </a:r>
            <a:r>
              <a:rPr lang="tr-TR" sz="3000" cap="none" dirty="0" err="1">
                <a:latin typeface="Garamond" panose="02020404030301010803" pitchFamily="18" charset="0"/>
              </a:rPr>
              <a:t>Cogito</a:t>
            </a:r>
            <a:r>
              <a:rPr lang="tr-TR" sz="3000" cap="none" dirty="0">
                <a:latin typeface="Garamond" panose="02020404030301010803" pitchFamily="18" charset="0"/>
              </a:rPr>
              <a:t> </a:t>
            </a:r>
            <a:r>
              <a:rPr lang="tr-TR" sz="3000" cap="none" dirty="0" err="1">
                <a:latin typeface="Garamond" panose="02020404030301010803" pitchFamily="18" charset="0"/>
              </a:rPr>
              <a:t>argümanı”yla</a:t>
            </a:r>
            <a:r>
              <a:rPr lang="tr-TR" sz="3000" cap="none" dirty="0">
                <a:latin typeface="Garamond" panose="02020404030301010803" pitchFamily="18" charset="0"/>
              </a:rPr>
              <a:t> başlamasıdır.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her şeyden önce, felsefenin benlikten ya da modern özneden yola çıktığı; epistemolojinin ontoloji karşısında öncelik kazandığı anlamına gelir. </a:t>
            </a:r>
          </a:p>
        </p:txBody>
      </p:sp>
    </p:spTree>
    <p:extLst>
      <p:ext uri="{BB962C8B-B14F-4D97-AF65-F5344CB8AC3E}">
        <p14:creationId xmlns:p14="http://schemas.microsoft.com/office/powerpoint/2010/main" val="3367838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Onun bu tavrı radikal üç öğeyi içerdiği anlamına gelir: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Her inancın, doğru olduğu kanıtlanıncaya kadar, yanlış sayılması gerektiği konusunda ve kuşku yöntemi üzerinde ısrar etme.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Aklı tümüyle ayrı bir alan olarak görme.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3. Deneyim ve bilginin nesnelliğini sağlarken, birinci şahsın bakış açısından bilgi ve deneyim üzerinde ısrar etme.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1303374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bilgi ağacının farklı unsur ya da dallarının bilgisine ulaşmak için önce yöntem konusunu ele alır.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Matematikten yola çıkarak yeni bir yöntem öneren Descartes </a:t>
            </a:r>
            <a:r>
              <a:rPr lang="tr-TR" sz="3000" cap="none" dirty="0" err="1">
                <a:latin typeface="Garamond" panose="02020404030301010803" pitchFamily="18" charset="0"/>
              </a:rPr>
              <a:t>Parmenides’ten</a:t>
            </a:r>
            <a:r>
              <a:rPr lang="tr-TR" sz="3000" cap="none" dirty="0">
                <a:latin typeface="Garamond" panose="02020404030301010803" pitchFamily="18" charset="0"/>
              </a:rPr>
              <a:t> Aristoteles’e uzanan ana gelenek itibariyle, insan aklının, gerçekliği kavramada uygun ve yeterli bir araç olmakla beraber, bütün insanlarda eşit olmadığına inanmışlardı.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görüş farklılıkları ve yanlışların entelektüel güçlerimizi doğru ve yerinde kullanmamıza imkân verecek iyi bir yönteme sahip olmamamızın, bu güçleri geliştirme fırsatı bulamamamızın bir sonucu olduğunu savunur.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Doğru yöntemin bu eksiği gidereceğini ve dolayısıyla eğitimin bütün insanları aydınlanmış ve sorumlu yurttaşlar haline getireceğini düşündü. </a:t>
            </a:r>
          </a:p>
        </p:txBody>
      </p:sp>
    </p:spTree>
    <p:extLst>
      <p:ext uri="{BB962C8B-B14F-4D97-AF65-F5344CB8AC3E}">
        <p14:creationId xmlns:p14="http://schemas.microsoft.com/office/powerpoint/2010/main" val="1811100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için yapılması gereken şey:</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Akli yetimize ait entelektüel güçleri ortaya koymak;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Bu güçleri gerekli işlevi icra etmesi adına kural ve yöntemle teçhiz etmek.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matematiğin;</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Yöntemsel ve kavramsal bakımdaki açıklık ve dakikliği,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Kanıtlamalarının kesinliği,</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3. Akıl yürütmedeki sağlamlığı ve pekinliğin elde edilebiliyor olması</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Gibi özelliklerinden dolayı her ikisi için de matematiğe başvurur. </a:t>
            </a:r>
          </a:p>
        </p:txBody>
      </p:sp>
    </p:spTree>
    <p:extLst>
      <p:ext uri="{BB962C8B-B14F-4D97-AF65-F5344CB8AC3E}">
        <p14:creationId xmlns:p14="http://schemas.microsoft.com/office/powerpoint/2010/main" val="2096856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Matematikte kullanılan tümdengelimsel yöntem, kendilerinden hiçbir şekilde kuşku duyulamayan birkaç önermenin doğru kabul edilmesiyle gerçekleşen bir akıl yürütmekten oluşur. Bu yöntemle;</a:t>
            </a:r>
          </a:p>
          <a:p>
            <a:pPr marL="365125" indent="-365125">
              <a:lnSpc>
                <a:spcPct val="100000"/>
              </a:lnSpc>
              <a:spcBef>
                <a:spcPts val="600"/>
              </a:spcBef>
              <a:buSzPct val="94000"/>
              <a:buFont typeface="Wingdings" panose="05000000000000000000" pitchFamily="2" charset="2"/>
              <a:buChar char="Ø"/>
            </a:pPr>
            <a:r>
              <a:rPr lang="tr-TR" sz="3000" i="1" cap="none" dirty="0">
                <a:latin typeface="Garamond" panose="02020404030301010803" pitchFamily="18" charset="0"/>
              </a:rPr>
              <a:t>Birincisi</a:t>
            </a:r>
            <a:r>
              <a:rPr lang="tr-TR" sz="3000" cap="none" dirty="0">
                <a:latin typeface="Garamond" panose="02020404030301010803" pitchFamily="18" charset="0"/>
              </a:rPr>
              <a:t>, sadece basit ve apaçık olan akılyürütmeleri gerçekleştirmek ve sonuçta da basit ve apaçık olmayan sonuçlara ulaşmak mümkündür. </a:t>
            </a:r>
          </a:p>
          <a:p>
            <a:pPr marL="365125" indent="-365125">
              <a:lnSpc>
                <a:spcPct val="100000"/>
              </a:lnSpc>
              <a:spcBef>
                <a:spcPts val="600"/>
              </a:spcBef>
              <a:buSzPct val="94000"/>
              <a:buFont typeface="Wingdings" panose="05000000000000000000" pitchFamily="2" charset="2"/>
              <a:buChar char="Ø"/>
            </a:pPr>
            <a:r>
              <a:rPr lang="tr-TR" sz="3000" i="1" cap="none" dirty="0">
                <a:latin typeface="Garamond" panose="02020404030301010803" pitchFamily="18" charset="0"/>
              </a:rPr>
              <a:t>İkincisi</a:t>
            </a:r>
            <a:r>
              <a:rPr lang="tr-TR" sz="3000" cap="none" dirty="0">
                <a:latin typeface="Garamond" panose="02020404030301010803" pitchFamily="18" charset="0"/>
              </a:rPr>
              <a:t>, matematikte yapılan çıkarımlar, gözlem veya deney yapmaya bağlı değildir.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Matematiğin tümdengelimsel yöntemine göre yapılan çıkarımların geçerli ya da geçersizliği sadece akıl yoluyla belirlendiğinden söz konusu çıkarımların ampirik yöntemlerle test edilmesi olası değildir. </a:t>
            </a:r>
          </a:p>
        </p:txBody>
      </p:sp>
    </p:spTree>
    <p:extLst>
      <p:ext uri="{BB962C8B-B14F-4D97-AF65-F5344CB8AC3E}">
        <p14:creationId xmlns:p14="http://schemas.microsoft.com/office/powerpoint/2010/main" val="265771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Matematiğin ve matematiksel </a:t>
            </a:r>
            <a:r>
              <a:rPr lang="tr-TR" sz="3000" cap="none" dirty="0" err="1">
                <a:latin typeface="Garamond" panose="02020404030301010803" pitchFamily="18" charset="0"/>
              </a:rPr>
              <a:t>akılyürütmenin</a:t>
            </a:r>
            <a:r>
              <a:rPr lang="tr-TR" sz="3000" cap="none" dirty="0">
                <a:latin typeface="Garamond" panose="02020404030301010803" pitchFamily="18" charset="0"/>
              </a:rPr>
              <a:t> bu iki özelliğinden yola çıkan Descartes, insan zihninin matematikteki işleyişine odaklanarak insan zihninin iki temel gücü bulunduğu sonucuna varmıştır.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İnsan zihnine apaçık doğruları, ilkeleri, açık ve seçik düşünceleri, hiçbir kuşkuya yer bırakmadan doğrudan bilme imkânı veren entelektüel sezgidir.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Sezgi yoluyla bilinen apaçık doğrulardan yeni doğrular çıkarma ve böylece bilgimizi artırma imkânı veren tümdengelimdir.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bakımdan, insan sezgiyle bazı doğruları açık seçik olarak doğrudan kavrar. Tümdengelimde ise bu doğrulardan kalkarak başka doğrulara, zihnin kesintiye uğramayan hareketiyle ulaşır. </a:t>
            </a:r>
          </a:p>
        </p:txBody>
      </p:sp>
    </p:spTree>
    <p:extLst>
      <p:ext uri="{BB962C8B-B14F-4D97-AF65-F5344CB8AC3E}">
        <p14:creationId xmlns:p14="http://schemas.microsoft.com/office/powerpoint/2010/main" val="1563140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2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durumda yapılması gereken şey, bu iki gücün kesin bilgi ve sağlam sonuçlara ulaşmasını sağlayacak bir yöntem temin etmektir.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dört kuraldan oluşan yeni yöntemi önce kabaca </a:t>
            </a:r>
            <a:r>
              <a:rPr lang="tr-TR" sz="3000" i="1" cap="none" dirty="0">
                <a:latin typeface="Garamond" panose="02020404030301010803" pitchFamily="18" charset="0"/>
              </a:rPr>
              <a:t>Aklın İdaresi İçin </a:t>
            </a:r>
            <a:r>
              <a:rPr lang="tr-TR" sz="3000" i="1" cap="none" dirty="0" err="1">
                <a:latin typeface="Garamond" panose="02020404030301010803" pitchFamily="18" charset="0"/>
              </a:rPr>
              <a:t>Kurallar</a:t>
            </a:r>
            <a:r>
              <a:rPr lang="tr-TR" sz="3000" cap="none" dirty="0" err="1">
                <a:latin typeface="Garamond" panose="02020404030301010803" pitchFamily="18" charset="0"/>
              </a:rPr>
              <a:t>’da</a:t>
            </a:r>
            <a:r>
              <a:rPr lang="tr-TR" sz="3000" cap="none" dirty="0">
                <a:latin typeface="Garamond" panose="02020404030301010803" pitchFamily="18" charset="0"/>
              </a:rPr>
              <a:t>, biraz ayrıntılı olarak da </a:t>
            </a:r>
            <a:r>
              <a:rPr lang="tr-TR" sz="3000" i="1" cap="none" dirty="0">
                <a:latin typeface="Garamond" panose="02020404030301010803" pitchFamily="18" charset="0"/>
              </a:rPr>
              <a:t>Metot Üzerine </a:t>
            </a:r>
            <a:r>
              <a:rPr lang="tr-TR" sz="3000" i="1" cap="none" dirty="0" err="1">
                <a:latin typeface="Garamond" panose="02020404030301010803" pitchFamily="18" charset="0"/>
              </a:rPr>
              <a:t>Konuşma</a:t>
            </a:r>
            <a:r>
              <a:rPr lang="tr-TR" sz="3000" cap="none" dirty="0" err="1">
                <a:latin typeface="Garamond" panose="02020404030301010803" pitchFamily="18" charset="0"/>
              </a:rPr>
              <a:t>’da</a:t>
            </a:r>
            <a:r>
              <a:rPr lang="tr-TR" sz="3000" cap="none" dirty="0">
                <a:latin typeface="Garamond" panose="02020404030301010803" pitchFamily="18" charset="0"/>
              </a:rPr>
              <a:t> ortaya koyar. Bu kurallar:</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“Doğru olduğu açık ve seçik bir biçimde bilinmeyen hiçbir şeyi doğru kabul etmemek gerektiğini” bildiren ünlü “</a:t>
            </a:r>
            <a:r>
              <a:rPr lang="tr-TR" sz="3000" cap="none" dirty="0" err="1">
                <a:latin typeface="Garamond" panose="02020404030301010803" pitchFamily="18" charset="0"/>
              </a:rPr>
              <a:t>Apaçıklık</a:t>
            </a:r>
            <a:r>
              <a:rPr lang="tr-TR" sz="3000" cap="none" dirty="0">
                <a:latin typeface="Garamond" panose="02020404030301010803" pitchFamily="18" charset="0"/>
              </a:rPr>
              <a:t> </a:t>
            </a:r>
            <a:r>
              <a:rPr lang="tr-TR" sz="3000" cap="none" dirty="0" err="1">
                <a:latin typeface="Garamond" panose="02020404030301010803" pitchFamily="18" charset="0"/>
              </a:rPr>
              <a:t>Kuralı”dır</a:t>
            </a:r>
            <a:endParaRPr lang="tr-TR" sz="3000" cap="none" dirty="0">
              <a:latin typeface="Garamond" panose="02020404030301010803" pitchFamily="18" charset="0"/>
            </a:endParaRP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“Düşünceleri mümkün olduğu ve gerektiği kadar bölümlere ayırmak gerektiğini” öne süren “Analiz </a:t>
            </a:r>
            <a:r>
              <a:rPr lang="tr-TR" sz="3000" cap="none" dirty="0" err="1">
                <a:latin typeface="Garamond" panose="02020404030301010803" pitchFamily="18" charset="0"/>
              </a:rPr>
              <a:t>Kuralı”dır</a:t>
            </a:r>
            <a:r>
              <a:rPr lang="tr-TR" sz="3000" cap="none" dirty="0">
                <a:latin typeface="Garamond" panose="02020404030301010803" pitchFamily="18" charset="0"/>
              </a:rPr>
              <a:t>.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3. “Bileşik şeylerin bilgisine en basit ve anlaşılması en kolay şeylerden başlayarak yükselmenin önemine işaret eden” “Sentez </a:t>
            </a:r>
            <a:r>
              <a:rPr lang="tr-TR" sz="3000" cap="none" dirty="0" err="1">
                <a:latin typeface="Garamond" panose="02020404030301010803" pitchFamily="18" charset="0"/>
              </a:rPr>
              <a:t>Kuralı”dır</a:t>
            </a:r>
            <a:r>
              <a:rPr lang="tr-TR" sz="3000" cap="none" dirty="0">
                <a:latin typeface="Garamond" panose="02020404030301010803" pitchFamily="18" charset="0"/>
              </a:rPr>
              <a:t>.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4. “Bütün bu işlemler sırasında hiçbir şeyin unutulmadığından emin olmak için eksiksiz sayımlar yapmak gerektiğini” bildiren “Sayma </a:t>
            </a:r>
            <a:r>
              <a:rPr lang="tr-TR" sz="3000" cap="none" dirty="0" err="1">
                <a:latin typeface="Garamond" panose="02020404030301010803" pitchFamily="18" charset="0"/>
              </a:rPr>
              <a:t>kuralı”dır</a:t>
            </a:r>
            <a:r>
              <a:rPr lang="tr-TR" sz="3000" cap="none" dirty="0">
                <a:latin typeface="Garamond" panose="02020404030301010803" pitchFamily="18" charset="0"/>
              </a:rPr>
              <a:t>. </a:t>
            </a:r>
          </a:p>
        </p:txBody>
      </p:sp>
    </p:spTree>
    <p:extLst>
      <p:ext uri="{BB962C8B-B14F-4D97-AF65-F5344CB8AC3E}">
        <p14:creationId xmlns:p14="http://schemas.microsoft.com/office/powerpoint/2010/main" val="4135542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C0000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AMAÇ ve YÖNTEM</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bu yönteminin gerisinde birtakım kabuller bulunur.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Birincisi, bilginin doğruluğundan kuşku duyulamaz bir sezgiyle sonuçlanacak metafiziksel bakımdan birtakım temel hakikatlere dayanan hiyerarşik bir yapı sergilediği anlayışıyla söz konusu yöntem arasında yakın bir ilişki vardır.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İkincisi, belirli hakikatlerin sezgi yoluyla bilinmesi imkânına dayanan sarsılmaz güven, birtakım düşüncelerin doğruluklarının, gözlem veya mantıksal çıkarıma dayandırılmak yerine, dolayımsız olarak bilindiği inancı bulunur. Yöntemin keşfedileceği bu türden bir doğrunun ilk örneği, Descartes’ın kendi varoluşuyla ilgili hakikat olacaktır.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Üçüncüsü, en önemli husus ki, akla duyulan güvendir. </a:t>
            </a:r>
          </a:p>
        </p:txBody>
      </p:sp>
    </p:spTree>
    <p:extLst>
      <p:ext uri="{BB962C8B-B14F-4D97-AF65-F5344CB8AC3E}">
        <p14:creationId xmlns:p14="http://schemas.microsoft.com/office/powerpoint/2010/main" val="1945813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70C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TEMELCİLİK</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yeni yöntem ve bilgi anlayışına göre;</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Sağlam bir binanın sağlam temellere sahip olması gibi, bilgi sisteminin de sağlam temellere dayanması gerekir.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bağlamda, temelcilik bir yapının sağlamlığını ve </a:t>
            </a:r>
            <a:r>
              <a:rPr lang="tr-TR" sz="3000" cap="none" dirty="0" err="1">
                <a:latin typeface="Garamond" panose="02020404030301010803" pitchFamily="18" charset="0"/>
              </a:rPr>
              <a:t>yıkılmazlığını</a:t>
            </a:r>
            <a:r>
              <a:rPr lang="tr-TR" sz="3000" cap="none" dirty="0">
                <a:latin typeface="Garamond" panose="02020404030301010803" pitchFamily="18" charset="0"/>
              </a:rPr>
              <a:t> iki şeye bağlar: Sağlam bir temel ve kesin, tartışılmaz, doğruluğu apaçık ilk ilkelerden oluşan bir temel ve bu temele mutlak geçerli çıkarımlarla bağlanmış doğrulardan oluşan bir üstyapı.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anlayışa göre, temel sağlam olduktan sonra üstyapı, bu sağlam temelden birtakım mantıksal çıkarımlar yapılmak suretiyle elde edilir. </a:t>
            </a:r>
          </a:p>
        </p:txBody>
      </p:sp>
    </p:spTree>
    <p:extLst>
      <p:ext uri="{BB962C8B-B14F-4D97-AF65-F5344CB8AC3E}">
        <p14:creationId xmlns:p14="http://schemas.microsoft.com/office/powerpoint/2010/main" val="3770563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70C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TEMELCİLİK</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Temeli sağlam olmayan binanın çökmeye eğilimli olması gibi, çürük (yanlış) temeller üzerine bina edilmiş bir epistemik inanç sistemi de çökmeye mahkûmdur.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Descartes’a göre, bilgimizin temelini sağlam kılan şey, sarsılmaz bir kesinlikle inandığımız ilk ilkelerdir.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temelci yöntemi bağlamında bilgi ve inançları, “temel bilgi ya da inançlar” ile “temel olmayan bilgi ya da inançlar” diye ikiye ayırarak bilginin yapısını bir </a:t>
            </a:r>
            <a:r>
              <a:rPr lang="tr-TR" sz="3000" cap="none" dirty="0" err="1">
                <a:latin typeface="Garamond" panose="02020404030301010803" pitchFamily="18" charset="0"/>
              </a:rPr>
              <a:t>piramite</a:t>
            </a:r>
            <a:r>
              <a:rPr lang="tr-TR" sz="3000" cap="none" dirty="0">
                <a:latin typeface="Garamond" panose="02020404030301010803" pitchFamily="18" charset="0"/>
              </a:rPr>
              <a:t> benzetir.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Piramitin en altında temel ilke ya da bilgiler bulunur; yukarılara doğru çıkıldıkça birbirini destekleyen –ve bazen “basit olmayan inançlar” olarak da adlandırılan- “temel olmayan bilgi ya da inançlar” bulunur.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1938415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70C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TEMELCİLİK</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Piramitin en altında yer alan bilgiler imtiyazlı bir epistemik statüye sahip olup, kendiliğinden gerekçelendirilmiş inançlardır.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Diğer bütün inançların epistemik gerekçesi de doğruluğu apaçık ve tartışılmaz olan bu temel bilgi ve inançlarıdır.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Üstyapıyı oluşturan bilgi ya da inancın epistemik olarak gerekçelendirilmesi ve bu işlemin sonucunda bilgi statüsü elde edebilmesi için onların temel ilke ya da inançlar tarafından çıkarımsal olarak desteklenmesi gerekir.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Bilginin birtakım ilk ilkelerden hareketle sınırsızca genişletilmesine imkan veren bu temelci yöntemin başarıya ulaşabilmesi için önyargı ve hatalı inançların temelleri teşhis ve tespit etmeye engel olmaması gerekir. </a:t>
            </a:r>
          </a:p>
        </p:txBody>
      </p:sp>
    </p:spTree>
    <p:extLst>
      <p:ext uri="{BB962C8B-B14F-4D97-AF65-F5344CB8AC3E}">
        <p14:creationId xmlns:p14="http://schemas.microsoft.com/office/powerpoint/2010/main" val="4178351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70C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TEMELCİLİK</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bakımdan, sağlam bir bilgi sisteminin oluşturulabilmesi için yanlış inançların ayıklanması gerekir.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yüzden, Descartes sahip olduğu tüm inançların elden geçirilmesi ve kendileriyle ilgili olarak en küçük bir kuşku bulunan inançların ayıklanması gerektiğini öne sürmüştür.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bakımdan bilgiye sağlam bir zemin oluşturmak amacıyla benimsediği temelci yöntemi ile önyargı ve yanlışları ayıklamaya yarayacak kuşku yöntemi arasında yakın bir ilişki bulunmaktadır. Descartes hakikate, kuşku yöntemini izleyerek varmaya çalışmıştır. </a:t>
            </a:r>
          </a:p>
        </p:txBody>
      </p:sp>
    </p:spTree>
    <p:extLst>
      <p:ext uri="{BB962C8B-B14F-4D97-AF65-F5344CB8AC3E}">
        <p14:creationId xmlns:p14="http://schemas.microsoft.com/office/powerpoint/2010/main" val="409538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bu yöntemi öncelikle, ana yöntemi olan temelciliği başarıyla hayata geçirebilmek adına bütün bilgilerin temelini veya ilk ilkelerini bulup çıkarmayı projesinin bir parçası olarak uygulamıştır.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yöntemsel kuşkuyu;</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Temelciliğini layıkıyla gerçekleştirebilmek,</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Çağının radikal kuşkuculuğuyla baş etmek için benimsemiştir.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bu yöntemle, doğru olduğu bilinmeyen, bilinmediği için de hakikate zarar veren bütün inançları ayıklamanın yöntemi olarak gördü.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Ona göre, mutlak olarak doğru ve kesin bir başlangıç noktasına ulaşmanın yegâne yolu, bilgi diye değerlendirilen her şeyi sıkı bir biçimde elekten geçirmektir. </a:t>
            </a:r>
          </a:p>
        </p:txBody>
      </p:sp>
    </p:spTree>
    <p:extLst>
      <p:ext uri="{BB962C8B-B14F-4D97-AF65-F5344CB8AC3E}">
        <p14:creationId xmlns:p14="http://schemas.microsoft.com/office/powerpoint/2010/main" val="190052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Tüm bilgilerin tek tek sorgulanması mümkün olmadığından Descartes sahip olduğu tüm inanç ve bilgileri genel inanç türleri olarak üç başlık altında toplar. Buna göre:</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Duyulara veya duyu-deneyine dayanan inançlar,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Gerçek “basit doğalara” ilişkin bilgi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3. Akıl yürütmeye dayanan inançlar veya matematiksel doğrular bulunur.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benimsemiş olduğu stratejiye göre, sözgelimi duyu-deneyine dayanan inançlar genel olarak kuşkulu bulunup reddedildiğinde, aynı kategorideki diğer inançların tümü de atılır.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3687899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durumda onun kuşku yöntemine ilk konu olan, bilgilerimizin en önemli kaynaklarından birisi olması bakımından duyulara dayanan inançlardır.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 duyularla öğrenilen şeylerin doğru ve inanılmaya değer olduğu inancına karşı çıkarken, öncelikle görme, işitme, koklama, tat alma ve dokunma yoluyla kazanılan bilgilerin yanlış olmasının ihtimalini sorgular ve duyularımızın bizi zaman zaman yanıltabildiğine dikkat çeker.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Duyular aracılığıyla kazanılmış bilginin bir bölümü yanlış ve güvenilmez ise, hepsinin yanlış olmadığı garanti edilebilir mi?</a:t>
            </a:r>
          </a:p>
        </p:txBody>
      </p:sp>
    </p:spTree>
    <p:extLst>
      <p:ext uri="{BB962C8B-B14F-4D97-AF65-F5344CB8AC3E}">
        <p14:creationId xmlns:p14="http://schemas.microsoft.com/office/powerpoint/2010/main" val="2053416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915776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daha önceden bildiğini sandığı her şeyin kuşkuya açık olduğunu görerek, tüm bilgilerini bir kenara bırakır.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 Duyu yanılsamaları olasılığı,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(ii) Tüm deneyimlerin gerçekte görülen düşün bir parçası olabilme olasılığı,</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(iii) İnsanların sürekli ve sistematik olarak yanıltılmakta olabilmeleri olasılığı,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Bildiğini sandığı şeylerin bilgi olduğuna ilişkin ciddî kuşkular doğurur.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Oysa kuşku, daha önceden kazanılmış olan bilgileri atma imkanı verdiği gibi, üzerinde yeni bir bilginin inşa edileceği, kesin ve mutlak başlangıç noktasını da verir. </a:t>
            </a:r>
          </a:p>
        </p:txBody>
      </p:sp>
    </p:spTree>
    <p:extLst>
      <p:ext uri="{BB962C8B-B14F-4D97-AF65-F5344CB8AC3E}">
        <p14:creationId xmlns:p14="http://schemas.microsoft.com/office/powerpoint/2010/main" val="2732317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her şey kuşkulu olsa bile, bir şeyin doğru olması gerektiğini vurgular.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Neden, nasıl ya da niçin kuşku duyuluyorsa duyulsun, kuşku duyulabilmesi için öncelikle kuşku duyanın </a:t>
            </a:r>
            <a:r>
              <a:rPr lang="tr-TR" sz="3000" cap="none" dirty="0" err="1">
                <a:latin typeface="Garamond" panose="02020404030301010803" pitchFamily="18" charset="0"/>
              </a:rPr>
              <a:t>varolması</a:t>
            </a:r>
            <a:r>
              <a:rPr lang="tr-TR" sz="3000" cap="none" dirty="0">
                <a:latin typeface="Garamond" panose="02020404030301010803" pitchFamily="18" charset="0"/>
              </a:rPr>
              <a:t> gerekir.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Kuşku duyabilmesi için var olması gerektiği sonucu, kuşkuları dağıtan ve ona sisteminin başlangıç doğrusunu veren önemli bir sonuçtur.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Her şeyden kuşku duyan bir insan, kuşku duymakta olduğundan kuşku duyamaz, zira kuşku duyarken, kuşku diye bir şeyin varolduğunu, dolayısıyla kuşku duyan “</a:t>
            </a:r>
            <a:r>
              <a:rPr lang="tr-TR" sz="3000" cap="none" dirty="0" err="1">
                <a:latin typeface="Garamond" panose="02020404030301010803" pitchFamily="18" charset="0"/>
              </a:rPr>
              <a:t>ben”inin</a:t>
            </a:r>
            <a:r>
              <a:rPr lang="tr-TR" sz="3000" cap="none" dirty="0">
                <a:latin typeface="Garamond" panose="02020404030301010803" pitchFamily="18" charset="0"/>
              </a:rPr>
              <a:t> varolduğunu açık ve seçik olarak bilir.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1373302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Kuşku duymanın bir tür düşünme olduğu dikkate alındığında bunun bir zihin hali olduğu ve bu halin her tür düşünme için geçerli olduğu görülür.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Buna bağlı olarak o, “</a:t>
            </a:r>
            <a:r>
              <a:rPr lang="tr-TR" sz="3000" i="1" cap="none" dirty="0">
                <a:latin typeface="Garamond" panose="02020404030301010803" pitchFamily="18" charset="0"/>
              </a:rPr>
              <a:t>Düşünüyorum, o halde varım</a:t>
            </a:r>
            <a:r>
              <a:rPr lang="tr-TR" sz="3000" cap="none" dirty="0">
                <a:latin typeface="Garamond" panose="02020404030301010803" pitchFamily="18" charset="0"/>
              </a:rPr>
              <a:t>” sonucuna varmakla  düşünen bir varlık olarak kendi varoluşunu kanıtlar.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kullanmış olduğu bu “</a:t>
            </a:r>
            <a:r>
              <a:rPr lang="tr-TR" sz="3000" cap="none" dirty="0" err="1">
                <a:latin typeface="Garamond" panose="02020404030301010803" pitchFamily="18" charset="0"/>
              </a:rPr>
              <a:t>ben”den</a:t>
            </a:r>
            <a:r>
              <a:rPr lang="tr-TR" sz="3000" cap="none" dirty="0">
                <a:latin typeface="Garamond" panose="02020404030301010803" pitchFamily="18" charset="0"/>
              </a:rPr>
              <a:t> kastı bir beden ve zihinden oluşan bütünsel varlığı değil, sadece zihnidir.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Onun felsefesinin Arşimet noktası olan zihin, kendi içeriklerinin dolayımsız olarak bilincinde olup, özsel özelliği düşünme olan zihindir.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a:t>
            </a:r>
            <a:r>
              <a:rPr lang="tr-TR" sz="3000" cap="none" dirty="0" err="1">
                <a:latin typeface="Garamond" panose="02020404030301010803" pitchFamily="18" charset="0"/>
              </a:rPr>
              <a:t>cogitosu</a:t>
            </a:r>
            <a:r>
              <a:rPr lang="tr-TR" sz="3000" cap="none" dirty="0">
                <a:latin typeface="Garamond" panose="02020404030301010803" pitchFamily="18" charset="0"/>
              </a:rPr>
              <a:t>, modern felsefeye zihin-beden düalizmi bağlamında musallat olacak bir temsil problemine işaret etmekle beraber, felsefede yeni bir yaklaşımın somut örneği olduğu için büyük bir önem taşır. </a:t>
            </a:r>
          </a:p>
        </p:txBody>
      </p:sp>
    </p:spTree>
    <p:extLst>
      <p:ext uri="{BB962C8B-B14F-4D97-AF65-F5344CB8AC3E}">
        <p14:creationId xmlns:p14="http://schemas.microsoft.com/office/powerpoint/2010/main" val="2158646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Onun </a:t>
            </a:r>
            <a:r>
              <a:rPr lang="tr-TR" sz="3000" cap="none" dirty="0" err="1">
                <a:latin typeface="Garamond" panose="02020404030301010803" pitchFamily="18" charset="0"/>
              </a:rPr>
              <a:t>cogito’yla</a:t>
            </a:r>
            <a:r>
              <a:rPr lang="tr-TR" sz="3000" cap="none" dirty="0">
                <a:latin typeface="Garamond" panose="02020404030301010803" pitchFamily="18" charset="0"/>
              </a:rPr>
              <a:t> öncülüğünü yaptığı, bilgi teorisini temele alan özne çıkışlı bu yaklaşım, içeriden dışarıya doğru bir yaklaşım diye tanımlanabilir.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esas itibariyle onun bütün bir dünyayı düşünen benlikten hareketle inşa etme projesine karşılık gelmiş olup, temel olan birinci şahsın zihnidir.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Descartes’ta bilginin ve felsefenin hareket noktasının bu şekilde değişmesi, Kartezyen felsefede çok merkezi bir rol oynayan bir husus olarak, otoritenin reddedilmesiyle yakından ilişkilidir.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Zira Descartes’ın düşünen benden hareket etmesi, tarihten ve gelenekten koparılmış bir felsefe oluşturulmasını ifade eder. </a:t>
            </a:r>
          </a:p>
        </p:txBody>
      </p:sp>
    </p:spTree>
    <p:extLst>
      <p:ext uri="{BB962C8B-B14F-4D97-AF65-F5344CB8AC3E}">
        <p14:creationId xmlns:p14="http://schemas.microsoft.com/office/powerpoint/2010/main" val="747292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7030A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YÖNTEMSEL KUŞKU</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a:t>
            </a:r>
            <a:r>
              <a:rPr lang="tr-TR" sz="3000" cap="none" dirty="0" err="1">
                <a:latin typeface="Garamond" panose="02020404030301010803" pitchFamily="18" charset="0"/>
              </a:rPr>
              <a:t>dolayımsızlığın</a:t>
            </a:r>
            <a:r>
              <a:rPr lang="tr-TR" sz="3000" cap="none" dirty="0">
                <a:latin typeface="Garamond" panose="02020404030301010803" pitchFamily="18" charset="0"/>
              </a:rPr>
              <a:t> ve kesinliğin ancak kendisinde olduğu bir temel, tarihten ve gelenekten kopuk bir zihne ulaşır.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önce “</a:t>
            </a:r>
            <a:r>
              <a:rPr lang="tr-TR" sz="3000" i="1" cap="none" dirty="0">
                <a:latin typeface="Garamond" panose="02020404030301010803" pitchFamily="18" charset="0"/>
              </a:rPr>
              <a:t>düşünüyorum, o halde varım</a:t>
            </a:r>
            <a:r>
              <a:rPr lang="tr-TR" sz="3000" cap="none" dirty="0">
                <a:latin typeface="Garamond" panose="02020404030301010803" pitchFamily="18" charset="0"/>
              </a:rPr>
              <a:t>” önermesini farklılaştıran özelliği arayıp, buna bağlı olarak kendi doğruluk ölçütünü ortaya koyar.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Zihin içeriklerini inceleyip, önce ide türlerini ve sonra da bu idelerin kaynaklarını belirler, yani bilgi teorisi yapar.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En nihayetinde, bu teoriye uygun bir varlık görüşüne ulaşabilmek için dış dünyaya geçer.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Fakat bu sonuncu adımı atabilmek için kendisini solipsizmden  kurtaracak bir Tanrıya, bir nevi atlama tahtasına ihtiyaç duyar. </a:t>
            </a:r>
          </a:p>
        </p:txBody>
      </p:sp>
    </p:spTree>
    <p:extLst>
      <p:ext uri="{BB962C8B-B14F-4D97-AF65-F5344CB8AC3E}">
        <p14:creationId xmlns:p14="http://schemas.microsoft.com/office/powerpoint/2010/main" val="256113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bilginin inşası projesini hayata geçirebilmesi Tanrının varolduğunu ve O’nun aldatan bir varlık olmadığını kanıtlamasındaki başarısına bağlıdır.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 bu amaca uygun olarak üç ayrı Tanrı argümanı ortaya koyar. </a:t>
            </a:r>
          </a:p>
          <a:p>
            <a:pPr marL="717550" indent="0">
              <a:lnSpc>
                <a:spcPct val="100000"/>
              </a:lnSpc>
              <a:spcBef>
                <a:spcPts val="600"/>
              </a:spcBef>
              <a:buSzPct val="94000"/>
              <a:buNone/>
            </a:pPr>
            <a:r>
              <a:rPr lang="tr-TR" sz="3000" b="1" i="1" cap="none" dirty="0">
                <a:latin typeface="Garamond" panose="02020404030301010803" pitchFamily="18" charset="0"/>
              </a:rPr>
              <a:t>İlk Argüman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bir nedensel argüman olup, önce bir şeylerin ideleri ile şeylere ilişkin yargılar, sonra da idelerin formel gerçeklikleriyle nesnel gerçeklikleri arasında yapılan bir ayrımla başlar.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İlk ayrıma göre, denilebilir ki kişi zihninde sözgelimi bir “yarı aslan yarı keçi vücutlu ve ejderha kuyruklu bir mitolojik yaratığın”, onun varlığını ya da yokluğunu hiç hesaba katmadan, idesine sahip olabilir. </a:t>
            </a:r>
          </a:p>
        </p:txBody>
      </p:sp>
    </p:spTree>
    <p:extLst>
      <p:ext uri="{BB962C8B-B14F-4D97-AF65-F5344CB8AC3E}">
        <p14:creationId xmlns:p14="http://schemas.microsoft.com/office/powerpoint/2010/main" val="3049585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idelerin hepsi mantıksal ve epistemolojik olarak birbirleriyle aynı düzeyde midir?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bazı idelerin diğerlerinden daha nesnel gerçekliğe sahip olduğunu, nesnel gerçekliğin formel gerçeklikten ayrılmasıyla aralarında bir düzey farkı olduğunu ifade eder.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Nesnel gerçeklik doğrudan doğruya fiili varoluşla ilgili olmamakla birlikte, nesnel gerçeklikle anlatılmak istenen esas şey içerik ya da yetkinliktir.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Sözgelimi bir melek idesiyle bir </a:t>
            </a:r>
            <a:r>
              <a:rPr lang="tr-TR" sz="3000" cap="none" dirty="0" err="1">
                <a:latin typeface="Garamond" panose="02020404030301010803" pitchFamily="18" charset="0"/>
              </a:rPr>
              <a:t>şimer</a:t>
            </a:r>
            <a:r>
              <a:rPr lang="tr-TR" sz="3000" cap="none" dirty="0">
                <a:latin typeface="Garamond" panose="02020404030301010803" pitchFamily="18" charset="0"/>
              </a:rPr>
              <a:t> idesi dikkate alındığında, bu iki idenin gösterdiği şeylerin formel gerçeklikleri yoktur. </a:t>
            </a:r>
          </a:p>
        </p:txBody>
      </p:sp>
    </p:spTree>
    <p:extLst>
      <p:ext uri="{BB962C8B-B14F-4D97-AF65-F5344CB8AC3E}">
        <p14:creationId xmlns:p14="http://schemas.microsoft.com/office/powerpoint/2010/main" val="2725702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Bununla birlikte, her iki idenin de nesnel bir gerçekliği vardır; fakat melek idesi bir </a:t>
            </a:r>
            <a:r>
              <a:rPr lang="tr-TR" sz="3000" cap="none" dirty="0" err="1">
                <a:latin typeface="Garamond" panose="02020404030301010803" pitchFamily="18" charset="0"/>
              </a:rPr>
              <a:t>şimer</a:t>
            </a:r>
            <a:r>
              <a:rPr lang="tr-TR" sz="3000" cap="none" dirty="0">
                <a:latin typeface="Garamond" panose="02020404030301010803" pitchFamily="18" charset="0"/>
              </a:rPr>
              <a:t> idesiyle kıyaslandığında, ondan daha yetkin bir varlığın idesi olduğu için </a:t>
            </a:r>
            <a:r>
              <a:rPr lang="tr-TR" sz="3000" cap="none" dirty="0" err="1">
                <a:latin typeface="Garamond" panose="02020404030301010803" pitchFamily="18" charset="0"/>
              </a:rPr>
              <a:t>şimer</a:t>
            </a:r>
            <a:r>
              <a:rPr lang="tr-TR" sz="3000" cap="none" dirty="0">
                <a:latin typeface="Garamond" panose="02020404030301010803" pitchFamily="18" charset="0"/>
              </a:rPr>
              <a:t> idesinden daha büyük bir nesnel gerçekliğe sahiptir.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Tanrı idesinin yetkin bir varlığın idesi olması bakımından başka bir şeyin idesinden daha büyük bir nesnel gerçekliğe sahip olduğunu dile getiren Descartes, birbiri ardından üç kabulde bulunur: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 “Sahip olduğum idelerin nedenlerinin, onları doğuran sebeplerin olması gerekir.”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(ii) Bir idenin nihai nedeninin fiilen var olan bir şey olması zorunluluğu vardır.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(iii) “Fail nedende en az sonuçta olduğu kadar gerçeklik, sadece nesnel değil fakat aynı zamanda formel bir gerçeklik olması gerekir.”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4207914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üç kabul bağlamında Descartes’a göre, zihinde sahip olunan bir idenin nedeninin, söz konusu idenin yetkinliğine en azından eşit ve fiilen varolan bir şey olması gerektiği sonucuna götürür.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sonucun, sonucu yaratan bir neden olması gerektiği veya bir sonucun nedeninden daha fazla bir şey içeremeyeceği ilkesinden çıktığını ifade eder.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Buna göre, Descartes’ın kendisinde bir Tanrı idesi vardır ve bu idenin nesnel gerçekliği veya yetkinliği, onun kendisiyle ilgili idesinin gerçekliğinden çok daha fazladır.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yüzden, Descartes’ın kendisine ek olarak, zihnindeki Tanrı idesinin ihtiva ettiği yetkinliklere sahip olan bir şeyin daha var olması gerekir. Zihindeki Tanrı idesiyle birleşen bu yetkinliklerin tümüne birden sahip olan varlık da açıktır ki Tanrının kendisidir. </a:t>
            </a:r>
          </a:p>
        </p:txBody>
      </p:sp>
    </p:spTree>
    <p:extLst>
      <p:ext uri="{BB962C8B-B14F-4D97-AF65-F5344CB8AC3E}">
        <p14:creationId xmlns:p14="http://schemas.microsoft.com/office/powerpoint/2010/main" val="3165262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0">
              <a:lnSpc>
                <a:spcPct val="100000"/>
              </a:lnSpc>
              <a:spcBef>
                <a:spcPts val="600"/>
              </a:spcBef>
              <a:buSzPct val="94000"/>
              <a:buNone/>
            </a:pPr>
            <a:r>
              <a:rPr lang="tr-TR" sz="3000" b="1" i="1" cap="none" dirty="0">
                <a:latin typeface="Garamond" panose="02020404030301010803" pitchFamily="18" charset="0"/>
              </a:rPr>
              <a:t>İkinci Argüman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nedenselliğe dayalı kozmolojik bir argüman olup, zihindeki Tanrı idesinden değil, benliğin ya da zihnin varoluşundan yola çıkar.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bu kanıtta düşünen bir töz ya da zihin olarak varoluşunu kime ya da neye borçlu olduğunu sorar.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Sırasıyla kendisi, anne-babası ve “Tanrıdan daha az yetkin başka bir kaynak” olmak üzere, üç alternatifi gündeme getiren Descartes, bunlardan hiçbirinin kendi varoluşunun nedeni olamayacağını gösterdikten sonra, varlık sebebinin Tanrı olması gerektiği sonucuna varır.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2708205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TANRI</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85000" lnSpcReduction="20000"/>
          </a:bodyPr>
          <a:lstStyle/>
          <a:p>
            <a:pPr marL="365125" indent="0">
              <a:lnSpc>
                <a:spcPct val="100000"/>
              </a:lnSpc>
              <a:spcBef>
                <a:spcPts val="600"/>
              </a:spcBef>
              <a:buSzPct val="94000"/>
              <a:buNone/>
            </a:pPr>
            <a:r>
              <a:rPr lang="tr-TR" sz="3000" b="1" i="1" cap="none" dirty="0">
                <a:latin typeface="Garamond" panose="02020404030301010803" pitchFamily="18" charset="0"/>
              </a:rPr>
              <a:t>Üçüncü Argüman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Ontolojik Argüman olup, </a:t>
            </a:r>
            <a:r>
              <a:rPr lang="tr-TR" sz="3000" cap="none" dirty="0" err="1">
                <a:latin typeface="Garamond" panose="02020404030301010803" pitchFamily="18" charset="0"/>
              </a:rPr>
              <a:t>varolmayan</a:t>
            </a:r>
            <a:r>
              <a:rPr lang="tr-TR" sz="3000" cap="none" dirty="0">
                <a:latin typeface="Garamond" panose="02020404030301010803" pitchFamily="18" charset="0"/>
              </a:rPr>
              <a:t> bir yetkin varlık idesinin çelişikliğinden Tanrının </a:t>
            </a:r>
            <a:r>
              <a:rPr lang="tr-TR" sz="3000" cap="none" dirty="0" err="1">
                <a:latin typeface="Garamond" panose="02020404030301010803" pitchFamily="18" charset="0"/>
              </a:rPr>
              <a:t>varolması</a:t>
            </a:r>
            <a:r>
              <a:rPr lang="tr-TR" sz="3000" cap="none" dirty="0">
                <a:latin typeface="Garamond" panose="02020404030301010803" pitchFamily="18" charset="0"/>
              </a:rPr>
              <a:t> gerektiği sonucunu çıkartır. Argümanın adımları şu şekilde sıralanabilir: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 Bende bir Tanrı, yani en yüksek derecede yetkin olan Varlık idesi var.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2. Bir yetkinlikten yoksun olan bir varlık, en yüksek derecede yetkin bir varlık olamaz.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3. Tanrıyı hem en yüksek derecede yetkin bir varlık hem de bir yetkinlik özelliğinden yoksun bir varlık olarak düşünmek bir çelişki olur.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4. Varoluş bir yetkinlik özelliğidir.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5. Varoluştan yoksun olmak bir yetkinlik özelliğinden yoksun bulunmaktır.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6. Tanrıyı hem en yüksek derecede yetkin bir varlık hem de </a:t>
            </a:r>
            <a:r>
              <a:rPr lang="tr-TR" sz="3000" cap="none" dirty="0" err="1">
                <a:latin typeface="Garamond" panose="02020404030301010803" pitchFamily="18" charset="0"/>
              </a:rPr>
              <a:t>varolmayan</a:t>
            </a:r>
            <a:r>
              <a:rPr lang="tr-TR" sz="3000" cap="none" dirty="0">
                <a:latin typeface="Garamond" panose="02020404030301010803" pitchFamily="18" charset="0"/>
              </a:rPr>
              <a:t> bir varlık olarak düşünmek bir çelişkidir. </a:t>
            </a:r>
          </a:p>
          <a:p>
            <a:pPr marL="717550"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7. Öyleyse, Tanrı sadece düşüncede değil, gerçekte de vardır. </a:t>
            </a:r>
          </a:p>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922490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Tanrının aldatan bir varlık olmadığını kanıtlarken, zihinden çıkıp bütün bir dünyayı ve bilgi ağacını inşa etme yolundaki engellerden sadece birisini ortadan kaldıran Descartes, aklın hataya düşmemesini garanti edecek bir yolu göstermek durumunda kalır.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 bu çerçevede gerçekleşecek olan yanlışın, insanın kendi özgür iradesinin hatalı edimlerinden kaynaklandığını belirtir.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Ona göre, yargılar zihnin anlama yetisiyle irade özgürlüğüne bağlıdır.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 anlama yetisiyle şeyleri kavrama, idrak etme çabası içinde olur.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Oysa iradeyle, şeylerin </a:t>
            </a:r>
            <a:r>
              <a:rPr lang="tr-TR" sz="3000" cap="none" dirty="0" err="1">
                <a:latin typeface="Garamond" panose="02020404030301010803" pitchFamily="18" charset="0"/>
              </a:rPr>
              <a:t>varolduklarını</a:t>
            </a:r>
            <a:r>
              <a:rPr lang="tr-TR" sz="3000" cap="none" dirty="0">
                <a:latin typeface="Garamond" panose="02020404030301010803" pitchFamily="18" charset="0"/>
              </a:rPr>
              <a:t> ya da kendilerinde bulunduğu düşünülen niteliklere sahip olduklarını tasdik ya da inkâr eder. </a:t>
            </a:r>
          </a:p>
        </p:txBody>
      </p:sp>
    </p:spTree>
    <p:extLst>
      <p:ext uri="{BB962C8B-B14F-4D97-AF65-F5344CB8AC3E}">
        <p14:creationId xmlns:p14="http://schemas.microsoft.com/office/powerpoint/2010/main" val="3318800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Descartes’a göre, bu iki yetiyi de insana veren Tanrı’dır.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Anlama yetisi, mümkün her şeyin idesine sahip olmamak anlamında sonlu ve sınırlı iken, irade hiçbir şekilde sınırlanmamıştır.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İnsanın Tanrıya en çok benzeyen yönünün özgür irade olduğunu dile getiren Descartes, zihindeki parlak ve kudretli bir ışığı iradede güçlü bir eğilimin takip etmesinin ikisi arasındaki doğru ve ideal ilişkiyi oluşturduğunu öne sürer.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Zihnin iradeyi belirlediği ve tasdik etmeye zorladığı bu gibi durumlarda, “açık ve seçik bir kavrayış, hakikatin apaçık algısı söz konusu olur. </a:t>
            </a:r>
          </a:p>
        </p:txBody>
      </p:sp>
    </p:spTree>
    <p:extLst>
      <p:ext uri="{BB962C8B-B14F-4D97-AF65-F5344CB8AC3E}">
        <p14:creationId xmlns:p14="http://schemas.microsoft.com/office/powerpoint/2010/main" val="21323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 açık ve seçik bir düşünceyle karşı karşıya kaldığında, onu tasdik zorunda kalır.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Tanrı insanları açık ve seçik olan düşünceleri tasdik etmeye zorladığı ve insanlar bu düşüncelere inandıkları ve doğru diye tasdik ettikleri zaman yanılmadıklarından emin olabilirler.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durumda açık ve seçik olmayan konularda, herhangi bir karara varıldığında burada yanlışa düşülmesi muhtemel olduğu gibi, Descartes’a göre, bu yanlışın sorumluluğu da Tanrı değil, insanın kendisidir.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Birey açık ve seçik olan düşüncelerde yanlışa düşememesine karşın, açık ve seçik olmayanı doğru diye kabul ettiğinde risk alarak yanlışa düşebilir. </a:t>
            </a:r>
          </a:p>
        </p:txBody>
      </p:sp>
    </p:spTree>
    <p:extLst>
      <p:ext uri="{BB962C8B-B14F-4D97-AF65-F5344CB8AC3E}">
        <p14:creationId xmlns:p14="http://schemas.microsoft.com/office/powerpoint/2010/main" val="4056796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açık ve seçik olarak idrak edilen veya algılanan bir şeyin yanlış olabilmesinin imkânsız olduğu sonucuna varır.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Açıklık zihne dolayımsız olarak sunulmuş olup, zihin tarafından kolaylıkla bilincine varılan bir şeyin özelliğidir.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Descartes’a göre, algılayan zihnin görme alanı içinde olup, göze yeterince güçlü bir biçimde etki eden şeyler açıktır.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 ister duyu deneylerinde ister zihninde olsun, bir şeyin var olduğunu fark etmeden yapamaz.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Descartes’ta seçiklik, tam ve dakik olup, başka her şeyden farklı olan ve kendisinde yalnızca açık olanı içeren bir şeyin özelliğidir. </a:t>
            </a:r>
          </a:p>
        </p:txBody>
      </p:sp>
    </p:spTree>
    <p:extLst>
      <p:ext uri="{BB962C8B-B14F-4D97-AF65-F5344CB8AC3E}">
        <p14:creationId xmlns:p14="http://schemas.microsoft.com/office/powerpoint/2010/main" val="3029146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Ona göre, bir düşünce seçik olmaksızın açık olabilir, fakat aynı zamanda açık olmaksızın seçik olamaz.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Buna göre, bir duyu-deneyi ya da düşüncesi, onun tam anlamıyla bilincinde olduğumuz, fakat gerçek ya da kendisine özgü doğasından emin olamadığımız zaman, açıktır, fakat seçik değildir.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Descartes’ın burada verdiği örnek diş ağrısıdır. Dişi ağrıyan bir insan dişinin ağrıdığını bilir. Fakat bu seçik değildir, çünkü insan dişi ağrıdığı zaman, ağrının zihinde mi yoksa dişte mi yoksa her ikisinde birden mi olduğunu kesin olarak bilemez.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Öyleyse, bir şey çok canlı ve güçlü bir biçimde hissedildiği zaman açıktır, fakat başka her şeyden ayrılacak şekilde tanımlanamayıp başka bir şeyle karıştırılabilme ihtimalinin söz konusu olduğu durumda seçik değildir. </a:t>
            </a:r>
          </a:p>
        </p:txBody>
      </p:sp>
    </p:spTree>
    <p:extLst>
      <p:ext uri="{BB962C8B-B14F-4D97-AF65-F5344CB8AC3E}">
        <p14:creationId xmlns:p14="http://schemas.microsoft.com/office/powerpoint/2010/main" val="1585286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Bir şeyi başka herhangi bir şeyle karıştırılamayacak şekilde tanımladığımız ya da belirlediğimiz zaman, o açık olduktan başka seçik hale gelir.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Bir düşünceyi, onu seçik hale getirecek şekilde, yeterince tam, dakik ve kesin bir biçimde tanımladığımız zaman, o aynı zamanda açık olacaktır, zira onu tanımlarken dile getirdiğimiz ayrımları, bu ayrımlar yeterince güçlü bir biçimde algılanmasaydılar eğer, ortaya koyamayacaktık. Bundan dolayı, seçiklik açıklığı içerir. </a:t>
            </a:r>
          </a:p>
        </p:txBody>
      </p:sp>
    </p:spTree>
    <p:extLst>
      <p:ext uri="{BB962C8B-B14F-4D97-AF65-F5344CB8AC3E}">
        <p14:creationId xmlns:p14="http://schemas.microsoft.com/office/powerpoint/2010/main" val="4206718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FF0000"/>
          </a:solidFill>
        </p:spPr>
        <p:txBody>
          <a:bodyPr tIns="180000" bIns="252000">
            <a:normAutofit/>
          </a:bodyPr>
          <a:lstStyle/>
          <a:p>
            <a:pPr indent="288290" algn="ctr">
              <a:lnSpc>
                <a:spcPct val="100000"/>
              </a:lnSpc>
            </a:pPr>
            <a:r>
              <a:rPr lang="tr-TR" sz="3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Aklın Açık Seçik İdelerle Teçhiz Edilmesi</a:t>
            </a:r>
            <a:endParaRPr lang="tr-TR" sz="36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22848491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a Olay">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TM04033927[[fn=Ana Olay]]</Template>
  <TotalTime>2739</TotalTime>
  <Words>4183</Words>
  <Application>Microsoft Office PowerPoint</Application>
  <PresentationFormat>Geniş ekran</PresentationFormat>
  <Paragraphs>236</Paragraphs>
  <Slides>47</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47</vt:i4>
      </vt:variant>
    </vt:vector>
  </HeadingPairs>
  <TitlesOfParts>
    <vt:vector size="53" baseType="lpstr">
      <vt:lpstr>Arial</vt:lpstr>
      <vt:lpstr>Calibri</vt:lpstr>
      <vt:lpstr>Garamond</vt:lpstr>
      <vt:lpstr>Impact</vt:lpstr>
      <vt:lpstr>Wingdings</vt:lpstr>
      <vt:lpstr>Ana Olay</vt:lpstr>
      <vt:lpstr>RASYONALİSTLER Descartes-Spinoza</vt:lpstr>
      <vt:lpstr>RASYONALİSTLER </vt:lpstr>
      <vt:lpstr>RASYONALİSTLER </vt:lpstr>
      <vt:lpstr>RASYONALİSTLER </vt:lpstr>
      <vt:lpstr>RASYONALİSTLER </vt:lpstr>
      <vt:lpstr>RASYONALİSTLER </vt:lpstr>
      <vt:lpstr>RENE DESCARTES (1596-1650) </vt:lpstr>
      <vt:lpstr>RENE DESCARTES (1596-1650) </vt:lpstr>
      <vt:lpstr>RENE DESCARTES (1596-1650) </vt:lpstr>
      <vt:lpstr>RENE DESCARTES (1596-1650) </vt:lpstr>
      <vt:lpstr>AMAÇ ve YÖNTEM</vt:lpstr>
      <vt:lpstr>AMAÇ ve YÖNTEM</vt:lpstr>
      <vt:lpstr>AMAÇ ve YÖNTEM</vt:lpstr>
      <vt:lpstr>AMAÇ ve YÖNTEM</vt:lpstr>
      <vt:lpstr>AMAÇ ve YÖNTEM</vt:lpstr>
      <vt:lpstr>AMAÇ ve YÖNTEM</vt:lpstr>
      <vt:lpstr>AMAÇ ve YÖNTEM</vt:lpstr>
      <vt:lpstr>AMAÇ ve YÖNTEM</vt:lpstr>
      <vt:lpstr>AMAÇ ve YÖNTEM</vt:lpstr>
      <vt:lpstr>AMAÇ ve YÖNTEM</vt:lpstr>
      <vt:lpstr>AMAÇ ve YÖNTEM</vt:lpstr>
      <vt:lpstr>TEMELCİLİK</vt:lpstr>
      <vt:lpstr>TEMELCİLİK</vt:lpstr>
      <vt:lpstr>TEMELCİLİK</vt:lpstr>
      <vt:lpstr>TEMELCİLİK</vt:lpstr>
      <vt:lpstr>YÖNTEMSEL KUŞKU</vt:lpstr>
      <vt:lpstr>YÖNTEMSEL KUŞKU</vt:lpstr>
      <vt:lpstr>YÖNTEMSEL KUŞKU</vt:lpstr>
      <vt:lpstr>YÖNTEMSEL KUŞKU</vt:lpstr>
      <vt:lpstr>YÖNTEMSEL KUŞKU</vt:lpstr>
      <vt:lpstr>YÖNTEMSEL KUŞKU</vt:lpstr>
      <vt:lpstr>YÖNTEMSEL KUŞKU</vt:lpstr>
      <vt:lpstr>YÖNTEMSEL KUŞKU</vt:lpstr>
      <vt:lpstr>YÖNTEMSEL KUŞKU</vt:lpstr>
      <vt:lpstr>TANRI</vt:lpstr>
      <vt:lpstr>TANRI</vt:lpstr>
      <vt:lpstr>TANRI</vt:lpstr>
      <vt:lpstr>TANRI</vt:lpstr>
      <vt:lpstr>TANRI</vt:lpstr>
      <vt:lpstr>TANRI</vt:lpstr>
      <vt:lpstr>Aklın Açık Seçik İdelerle Teçhiz Edilmesi</vt:lpstr>
      <vt:lpstr>Aklın Açık Seçik İdelerle Teçhiz Edilmesi</vt:lpstr>
      <vt:lpstr>Aklın Açık Seçik İdelerle Teçhiz Edilmesi</vt:lpstr>
      <vt:lpstr>Aklın Açık Seçik İdelerle Teçhiz Edilmesi</vt:lpstr>
      <vt:lpstr>Aklın Açık Seçik İdelerle Teçhiz Edilmesi</vt:lpstr>
      <vt:lpstr>Aklın Açık Seçik İdelerle Teçhiz Edilmesi</vt:lpstr>
      <vt:lpstr>Aklın Açık Seçik İdelerle Teçhiz Edilmesi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RASYONALİSTLER Descartes-Spinoza-Leibniz</dc:title>
  <dc:creator>Şerefettin</dc:creator>
  <cp:lastModifiedBy>Şerefettin</cp:lastModifiedBy>
  <cp:revision>13</cp:revision>
  <dcterms:created xsi:type="dcterms:W3CDTF">2024-05-10T21:04:40Z</dcterms:created>
  <dcterms:modified xsi:type="dcterms:W3CDTF">2024-05-28T22:23:14Z</dcterms:modified>
</cp:coreProperties>
</file>