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59" r:id="rId3"/>
    <p:sldId id="260" r:id="rId4"/>
    <p:sldId id="266" r:id="rId5"/>
    <p:sldId id="268" r:id="rId6"/>
    <p:sldId id="267" r:id="rId7"/>
    <p:sldId id="271" r:id="rId8"/>
    <p:sldId id="275" r:id="rId9"/>
    <p:sldId id="273" r:id="rId10"/>
    <p:sldId id="269" r:id="rId11"/>
    <p:sldId id="272" r:id="rId12"/>
    <p:sldId id="274" r:id="rId13"/>
    <p:sldId id="278" r:id="rId14"/>
    <p:sldId id="277" r:id="rId15"/>
    <p:sldId id="276" r:id="rId16"/>
    <p:sldId id="280" r:id="rId17"/>
    <p:sldId id="279" r:id="rId18"/>
    <p:sldId id="282" r:id="rId19"/>
    <p:sldId id="281" r:id="rId20"/>
    <p:sldId id="285" r:id="rId21"/>
    <p:sldId id="284" r:id="rId22"/>
    <p:sldId id="288" r:id="rId23"/>
    <p:sldId id="292" r:id="rId24"/>
    <p:sldId id="291" r:id="rId25"/>
    <p:sldId id="290" r:id="rId26"/>
    <p:sldId id="293" r:id="rId27"/>
    <p:sldId id="295" r:id="rId28"/>
    <p:sldId id="294" r:id="rId29"/>
    <p:sldId id="299" r:id="rId30"/>
    <p:sldId id="298" r:id="rId31"/>
    <p:sldId id="297" r:id="rId32"/>
    <p:sldId id="296" r:id="rId33"/>
    <p:sldId id="303" r:id="rId34"/>
    <p:sldId id="302" r:id="rId35"/>
    <p:sldId id="301" r:id="rId36"/>
    <p:sldId id="300" r:id="rId37"/>
    <p:sldId id="307" r:id="rId38"/>
    <p:sldId id="306" r:id="rId39"/>
    <p:sldId id="305" r:id="rId40"/>
    <p:sldId id="304" r:id="rId41"/>
    <p:sldId id="308" r:id="rId42"/>
    <p:sldId id="311" r:id="rId43"/>
    <p:sldId id="310" r:id="rId44"/>
    <p:sldId id="309" r:id="rId45"/>
    <p:sldId id="313" r:id="rId46"/>
    <p:sldId id="31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18" autoAdjust="0"/>
    <p:restoredTop sz="94660"/>
  </p:normalViewPr>
  <p:slideViewPr>
    <p:cSldViewPr snapToGrid="0">
      <p:cViewPr varScale="1">
        <p:scale>
          <a:sx n="68" d="100"/>
          <a:sy n="68" d="100"/>
        </p:scale>
        <p:origin x="8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6/6/2024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5125305" y="1488985"/>
            <a:ext cx="6264350" cy="169685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118447" y="4351687"/>
            <a:ext cx="6265588" cy="17040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8A87A34-81AB-432B-8DAE-1953F412C126}" type="datetimeFigureOut">
              <a:rPr lang="en-US" dirty="0"/>
              <a:pPr/>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pPr/>
              <a:t>6/6/2024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6/6/2024</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CD0D06-4437-F66A-25FC-FCF355679E8D}"/>
              </a:ext>
            </a:extLst>
          </p:cNvPr>
          <p:cNvSpPr>
            <a:spLocks noGrp="1"/>
          </p:cNvSpPr>
          <p:nvPr>
            <p:ph type="ctrTitle"/>
          </p:nvPr>
        </p:nvSpPr>
        <p:spPr>
          <a:xfrm>
            <a:off x="1814732" y="2138289"/>
            <a:ext cx="8553157" cy="2996418"/>
          </a:xfrm>
        </p:spPr>
        <p:txBody>
          <a:bodyPr anchor="ctr">
            <a:normAutofit/>
          </a:bodyPr>
          <a:lstStyle/>
          <a:p>
            <a:r>
              <a:rPr lang="tr-TR" sz="8800" b="1" dirty="0">
                <a:latin typeface="Garamond" panose="02020404030301010803" pitchFamily="18" charset="0"/>
              </a:rPr>
              <a:t>SPİNOZA</a:t>
            </a:r>
          </a:p>
        </p:txBody>
      </p:sp>
    </p:spTree>
    <p:extLst>
      <p:ext uri="{BB962C8B-B14F-4D97-AF65-F5344CB8AC3E}">
        <p14:creationId xmlns:p14="http://schemas.microsoft.com/office/powerpoint/2010/main" val="4038115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r>
              <a:rPr lang="tr-TR" sz="5400" b="1" dirty="0">
                <a:solidFill>
                  <a:schemeClr val="bg1"/>
                </a:solidFill>
                <a:effectLst/>
                <a:latin typeface="Garamond" panose="02020404030301010803" pitchFamily="18" charset="0"/>
                <a:ea typeface="Calibri" panose="020F0502020204030204" pitchFamily="34" charset="0"/>
                <a:cs typeface="Arial" panose="020B0604020202020204" pitchFamily="34" charset="0"/>
              </a:rPr>
              <a:t>OCCASIONALISTLER</a:t>
            </a:r>
            <a:endParaRPr lang="tr-TR" sz="5400" b="1" dirty="0">
              <a:solidFill>
                <a:schemeClr val="bg1"/>
              </a:solidFill>
              <a:latin typeface="Garamond" panose="02020404030301010803" pitchFamily="18" charset="0"/>
            </a:endParaRP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91174"/>
            <a:ext cx="11432266" cy="5066491"/>
          </a:xfrm>
          <a:solidFill>
            <a:schemeClr val="bg1"/>
          </a:solidFill>
          <a:ln>
            <a:solidFill>
              <a:schemeClr val="tx2"/>
            </a:solidFill>
          </a:ln>
        </p:spPr>
        <p:txBody>
          <a:bodyPr lIns="216000" tIns="216000" rIns="252000" bIns="144000" anchor="t">
            <a:normAutofit fontScale="92500" lnSpcReduction="10000"/>
          </a:bodyPr>
          <a:lstStyle/>
          <a:p>
            <a:pPr algn="just"/>
            <a:r>
              <a:rPr lang="tr-TR" sz="3000" dirty="0">
                <a:latin typeface="Garamond" panose="02020404030301010803" pitchFamily="18" charset="0"/>
              </a:rPr>
              <a:t>17. yüzyıl felsefesi, Descartes’in ortaya koyduğu düşünceleri esas aldığından Descartesciliğin egemen olduğu bir dönemdir. </a:t>
            </a:r>
          </a:p>
          <a:p>
            <a:pPr algn="just"/>
            <a:r>
              <a:rPr lang="tr-TR" sz="3000" dirty="0">
                <a:latin typeface="Garamond" panose="02020404030301010803" pitchFamily="18" charset="0"/>
              </a:rPr>
              <a:t>Descartes, gerçeği, yapı ve öz itibariyle birbirinden kökten ayrı olan cisim ve ruh gibi iki ayrı töz olarak ele alarak cismin dünyası ve ruhun dünyası diye ikiye bölmüştü. </a:t>
            </a:r>
          </a:p>
          <a:p>
            <a:pPr algn="just"/>
            <a:r>
              <a:rPr lang="tr-TR" sz="3000" dirty="0">
                <a:latin typeface="Garamond" panose="02020404030301010803" pitchFamily="18" charset="0"/>
              </a:rPr>
              <a:t>Birbiriyle bağdaşmayan cisim yer kaplarken, ruh ise düşünür. Bu bakımdan düşünen yer kaplamaz, yer kaplayan düşünemez. </a:t>
            </a:r>
          </a:p>
          <a:p>
            <a:pPr algn="just"/>
            <a:r>
              <a:rPr lang="tr-TR" sz="3000" dirty="0">
                <a:latin typeface="Garamond" panose="02020404030301010803" pitchFamily="18" charset="0"/>
              </a:rPr>
              <a:t>İki ayrı tözün insanda bir arada olması, iki ayrı tözün birbiriyle ilişkisinin nasıl gerçekleştiği problemini ortaya çıkarmaktadır. </a:t>
            </a:r>
          </a:p>
        </p:txBody>
      </p:sp>
    </p:spTree>
    <p:extLst>
      <p:ext uri="{BB962C8B-B14F-4D97-AF65-F5344CB8AC3E}">
        <p14:creationId xmlns:p14="http://schemas.microsoft.com/office/powerpoint/2010/main" val="20636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r>
              <a:rPr lang="tr-TR" sz="5400" b="1" dirty="0">
                <a:latin typeface="Garamond" panose="02020404030301010803" pitchFamily="18" charset="0"/>
              </a:rPr>
              <a:t>OCCASIONALISTLER</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Descartes, bu bağlantıyı, karşılıklı etki ve iş birliği olarak açıklamıştı.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Cisim dünyasındaki bütün değişmeler hareket nedeniyle meydana gelmekte; ruh dünyasındaki bütün olaylar da bilinç ve düşüncenin değişik hallerinden kaynaklanmaktadır.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Bu iki farklı dünya arasında geçiş nasıl olacak? Yani bilinç içinde tezahür eden şeyler, bilinç dışındaki bir harekete etkisi nasıl olabilir? </a:t>
            </a:r>
            <a:endParaRPr lang="tr-T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3497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r>
              <a:rPr lang="tr-TR" sz="5400" b="1" dirty="0">
                <a:latin typeface="Garamond" panose="02020404030301010803" pitchFamily="18" charset="0"/>
              </a:rPr>
              <a:t>OCCASIONALISTLER</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Ruh-beden bağlantısı üzerine ileri sürülen çözümlerden birisi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occasio</a:t>
            </a:r>
            <a:r>
              <a:rPr lang="tr-TR" sz="3200" dirty="0">
                <a:effectLst/>
                <a:latin typeface="Garamond" panose="02020404030301010803" pitchFamily="18" charset="0"/>
                <a:ea typeface="Calibri" panose="020F0502020204030204" pitchFamily="34" charset="0"/>
                <a:cs typeface="Times New Roman" panose="02020603050405020304" pitchFamily="18" charset="0"/>
              </a:rPr>
              <a:t> yani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vesileci</a:t>
            </a:r>
            <a:r>
              <a:rPr lang="tr-TR" sz="3200" dirty="0">
                <a:effectLst/>
                <a:latin typeface="Garamond" panose="02020404030301010803" pitchFamily="18" charset="0"/>
                <a:ea typeface="Calibri" panose="020F0502020204030204" pitchFamily="34" charset="0"/>
                <a:cs typeface="Times New Roman" panose="02020603050405020304" pitchFamily="18" charset="0"/>
              </a:rPr>
              <a:t> düşüncedir.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Dıştaki uyarma ile içteki isteme bunlar ruhta bir durum, bedende bir hareket meydana getirmek için sadece vesilelerdir.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Bunlar asıl neden değil, “vesile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neden”lerdir</a:t>
            </a:r>
            <a:r>
              <a:rPr lang="tr-TR" sz="3200" dirty="0">
                <a:effectLst/>
                <a:latin typeface="Garamond" panose="02020404030301010803" pitchFamily="18" charset="0"/>
                <a:ea typeface="Calibri" panose="020F0502020204030204" pitchFamily="34" charset="0"/>
                <a:cs typeface="Times New Roman" panose="02020603050405020304" pitchFamily="18" charset="0"/>
              </a:rPr>
              <a:t>. Asıl neden Tanrı’dır. Tanrı, bedendeki uyarma vesilesiyle, ruhta bir düşünce meydana getirir. Bir isteme vesilesiyle de bedende hareket yaratır.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Ruh ile beden arasındaki ilgiyi böyle anlayanlara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occasionalistler</a:t>
            </a:r>
            <a:r>
              <a:rPr lang="tr-TR" sz="3200" dirty="0">
                <a:effectLst/>
                <a:latin typeface="Garamond" panose="02020404030301010803" pitchFamily="18" charset="0"/>
                <a:ea typeface="Calibri" panose="020F0502020204030204" pitchFamily="34" charset="0"/>
                <a:cs typeface="Times New Roman" panose="02020603050405020304" pitchFamily="18" charset="0"/>
              </a:rPr>
              <a:t>” denir. </a:t>
            </a:r>
            <a:endParaRPr lang="tr-T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93450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r>
              <a:rPr lang="tr-TR" sz="4800" b="1" dirty="0">
                <a:latin typeface="Garamond" panose="02020404030301010803" pitchFamily="18" charset="0"/>
              </a:rPr>
              <a:t>BENEDICTUS SPINOZA (1632-1677)</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Amsterdam’da ticaretle uğraşan bir Yahudi ailesinin çocuğu olarak dünyaya geldi. </a:t>
            </a:r>
          </a:p>
          <a:p>
            <a:pPr algn="just">
              <a:lnSpc>
                <a:spcPct val="100000"/>
              </a:lnSpc>
              <a:spcBef>
                <a:spcPts val="0"/>
              </a:spcBef>
              <a:spcAft>
                <a:spcPts val="600"/>
              </a:spcAft>
            </a:pPr>
            <a:r>
              <a:rPr lang="tr-TR" sz="3200" dirty="0" err="1">
                <a:effectLst/>
                <a:latin typeface="Garamond" panose="02020404030301010803" pitchFamily="18" charset="0"/>
                <a:ea typeface="Calibri" panose="020F0502020204030204" pitchFamily="34" charset="0"/>
                <a:cs typeface="Times New Roman" panose="02020603050405020304" pitchFamily="18" charset="0"/>
              </a:rPr>
              <a:t>Ortodox</a:t>
            </a:r>
            <a:r>
              <a:rPr lang="tr-TR" sz="3200" dirty="0">
                <a:effectLst/>
                <a:latin typeface="Garamond" panose="02020404030301010803" pitchFamily="18" charset="0"/>
                <a:ea typeface="Calibri" panose="020F0502020204030204" pitchFamily="34" charset="0"/>
                <a:cs typeface="Times New Roman" panose="02020603050405020304" pitchFamily="18" charset="0"/>
              </a:rPr>
              <a:t> bir Yahudi olarak yetişti ve eğitim gördü.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Fakat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heterodoks</a:t>
            </a:r>
            <a:r>
              <a:rPr lang="tr-TR" sz="3200" dirty="0">
                <a:effectLst/>
                <a:latin typeface="Garamond" panose="02020404030301010803" pitchFamily="18" charset="0"/>
                <a:ea typeface="Calibri" panose="020F0502020204030204" pitchFamily="34" charset="0"/>
                <a:cs typeface="Times New Roman" panose="02020603050405020304" pitchFamily="18" charset="0"/>
              </a:rPr>
              <a:t> görüşlerinden dolayı 24 yaşında Yahudi cemaatinden çıkartıldı.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Hayatını yalnız sürdüren filozof geçimini gözlük, mikroskop ve teleskop camları parlatarak sağladı. </a:t>
            </a:r>
          </a:p>
          <a:p>
            <a:pPr algn="just">
              <a:lnSpc>
                <a:spcPct val="10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Parlattığı camların tozunu solumaktan yakalandığı akciğer hastalığı sonucu 1677 yılında 45 yaşındayken öldü.</a:t>
            </a:r>
            <a:endParaRPr lang="tr-T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627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r>
              <a:rPr lang="tr-TR" sz="4800" b="1" dirty="0">
                <a:latin typeface="Garamond" panose="02020404030301010803" pitchFamily="18" charset="0"/>
              </a:rPr>
              <a:t>BENEDICTUS SPINOZA (1632-1677)</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20000"/>
          </a:bodyPr>
          <a:lstStyle/>
          <a:p>
            <a:pPr algn="just">
              <a:lnSpc>
                <a:spcPct val="11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Yazılarını Latince yazacak kadar Latinceye hakim olmanın yanında Flamanca, İbranice, İspanyolca ve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Portekizce’yi</a:t>
            </a:r>
            <a:r>
              <a:rPr lang="tr-TR" sz="3200" dirty="0">
                <a:effectLst/>
                <a:latin typeface="Garamond" panose="02020404030301010803" pitchFamily="18" charset="0"/>
                <a:ea typeface="Calibri" panose="020F0502020204030204" pitchFamily="34" charset="0"/>
                <a:cs typeface="Times New Roman" panose="02020603050405020304" pitchFamily="18" charset="0"/>
              </a:rPr>
              <a:t> de iyi biliyordu. </a:t>
            </a:r>
          </a:p>
          <a:p>
            <a:pPr algn="just">
              <a:lnSpc>
                <a:spcPct val="11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Eserleri, “</a:t>
            </a:r>
            <a:r>
              <a:rPr lang="tr-TR" sz="3200" i="1" dirty="0">
                <a:effectLst/>
                <a:latin typeface="Garamond" panose="02020404030301010803" pitchFamily="18" charset="0"/>
                <a:ea typeface="Calibri" panose="020F0502020204030204" pitchFamily="34" charset="0"/>
                <a:cs typeface="Times New Roman" panose="02020603050405020304" pitchFamily="18" charset="0"/>
              </a:rPr>
              <a:t>Descartes Felsefesinin İlkeleri; Teolojik-Politik İnceleme </a:t>
            </a:r>
            <a:r>
              <a:rPr lang="tr-TR" sz="3200" dirty="0">
                <a:effectLst/>
                <a:latin typeface="Garamond" panose="02020404030301010803" pitchFamily="18" charset="0"/>
                <a:ea typeface="Calibri" panose="020F0502020204030204" pitchFamily="34" charset="0"/>
                <a:cs typeface="Times New Roman" panose="02020603050405020304" pitchFamily="18" charset="0"/>
              </a:rPr>
              <a:t>(Kitabı Mukaddes ve Hristiyan ilahiyatı konusundaki tartışmalı görüşlerinden dolayı yasaklandı); </a:t>
            </a:r>
            <a:r>
              <a:rPr lang="tr-TR" sz="3200" i="1" dirty="0">
                <a:effectLst/>
                <a:latin typeface="Garamond" panose="02020404030301010803" pitchFamily="18" charset="0"/>
                <a:ea typeface="Calibri" panose="020F0502020204030204" pitchFamily="34" charset="0"/>
                <a:cs typeface="Times New Roman" panose="02020603050405020304" pitchFamily="18" charset="0"/>
              </a:rPr>
              <a:t>Devlet Üzerine İnceleme</a:t>
            </a:r>
            <a:r>
              <a:rPr lang="tr-TR" sz="3200" dirty="0">
                <a:effectLst/>
                <a:latin typeface="Garamond" panose="02020404030301010803" pitchFamily="18" charset="0"/>
                <a:ea typeface="Calibri" panose="020F0502020204030204" pitchFamily="34" charset="0"/>
                <a:cs typeface="Times New Roman" panose="02020603050405020304" pitchFamily="18" charset="0"/>
              </a:rPr>
              <a:t>, </a:t>
            </a:r>
            <a:r>
              <a:rPr lang="tr-TR" sz="3200" i="1" dirty="0">
                <a:effectLst/>
                <a:latin typeface="Garamond" panose="02020404030301010803" pitchFamily="18" charset="0"/>
                <a:ea typeface="Calibri" panose="020F0502020204030204" pitchFamily="34" charset="0"/>
                <a:cs typeface="Times New Roman" panose="02020603050405020304" pitchFamily="18" charset="0"/>
              </a:rPr>
              <a:t>Anlığın Düzeltilmesi Üzerine İnceleme</a:t>
            </a:r>
            <a:r>
              <a:rPr lang="tr-TR" sz="3200" dirty="0">
                <a:effectLst/>
                <a:latin typeface="Garamond" panose="02020404030301010803" pitchFamily="18" charset="0"/>
                <a:ea typeface="Calibri" panose="020F0502020204030204" pitchFamily="34" charset="0"/>
                <a:cs typeface="Times New Roman" panose="02020603050405020304" pitchFamily="18" charset="0"/>
              </a:rPr>
              <a:t>; </a:t>
            </a:r>
            <a:r>
              <a:rPr lang="tr-TR" sz="3200" i="1" dirty="0">
                <a:effectLst/>
                <a:latin typeface="Garamond" panose="02020404030301010803" pitchFamily="18" charset="0"/>
                <a:ea typeface="Calibri" panose="020F0502020204030204" pitchFamily="34" charset="0"/>
                <a:cs typeface="Times New Roman" panose="02020603050405020304" pitchFamily="18" charset="0"/>
              </a:rPr>
              <a:t>Tanrı, İnsan ve İnsanın Mutluluğu Üzerine İnceleme</a:t>
            </a:r>
            <a:r>
              <a:rPr lang="tr-TR" sz="3200" dirty="0">
                <a:effectLst/>
                <a:latin typeface="Garamond" panose="02020404030301010803" pitchFamily="18" charset="0"/>
                <a:ea typeface="Calibri" panose="020F0502020204030204" pitchFamily="34" charset="0"/>
                <a:cs typeface="Times New Roman" panose="02020603050405020304" pitchFamily="18" charset="0"/>
              </a:rPr>
              <a:t> ve ana eseri sayılan </a:t>
            </a:r>
            <a:r>
              <a:rPr lang="tr-TR" sz="3200" i="1" dirty="0" err="1">
                <a:effectLst/>
                <a:latin typeface="Garamond" panose="02020404030301010803" pitchFamily="18" charset="0"/>
                <a:ea typeface="Calibri" panose="020F0502020204030204" pitchFamily="34" charset="0"/>
                <a:cs typeface="Times New Roman" panose="02020603050405020304" pitchFamily="18" charset="0"/>
              </a:rPr>
              <a:t>Ethica</a:t>
            </a:r>
            <a:r>
              <a:rPr lang="tr-TR" sz="3200" dirty="0">
                <a:effectLst/>
                <a:latin typeface="Garamond" panose="02020404030301010803" pitchFamily="18" charset="0"/>
                <a:ea typeface="Calibri" panose="020F0502020204030204" pitchFamily="34" charset="0"/>
                <a:cs typeface="Times New Roman" panose="02020603050405020304" pitchFamily="18" charset="0"/>
              </a:rPr>
              <a:t>”. </a:t>
            </a:r>
          </a:p>
          <a:p>
            <a:pPr algn="just">
              <a:lnSpc>
                <a:spcPct val="110000"/>
              </a:lnSpc>
              <a:spcBef>
                <a:spcPts val="0"/>
              </a:spcBef>
              <a:spcAft>
                <a:spcPts val="600"/>
              </a:spcAft>
            </a:pPr>
            <a:r>
              <a:rPr lang="tr-TR" sz="3200" dirty="0">
                <a:effectLst/>
                <a:latin typeface="Garamond" panose="02020404030301010803" pitchFamily="18" charset="0"/>
                <a:ea typeface="Calibri" panose="020F0502020204030204" pitchFamily="34" charset="0"/>
                <a:cs typeface="Times New Roman" panose="02020603050405020304" pitchFamily="18" charset="0"/>
              </a:rPr>
              <a:t>Spinoza fikirleriyle Hegel,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Schopenhauer</a:t>
            </a:r>
            <a:r>
              <a:rPr lang="tr-TR" sz="3200" dirty="0">
                <a:effectLst/>
                <a:latin typeface="Garamond" panose="02020404030301010803" pitchFamily="18" charset="0"/>
                <a:ea typeface="Calibri" panose="020F0502020204030204" pitchFamily="34" charset="0"/>
                <a:cs typeface="Times New Roman" panose="02020603050405020304" pitchFamily="18" charset="0"/>
              </a:rPr>
              <a:t>,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Nietche</a:t>
            </a:r>
            <a:r>
              <a:rPr lang="tr-TR" sz="3200" dirty="0">
                <a:effectLst/>
                <a:latin typeface="Garamond" panose="02020404030301010803" pitchFamily="18" charset="0"/>
                <a:ea typeface="Calibri" panose="020F0502020204030204" pitchFamily="34" charset="0"/>
                <a:cs typeface="Times New Roman" panose="02020603050405020304" pitchFamily="18" charset="0"/>
              </a:rPr>
              <a:t>, B.</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Russell</a:t>
            </a:r>
            <a:r>
              <a:rPr lang="tr-TR" sz="3200" dirty="0">
                <a:effectLst/>
                <a:latin typeface="Garamond" panose="02020404030301010803" pitchFamily="18" charset="0"/>
                <a:ea typeface="Calibri" panose="020F0502020204030204" pitchFamily="34" charset="0"/>
                <a:cs typeface="Times New Roman" panose="02020603050405020304" pitchFamily="18" charset="0"/>
              </a:rPr>
              <a:t>, Einstein, Freud, Goethe ve </a:t>
            </a:r>
            <a:r>
              <a:rPr lang="tr-TR" sz="3200" dirty="0" err="1">
                <a:effectLst/>
                <a:latin typeface="Garamond" panose="02020404030301010803" pitchFamily="18" charset="0"/>
                <a:ea typeface="Calibri" panose="020F0502020204030204" pitchFamily="34" charset="0"/>
                <a:cs typeface="Times New Roman" panose="02020603050405020304" pitchFamily="18" charset="0"/>
              </a:rPr>
              <a:t>G.Eliot</a:t>
            </a:r>
            <a:r>
              <a:rPr lang="tr-TR" sz="3200" dirty="0">
                <a:effectLst/>
                <a:latin typeface="Garamond" panose="02020404030301010803" pitchFamily="18" charset="0"/>
                <a:ea typeface="Calibri" panose="020F0502020204030204" pitchFamily="34" charset="0"/>
                <a:cs typeface="Times New Roman" panose="02020603050405020304" pitchFamily="18" charset="0"/>
              </a:rPr>
              <a:t> gibi filozof, bilim, sanat adamlarını etkilemiştir. </a:t>
            </a:r>
            <a:endParaRPr lang="tr-T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9192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600" b="1" dirty="0">
                <a:latin typeface="Garamond" panose="02020404030301010803" pitchFamily="18" charset="0"/>
              </a:rPr>
              <a:t>FELSEFESİ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77500" lnSpcReduction="20000"/>
          </a:bodyPr>
          <a:lstStyle/>
          <a:p>
            <a:pPr algn="just">
              <a:spcBef>
                <a:spcPts val="600"/>
              </a:spcBef>
            </a:pPr>
            <a:r>
              <a:rPr lang="tr-TR" sz="3200" dirty="0">
                <a:latin typeface="Garamond" pitchFamily="18" charset="0"/>
              </a:rPr>
              <a:t>Spinoza’ya göre felsefe, bilgeliğin peşinden koşma ve doğru hayat tarzına ilişkin bilgiyi arama faaliyet olup diğer tüm disiplinlerin kendisine tabi olduğu tam, tek ve temel bilgi türüdür. </a:t>
            </a:r>
          </a:p>
          <a:p>
            <a:pPr algn="just">
              <a:spcBef>
                <a:spcPts val="600"/>
              </a:spcBef>
            </a:pPr>
            <a:r>
              <a:rPr lang="tr-TR" sz="3200" dirty="0">
                <a:latin typeface="Garamond" pitchFamily="18" charset="0"/>
              </a:rPr>
              <a:t>Spinoza’ya göre felsefenin amacı ve kapsamı, gerçek nedenleri ve doğru felsefeyi bildiğimiz zaman, nasıl yaşamamız gerektiğini bileceğimizi öne sürer. </a:t>
            </a:r>
          </a:p>
          <a:p>
            <a:pPr algn="just">
              <a:spcBef>
                <a:spcPts val="600"/>
              </a:spcBef>
            </a:pPr>
            <a:r>
              <a:rPr lang="tr-TR" sz="3200" dirty="0">
                <a:latin typeface="Garamond" pitchFamily="18" charset="0"/>
              </a:rPr>
              <a:t>Spinoza için gerçek felsefe, “hakiki iyi”nin keşfedilmesinden başka bir şey olmadığı gibi, insanın mutluluğa erişebilmesi, gerçek nedenlerin bilgisine, neyin gerçekten iyi olduğuna ilişkin bilgiye bağlıdır. </a:t>
            </a:r>
          </a:p>
          <a:p>
            <a:pPr algn="just">
              <a:spcBef>
                <a:spcPts val="600"/>
              </a:spcBef>
            </a:pPr>
            <a:r>
              <a:rPr lang="tr-TR" sz="3200" dirty="0">
                <a:latin typeface="Garamond" pitchFamily="18" charset="0"/>
              </a:rPr>
              <a:t>Gerçek nedenlerin bilgisi olmadan mutluluğun gerçekleşmesi de mümkün olmadığından o felsefe, yalnızca entelektüel ya da teorik bir faaliyetten alınan haz olmayıp, pratik bir nitelik arz eden bir ihtiyaç veya zorunluluğun ifadesidir.</a:t>
            </a:r>
          </a:p>
        </p:txBody>
      </p:sp>
    </p:spTree>
    <p:extLst>
      <p:ext uri="{BB962C8B-B14F-4D97-AF65-F5344CB8AC3E}">
        <p14:creationId xmlns:p14="http://schemas.microsoft.com/office/powerpoint/2010/main" val="3803917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600" b="1" dirty="0">
                <a:latin typeface="Garamond" panose="02020404030301010803" pitchFamily="18" charset="0"/>
              </a:rPr>
              <a:t>FELSEFESİ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600"/>
              </a:spcBef>
            </a:pPr>
            <a:r>
              <a:rPr lang="tr-TR" sz="3200" dirty="0">
                <a:latin typeface="Garamond" pitchFamily="18" charset="0"/>
              </a:rPr>
              <a:t>Spinoza da gerçekliğin rasyonel olduğuna, dünyanın evrensel yasalarla yönetilen ve parçaları arasında tam bir süreklilik bulunan, birlikli bir sistem meydana getirdiğine ve düşünce düzeniyle varlık düzeninin bir ve aynı olduğuna inanıyordu. </a:t>
            </a:r>
          </a:p>
          <a:p>
            <a:pPr algn="just">
              <a:lnSpc>
                <a:spcPct val="100000"/>
              </a:lnSpc>
              <a:spcBef>
                <a:spcPts val="600"/>
              </a:spcBef>
            </a:pPr>
            <a:r>
              <a:rPr lang="tr-TR" sz="3200" dirty="0">
                <a:latin typeface="Garamond" pitchFamily="18" charset="0"/>
              </a:rPr>
              <a:t>Gerçekliğin bir bütün olarak Tanrıdan çıkması gibi, bu gerçekliği yorumlayan felsefi düşüncenin de Tanrının özü ve varoluşuna dair ispatla işe başlayıp, tümdengelimsel bir tarzda ortaya konabileceğini kabul etti.</a:t>
            </a:r>
          </a:p>
        </p:txBody>
      </p:sp>
    </p:spTree>
    <p:extLst>
      <p:ext uri="{BB962C8B-B14F-4D97-AF65-F5344CB8AC3E}">
        <p14:creationId xmlns:p14="http://schemas.microsoft.com/office/powerpoint/2010/main" val="380391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600" b="1" dirty="0">
                <a:latin typeface="Garamond" panose="02020404030301010803" pitchFamily="18" charset="0"/>
              </a:rPr>
              <a:t>FELSEFESİ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20000"/>
          </a:bodyPr>
          <a:lstStyle/>
          <a:p>
            <a:pPr algn="just">
              <a:spcBef>
                <a:spcPts val="0"/>
              </a:spcBef>
              <a:spcAft>
                <a:spcPts val="600"/>
              </a:spcAft>
            </a:pPr>
            <a:r>
              <a:rPr lang="tr-TR" sz="3200" dirty="0">
                <a:latin typeface="Garamond" pitchFamily="18" charset="0"/>
              </a:rPr>
              <a:t>Töz sorunu, onun felsefesinin de ana problemidir. </a:t>
            </a:r>
          </a:p>
          <a:p>
            <a:pPr algn="just">
              <a:spcBef>
                <a:spcPts val="0"/>
              </a:spcBef>
              <a:spcAft>
                <a:spcPts val="600"/>
              </a:spcAft>
            </a:pPr>
            <a:r>
              <a:rPr lang="tr-TR" sz="3200" dirty="0">
                <a:latin typeface="Garamond" pitchFamily="18" charset="0"/>
              </a:rPr>
              <a:t>Descartes’te iki ayrı töz olan ruh ve beden, “birlikte işleme” ya da “karşılıklı etkileme” ile veya beyindeki “kozalaksı bez” sayesinde birbirleriyle bağlantı kurabilmekteydi. Ama bu açıklama, çelişkiler taşıdığı için inandırıcı bir çözüm olamamıştır. </a:t>
            </a:r>
          </a:p>
          <a:p>
            <a:pPr algn="just">
              <a:spcBef>
                <a:spcPts val="0"/>
              </a:spcBef>
              <a:spcAft>
                <a:spcPts val="600"/>
              </a:spcAft>
            </a:pPr>
            <a:r>
              <a:rPr lang="tr-TR" sz="3200" dirty="0">
                <a:latin typeface="Garamond" pitchFamily="18" charset="0"/>
              </a:rPr>
              <a:t>Spinoza, ruh-beden problemini hem Descartes hem de </a:t>
            </a:r>
            <a:r>
              <a:rPr lang="tr-TR" sz="3200" dirty="0" err="1">
                <a:latin typeface="Garamond" pitchFamily="18" charset="0"/>
              </a:rPr>
              <a:t>Occasionalistlerden</a:t>
            </a:r>
            <a:r>
              <a:rPr lang="tr-TR" sz="3200" dirty="0">
                <a:latin typeface="Garamond" pitchFamily="18" charset="0"/>
              </a:rPr>
              <a:t> daha farklı çözmeye çalışacaktır. </a:t>
            </a:r>
          </a:p>
          <a:p>
            <a:pPr algn="just">
              <a:spcBef>
                <a:spcPts val="0"/>
              </a:spcBef>
              <a:spcAft>
                <a:spcPts val="600"/>
              </a:spcAft>
            </a:pPr>
            <a:r>
              <a:rPr lang="tr-TR" sz="3200" dirty="0">
                <a:latin typeface="Garamond" pitchFamily="18" charset="0"/>
              </a:rPr>
              <a:t>Descartes’in ayrı birer töz saydığı ruh ve beden Spinoza’ya göre töz değildir. Onlar sonsuz tözün (Tanrı) birer öz niteliğidir. </a:t>
            </a:r>
            <a:r>
              <a:rPr lang="tr-TR" sz="3200" dirty="0">
                <a:latin typeface="Garamond" pitchFamily="18" charset="0"/>
                <a:ea typeface="Calibri" panose="020F0502020204030204" pitchFamily="34" charset="0"/>
                <a:cs typeface="Times New Roman" panose="02020603050405020304" pitchFamily="18" charset="0"/>
              </a:rPr>
              <a:t> </a:t>
            </a:r>
            <a:r>
              <a:rPr lang="tr-TR" sz="3200" dirty="0">
                <a:effectLst/>
                <a:latin typeface="Garamond" panose="02020404030301010803" pitchFamily="18" charset="0"/>
                <a:ea typeface="Calibri" panose="020F0502020204030204" pitchFamily="34" charset="0"/>
                <a:cs typeface="Times New Roman" panose="02020603050405020304" pitchFamily="18" charset="0"/>
              </a:rPr>
              <a:t> </a:t>
            </a:r>
            <a:endParaRPr lang="tr-T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391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600" b="1" dirty="0">
                <a:latin typeface="Garamond" panose="02020404030301010803" pitchFamily="18" charset="0"/>
              </a:rPr>
              <a:t>FELSEFESİ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latin typeface="Garamond" pitchFamily="18" charset="0"/>
              </a:rPr>
              <a:t>Spinoza, Descartes’ın bilim ve felsefenin görevinin görünen ve geleneksel bilgelik tarafından betimlendiği şekliyle dünyanın ötesine geçerek, gündelik hayatın diliyle betimlenebilir olmayan temel gerçekliği kavramak olduğu anlayışından etkilenmişti. </a:t>
            </a:r>
          </a:p>
          <a:p>
            <a:pPr algn="just">
              <a:lnSpc>
                <a:spcPct val="100000"/>
              </a:lnSpc>
              <a:spcBef>
                <a:spcPts val="0"/>
              </a:spcBef>
              <a:spcAft>
                <a:spcPts val="600"/>
              </a:spcAft>
            </a:pPr>
            <a:r>
              <a:rPr lang="tr-TR" sz="2800" dirty="0">
                <a:latin typeface="Garamond" pitchFamily="18" charset="0"/>
              </a:rPr>
              <a:t>Spinoza, Kartezyen düşünceyi iki noktada aşmaya kalkıştığı söylenebilir. </a:t>
            </a:r>
          </a:p>
          <a:p>
            <a:pPr algn="just">
              <a:lnSpc>
                <a:spcPct val="100000"/>
              </a:lnSpc>
              <a:spcBef>
                <a:spcPts val="0"/>
              </a:spcBef>
              <a:spcAft>
                <a:spcPts val="600"/>
              </a:spcAft>
            </a:pPr>
            <a:r>
              <a:rPr lang="tr-TR" sz="2800" b="1" dirty="0">
                <a:latin typeface="Garamond" pitchFamily="18" charset="0"/>
              </a:rPr>
              <a:t>1</a:t>
            </a:r>
            <a:r>
              <a:rPr lang="tr-TR" sz="2800" dirty="0">
                <a:latin typeface="Garamond" pitchFamily="18" charset="0"/>
              </a:rPr>
              <a:t>. Descartes’ın insan ruhunun doğal düzenin bütünüyle dışında olduğu inancının saçma olduğu kanaatindeydi,</a:t>
            </a:r>
          </a:p>
          <a:p>
            <a:pPr algn="just">
              <a:lnSpc>
                <a:spcPct val="100000"/>
              </a:lnSpc>
              <a:spcBef>
                <a:spcPts val="0"/>
              </a:spcBef>
              <a:spcAft>
                <a:spcPts val="600"/>
              </a:spcAft>
            </a:pPr>
            <a:r>
              <a:rPr lang="tr-TR" sz="2800" b="1" dirty="0">
                <a:latin typeface="Garamond" pitchFamily="18" charset="0"/>
              </a:rPr>
              <a:t>2</a:t>
            </a:r>
            <a:r>
              <a:rPr lang="tr-TR" sz="2800" dirty="0">
                <a:latin typeface="Garamond" pitchFamily="18" charset="0"/>
              </a:rPr>
              <a:t>. Descartes’ın Hıristiyanlığın geleneksel Tanrısına beslediği inancın, onun bilim ile dini hiçbir zaman uzlaştıramayacağı, bilimsel sonuçlar ile dini hayatı hiçbir şekilde barıştıramayacağı anlamına geldiği kanaatindeydi.</a:t>
            </a: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391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600" b="1" dirty="0">
                <a:latin typeface="Garamond" panose="02020404030301010803" pitchFamily="18" charset="0"/>
              </a:rPr>
              <a:t>FELSEFESİ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20000"/>
          </a:bodyPr>
          <a:lstStyle/>
          <a:p>
            <a:pPr algn="just">
              <a:lnSpc>
                <a:spcPct val="100000"/>
              </a:lnSpc>
              <a:spcBef>
                <a:spcPts val="0"/>
              </a:spcBef>
              <a:spcAft>
                <a:spcPts val="600"/>
              </a:spcAft>
            </a:pPr>
            <a:r>
              <a:rPr lang="tr-TR" sz="3200" dirty="0">
                <a:latin typeface="Garamond" pitchFamily="18" charset="0"/>
              </a:rPr>
              <a:t>Spinoza da tıpkı Descartes gibi, </a:t>
            </a:r>
          </a:p>
          <a:p>
            <a:pPr algn="just">
              <a:lnSpc>
                <a:spcPct val="100000"/>
              </a:lnSpc>
              <a:spcBef>
                <a:spcPts val="0"/>
              </a:spcBef>
              <a:spcAft>
                <a:spcPts val="600"/>
              </a:spcAft>
            </a:pPr>
            <a:r>
              <a:rPr lang="tr-TR" sz="3200" b="1" dirty="0">
                <a:latin typeface="Garamond" pitchFamily="18" charset="0"/>
              </a:rPr>
              <a:t>1</a:t>
            </a:r>
            <a:r>
              <a:rPr lang="tr-TR" sz="3200" dirty="0">
                <a:latin typeface="Garamond" pitchFamily="18" charset="0"/>
              </a:rPr>
              <a:t>. O, evrenin zorunlu bir rasyonel düzen sergilediğine</a:t>
            </a:r>
          </a:p>
          <a:p>
            <a:pPr algn="just">
              <a:lnSpc>
                <a:spcPct val="100000"/>
              </a:lnSpc>
              <a:spcBef>
                <a:spcPts val="0"/>
              </a:spcBef>
              <a:spcAft>
                <a:spcPts val="600"/>
              </a:spcAft>
            </a:pPr>
            <a:r>
              <a:rPr lang="tr-TR" sz="3200" b="1" dirty="0">
                <a:latin typeface="Garamond" pitchFamily="18" charset="0"/>
              </a:rPr>
              <a:t>2</a:t>
            </a:r>
            <a:r>
              <a:rPr lang="tr-TR" sz="3200" dirty="0">
                <a:latin typeface="Garamond" pitchFamily="18" charset="0"/>
              </a:rPr>
              <a:t>. Bu düzenin insan zihni tarafından ilke olarak bilinebilir olduğuna </a:t>
            </a:r>
          </a:p>
          <a:p>
            <a:pPr algn="just">
              <a:lnSpc>
                <a:spcPct val="100000"/>
              </a:lnSpc>
              <a:spcBef>
                <a:spcPts val="0"/>
              </a:spcBef>
              <a:spcAft>
                <a:spcPts val="600"/>
              </a:spcAft>
            </a:pPr>
            <a:r>
              <a:rPr lang="tr-TR" sz="3200" b="1" dirty="0">
                <a:latin typeface="Garamond" pitchFamily="18" charset="0"/>
              </a:rPr>
              <a:t>3</a:t>
            </a:r>
            <a:r>
              <a:rPr lang="tr-TR" sz="3200" dirty="0">
                <a:latin typeface="Garamond" pitchFamily="18" charset="0"/>
              </a:rPr>
              <a:t>. İnsan varlıkları için gerçekten iyi olanın bu düzenin bilgisiyle söz konusu bilgi tarafından yönetilen bir hayat olduğuna inanır.</a:t>
            </a:r>
          </a:p>
          <a:p>
            <a:r>
              <a:rPr lang="tr-TR" sz="3200" dirty="0">
                <a:latin typeface="Garamond" pitchFamily="18" charset="0"/>
              </a:rPr>
              <a:t>Spinoza’ya göre de bilim, varlığın ve dünyanın gerçekliğini açığa çıkarma özelliğine sahiptir. </a:t>
            </a:r>
          </a:p>
          <a:p>
            <a:r>
              <a:rPr lang="tr-TR" sz="3200" dirty="0">
                <a:latin typeface="Garamond" pitchFamily="18" charset="0"/>
              </a:rPr>
              <a:t>uzun bir süreden beri sistemin dışına atılmış olan Tanrı’yı, doğayla Tanrı’yı özdeşleştirmekle sistemin içine çektiği için, hemen her tarafın gazabına uğradı. </a:t>
            </a:r>
          </a:p>
        </p:txBody>
      </p:sp>
    </p:spTree>
    <p:extLst>
      <p:ext uri="{BB962C8B-B14F-4D97-AF65-F5344CB8AC3E}">
        <p14:creationId xmlns:p14="http://schemas.microsoft.com/office/powerpoint/2010/main" val="3803917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85000" lnSpcReduction="20000"/>
          </a:bodyPr>
          <a:lstStyle/>
          <a:p>
            <a:pPr algn="just">
              <a:lnSpc>
                <a:spcPct val="110000"/>
              </a:lnSpc>
              <a:spcBef>
                <a:spcPts val="0"/>
              </a:spcBef>
              <a:spcAft>
                <a:spcPts val="600"/>
              </a:spcAft>
            </a:pPr>
            <a:r>
              <a:rPr lang="tr-TR" sz="2800" dirty="0">
                <a:latin typeface="Garamond" pitchFamily="18" charset="0"/>
              </a:rPr>
              <a:t>Spinoza, töz kavramını geleneksel anlamı içinde alıp, onu “</a:t>
            </a:r>
            <a:r>
              <a:rPr lang="tr-TR" sz="2800" dirty="0" err="1">
                <a:latin typeface="Garamond" pitchFamily="18" charset="0"/>
              </a:rPr>
              <a:t>varolmak</a:t>
            </a:r>
            <a:r>
              <a:rPr lang="tr-TR" sz="2800" dirty="0">
                <a:latin typeface="Garamond" pitchFamily="18" charset="0"/>
              </a:rPr>
              <a:t> için kendisinden başka bir şeye ihtiyaç duymayan varlık” olarak tanımlar. </a:t>
            </a:r>
          </a:p>
          <a:p>
            <a:pPr algn="just">
              <a:lnSpc>
                <a:spcPct val="110000"/>
              </a:lnSpc>
              <a:spcBef>
                <a:spcPts val="0"/>
              </a:spcBef>
              <a:spcAft>
                <a:spcPts val="600"/>
              </a:spcAft>
            </a:pPr>
            <a:r>
              <a:rPr lang="tr-TR" sz="2800" dirty="0">
                <a:latin typeface="Garamond" pitchFamily="18" charset="0"/>
              </a:rPr>
              <a:t>Ona göre töz, </a:t>
            </a:r>
            <a:r>
              <a:rPr lang="tr-TR" sz="2800" i="1" dirty="0">
                <a:latin typeface="Garamond" pitchFamily="18" charset="0"/>
              </a:rPr>
              <a:t>kendi kendisine var olan, kendi kendisiyle kavranan şeydir</a:t>
            </a:r>
            <a:r>
              <a:rPr lang="tr-TR" sz="2800" dirty="0">
                <a:latin typeface="Garamond" pitchFamily="18" charset="0"/>
              </a:rPr>
              <a:t>. Buna göre töz, kendi kendisinin nedenidir, var olması kendinden dolayı olup başkasından dolayı değildir.</a:t>
            </a:r>
          </a:p>
          <a:p>
            <a:pPr algn="just">
              <a:lnSpc>
                <a:spcPct val="110000"/>
              </a:lnSpc>
              <a:spcBef>
                <a:spcPts val="0"/>
              </a:spcBef>
              <a:spcAft>
                <a:spcPts val="600"/>
              </a:spcAft>
            </a:pPr>
            <a:r>
              <a:rPr lang="tr-TR" sz="2800" dirty="0">
                <a:latin typeface="Garamond" pitchFamily="18" charset="0"/>
              </a:rPr>
              <a:t>Bu bakımdan filozofa göre her şeyin tek kaynağı olan Tanrı, tek tözdür geri kalanlar- ruh ve madde dahil her şey- bu tek ve sonsuz özün birer </a:t>
            </a:r>
            <a:r>
              <a:rPr lang="tr-TR" sz="2800" b="1" i="1" dirty="0">
                <a:latin typeface="Garamond" pitchFamily="18" charset="0"/>
              </a:rPr>
              <a:t>görünüşü</a:t>
            </a:r>
            <a:r>
              <a:rPr lang="tr-TR" sz="2800" dirty="0">
                <a:latin typeface="Garamond" pitchFamily="18" charset="0"/>
              </a:rPr>
              <a:t> olacaktır. </a:t>
            </a:r>
          </a:p>
          <a:p>
            <a:pPr algn="just">
              <a:lnSpc>
                <a:spcPct val="110000"/>
              </a:lnSpc>
              <a:spcBef>
                <a:spcPts val="0"/>
              </a:spcBef>
              <a:spcAft>
                <a:spcPts val="600"/>
              </a:spcAft>
            </a:pPr>
            <a:r>
              <a:rPr lang="tr-TR" sz="2800" dirty="0">
                <a:latin typeface="Garamond" pitchFamily="18" charset="0"/>
              </a:rPr>
              <a:t>Bu tek tözün “kendi kendisinin nedeni olan” varlık olarak betimlenebileceği, bu biricik tözün bir bütün olarak anlaşılan evrenle özdeşleştirilmesi gerektiği düşüncesi, metafiziğinin en temel tezi olarak karşımıza çıkar. </a:t>
            </a:r>
          </a:p>
          <a:p>
            <a:pPr algn="just">
              <a:lnSpc>
                <a:spcPct val="110000"/>
              </a:lnSpc>
              <a:spcBef>
                <a:spcPts val="0"/>
              </a:spcBef>
              <a:spcAft>
                <a:spcPts val="600"/>
              </a:spcAft>
            </a:pPr>
            <a:r>
              <a:rPr lang="tr-TR" sz="2800" dirty="0">
                <a:latin typeface="Garamond" pitchFamily="18" charset="0"/>
              </a:rPr>
              <a:t>O, her şeyi kucaklayan bu biricik bütüne, “Tanrı ya da Doğa” adını verir. </a:t>
            </a:r>
          </a:p>
          <a:p>
            <a:pPr algn="just">
              <a:lnSpc>
                <a:spcPct val="110000"/>
              </a:lnSpc>
              <a:spcBef>
                <a:spcPts val="0"/>
              </a:spcBef>
              <a:spcAft>
                <a:spcPts val="600"/>
              </a:spcAft>
            </a:pPr>
            <a:r>
              <a:rPr lang="tr-TR" sz="2800" dirty="0">
                <a:latin typeface="Garamond" pitchFamily="18" charset="0"/>
              </a:rPr>
              <a:t>Bu töz kavramından daha üst bir kavram yoktur, diğer bütün kavramlar töz kavramının altına girerler. </a:t>
            </a:r>
          </a:p>
        </p:txBody>
      </p:sp>
    </p:spTree>
    <p:extLst>
      <p:ext uri="{BB962C8B-B14F-4D97-AF65-F5344CB8AC3E}">
        <p14:creationId xmlns:p14="http://schemas.microsoft.com/office/powerpoint/2010/main" val="3803917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3200" dirty="0">
                <a:latin typeface="Garamond" pitchFamily="18" charset="0"/>
              </a:rPr>
              <a:t>Töz, kendi başına ve kendisi aracılığıyla, kendisinin dışındaki bir nedene başvurulmaksızın bilindiğinden, bu, O’nun yalnızca kendisine bağımlı ve her şeyden bağımsız olduğu anlamına gelir. </a:t>
            </a:r>
          </a:p>
          <a:p>
            <a:pPr algn="just">
              <a:lnSpc>
                <a:spcPct val="100000"/>
              </a:lnSpc>
              <a:spcBef>
                <a:spcPts val="0"/>
              </a:spcBef>
              <a:spcAft>
                <a:spcPts val="600"/>
              </a:spcAft>
            </a:pPr>
            <a:r>
              <a:rPr lang="tr-TR" sz="3200" dirty="0">
                <a:latin typeface="Garamond" pitchFamily="18" charset="0"/>
              </a:rPr>
              <a:t>Spinoza’nın tözle ilgili temel düşüncesinin sonuçları şöyledir: </a:t>
            </a:r>
          </a:p>
          <a:p>
            <a:pPr algn="just">
              <a:lnSpc>
                <a:spcPct val="100000"/>
              </a:lnSpc>
              <a:spcBef>
                <a:spcPts val="0"/>
              </a:spcBef>
              <a:spcAft>
                <a:spcPts val="600"/>
              </a:spcAft>
            </a:pPr>
            <a:r>
              <a:rPr lang="tr-TR" sz="3200" b="1" dirty="0">
                <a:latin typeface="Garamond" pitchFamily="18" charset="0"/>
              </a:rPr>
              <a:t>Töz meydana gelmiş ve sonradan yok olacak bir şey değildir. </a:t>
            </a:r>
          </a:p>
          <a:p>
            <a:pPr algn="just">
              <a:lnSpc>
                <a:spcPct val="100000"/>
              </a:lnSpc>
              <a:spcBef>
                <a:spcPts val="0"/>
              </a:spcBef>
              <a:spcAft>
                <a:spcPts val="600"/>
              </a:spcAft>
            </a:pPr>
            <a:r>
              <a:rPr lang="tr-TR" sz="3200" b="1" dirty="0">
                <a:latin typeface="Garamond" pitchFamily="18" charset="0"/>
              </a:rPr>
              <a:t>Kendisini bölemez, sınırlayamaz. </a:t>
            </a:r>
          </a:p>
          <a:p>
            <a:pPr algn="just">
              <a:lnSpc>
                <a:spcPct val="100000"/>
              </a:lnSpc>
              <a:spcBef>
                <a:spcPts val="0"/>
              </a:spcBef>
              <a:spcAft>
                <a:spcPts val="600"/>
              </a:spcAft>
            </a:pPr>
            <a:r>
              <a:rPr lang="tr-TR" sz="3200" b="1" dirty="0">
                <a:latin typeface="Garamond" pitchFamily="18" charset="0"/>
              </a:rPr>
              <a:t>Tek bir töz vardır, geri kalanlar ya tek tözün “nitelikleri (</a:t>
            </a:r>
            <a:r>
              <a:rPr lang="tr-TR" sz="3200" b="1" dirty="0" err="1">
                <a:latin typeface="Garamond" pitchFamily="18" charset="0"/>
              </a:rPr>
              <a:t>attributum</a:t>
            </a:r>
            <a:r>
              <a:rPr lang="tr-TR" sz="3200" b="1" dirty="0">
                <a:latin typeface="Garamond" pitchFamily="18" charset="0"/>
              </a:rPr>
              <a:t>)” ya da “görünüşleridir (</a:t>
            </a:r>
            <a:r>
              <a:rPr lang="tr-TR" sz="3200" b="1" dirty="0" err="1">
                <a:latin typeface="Garamond" pitchFamily="18" charset="0"/>
              </a:rPr>
              <a:t>modus</a:t>
            </a:r>
            <a:r>
              <a:rPr lang="tr-TR" sz="3200" b="1" dirty="0">
                <a:latin typeface="Garamond" pitchFamily="18" charset="0"/>
              </a:rPr>
              <a:t>)”. </a:t>
            </a:r>
          </a:p>
        </p:txBody>
      </p:sp>
    </p:spTree>
    <p:extLst>
      <p:ext uri="{BB962C8B-B14F-4D97-AF65-F5344CB8AC3E}">
        <p14:creationId xmlns:p14="http://schemas.microsoft.com/office/powerpoint/2010/main" val="3803917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b="1" dirty="0">
                <a:latin typeface="Garamond" pitchFamily="18" charset="0"/>
              </a:rPr>
              <a:t>Asıl varlık olan Tanrı bütün var olanların nedenidir. </a:t>
            </a:r>
          </a:p>
          <a:p>
            <a:pPr algn="just">
              <a:lnSpc>
                <a:spcPct val="100000"/>
              </a:lnSpc>
              <a:spcBef>
                <a:spcPts val="0"/>
              </a:spcBef>
              <a:spcAft>
                <a:spcPts val="600"/>
              </a:spcAft>
            </a:pPr>
            <a:r>
              <a:rPr lang="tr-TR" sz="2800" b="1" dirty="0">
                <a:latin typeface="Garamond" pitchFamily="18" charset="0"/>
              </a:rPr>
              <a:t>Her şeyin nedeni olan Tanrı aşkın bir varlık olarak tasavvur edilmemektedir. </a:t>
            </a:r>
          </a:p>
          <a:p>
            <a:pPr algn="just">
              <a:lnSpc>
                <a:spcPct val="100000"/>
              </a:lnSpc>
              <a:spcBef>
                <a:spcPts val="0"/>
              </a:spcBef>
              <a:spcAft>
                <a:spcPts val="600"/>
              </a:spcAft>
            </a:pPr>
            <a:r>
              <a:rPr lang="tr-TR" sz="2800" b="1" dirty="0">
                <a:latin typeface="Garamond" pitchFamily="18" charset="0"/>
              </a:rPr>
              <a:t>O, içkin bir nedendir, nesnelerin içindedir dışında değildir. Yani </a:t>
            </a:r>
            <a:r>
              <a:rPr lang="tr-TR" sz="2800" b="1" dirty="0" err="1">
                <a:latin typeface="Garamond" pitchFamily="18" charset="0"/>
              </a:rPr>
              <a:t>Spinoza’da</a:t>
            </a:r>
            <a:r>
              <a:rPr lang="tr-TR" sz="2800" b="1" dirty="0">
                <a:latin typeface="Garamond" pitchFamily="18" charset="0"/>
              </a:rPr>
              <a:t> töz, Tanrı ve doğa özdeş kavramlar olduğundan töz için söylenenler Tanrı için de söylenmiş olur.</a:t>
            </a:r>
            <a:endParaRPr lang="tr-TR" sz="2800" dirty="0">
              <a:latin typeface="Garamond" pitchFamily="18" charset="0"/>
            </a:endParaRPr>
          </a:p>
          <a:p>
            <a:pPr algn="just">
              <a:spcBef>
                <a:spcPts val="0"/>
              </a:spcBef>
              <a:spcAft>
                <a:spcPts val="600"/>
              </a:spcAft>
            </a:pP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3917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10000"/>
              </a:lnSpc>
              <a:spcBef>
                <a:spcPts val="0"/>
              </a:spcBef>
              <a:spcAft>
                <a:spcPts val="600"/>
              </a:spcAft>
            </a:pPr>
            <a:r>
              <a:rPr lang="tr-TR" sz="2800" dirty="0">
                <a:latin typeface="Garamond" pitchFamily="18" charset="0"/>
              </a:rPr>
              <a:t>Spinoza’ya göre, Tanrı kendi kendisini belirlemiş olduğu için özgürdür. </a:t>
            </a:r>
          </a:p>
          <a:p>
            <a:pPr algn="just">
              <a:lnSpc>
                <a:spcPct val="110000"/>
              </a:lnSpc>
              <a:spcBef>
                <a:spcPts val="0"/>
              </a:spcBef>
              <a:spcAft>
                <a:spcPts val="600"/>
              </a:spcAft>
            </a:pPr>
            <a:r>
              <a:rPr lang="tr-TR" sz="2800" dirty="0">
                <a:latin typeface="Garamond" pitchFamily="18" charset="0"/>
              </a:rPr>
              <a:t>Özgür sözcüğünü Tanrı için kullandığımızda, onu “istek”, “arzu”, “aşk” gibi sözcüklerin çağrışımlardan soyutlamamız gerekir. </a:t>
            </a:r>
          </a:p>
          <a:p>
            <a:pPr algn="just">
              <a:lnSpc>
                <a:spcPct val="110000"/>
              </a:lnSpc>
              <a:spcBef>
                <a:spcPts val="0"/>
              </a:spcBef>
              <a:spcAft>
                <a:spcPts val="600"/>
              </a:spcAft>
            </a:pPr>
            <a:r>
              <a:rPr lang="tr-TR" sz="2800" dirty="0">
                <a:latin typeface="Garamond" pitchFamily="18" charset="0"/>
              </a:rPr>
              <a:t>Akıl ve irade, Tanrının özünün bir parçasıysa eğer, bu yeti ve faaliyetlerin isimleri, burada insanların kullandıkları anlam içinde kullanılamaz. </a:t>
            </a:r>
          </a:p>
          <a:p>
            <a:pPr algn="just">
              <a:lnSpc>
                <a:spcPct val="110000"/>
              </a:lnSpc>
              <a:spcBef>
                <a:spcPts val="0"/>
              </a:spcBef>
              <a:spcAft>
                <a:spcPts val="600"/>
              </a:spcAft>
            </a:pPr>
            <a:r>
              <a:rPr lang="tr-TR" sz="2800" dirty="0">
                <a:latin typeface="Garamond" pitchFamily="18" charset="0"/>
              </a:rPr>
              <a:t>Bu bakımdan bizdeki akıl ve iradeye, isim dışında, başka hiçbir açıdan benzeyemez.</a:t>
            </a:r>
          </a:p>
        </p:txBody>
      </p:sp>
    </p:spTree>
    <p:extLst>
      <p:ext uri="{BB962C8B-B14F-4D97-AF65-F5344CB8AC3E}">
        <p14:creationId xmlns:p14="http://schemas.microsoft.com/office/powerpoint/2010/main" val="380391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b="1" dirty="0">
                <a:latin typeface="Garamond" pitchFamily="18" charset="0"/>
              </a:rPr>
              <a:t>Tanrı ile görünüşleri arasındaki fark, Tanrı “yaratan doğa (</a:t>
            </a:r>
            <a:r>
              <a:rPr lang="tr-TR" sz="2800" i="1" dirty="0">
                <a:latin typeface="Garamond" pitchFamily="18" charset="0"/>
              </a:rPr>
              <a:t>natura </a:t>
            </a:r>
            <a:r>
              <a:rPr lang="tr-TR" sz="2800" i="1" dirty="0" err="1">
                <a:latin typeface="Garamond" pitchFamily="18" charset="0"/>
              </a:rPr>
              <a:t>naturans</a:t>
            </a:r>
            <a:r>
              <a:rPr lang="tr-TR" sz="2800" b="1" dirty="0">
                <a:latin typeface="Garamond" pitchFamily="18" charset="0"/>
              </a:rPr>
              <a:t>)” iken görünüşler “yaratılmış doğa (natura </a:t>
            </a:r>
            <a:r>
              <a:rPr lang="tr-TR" sz="2800" b="1" dirty="0" err="1">
                <a:latin typeface="Garamond" pitchFamily="18" charset="0"/>
              </a:rPr>
              <a:t>naturata</a:t>
            </a:r>
            <a:r>
              <a:rPr lang="tr-TR" sz="2800" b="1" dirty="0">
                <a:latin typeface="Garamond" pitchFamily="18" charset="0"/>
              </a:rPr>
              <a:t>)”dır. </a:t>
            </a:r>
          </a:p>
          <a:p>
            <a:pPr algn="just">
              <a:lnSpc>
                <a:spcPct val="100000"/>
              </a:lnSpc>
              <a:spcBef>
                <a:spcPts val="0"/>
              </a:spcBef>
              <a:spcAft>
                <a:spcPts val="600"/>
              </a:spcAft>
            </a:pPr>
            <a:r>
              <a:rPr lang="tr-TR" sz="2800" b="1" dirty="0">
                <a:latin typeface="Garamond" pitchFamily="18" charset="0"/>
              </a:rPr>
              <a:t>Spinoza, Tanrı’yı tek töz ve neden yapmakla evrenle Tanrı arasındaki başkalığı da kaldırmaktadır. </a:t>
            </a:r>
          </a:p>
          <a:p>
            <a:pPr algn="just">
              <a:lnSpc>
                <a:spcPct val="100000"/>
              </a:lnSpc>
              <a:spcBef>
                <a:spcPts val="0"/>
              </a:spcBef>
              <a:spcAft>
                <a:spcPts val="600"/>
              </a:spcAft>
            </a:pPr>
            <a:r>
              <a:rPr lang="tr-TR" sz="2800" b="1" dirty="0">
                <a:latin typeface="Garamond" pitchFamily="18" charset="0"/>
              </a:rPr>
              <a:t>Tanrı, evrenin içinde, onun kendisi olmaktadır. </a:t>
            </a:r>
          </a:p>
          <a:p>
            <a:pPr algn="just">
              <a:lnSpc>
                <a:spcPct val="100000"/>
              </a:lnSpc>
              <a:spcBef>
                <a:spcPts val="0"/>
              </a:spcBef>
              <a:spcAft>
                <a:spcPts val="600"/>
              </a:spcAft>
            </a:pPr>
            <a:r>
              <a:rPr lang="tr-TR" sz="2800" b="1" dirty="0">
                <a:latin typeface="Garamond" pitchFamily="18" charset="0"/>
              </a:rPr>
              <a:t>Tek tek nesneler Tanrı’nın özünden zorunlulukla türerler. </a:t>
            </a:r>
          </a:p>
          <a:p>
            <a:pPr algn="just">
              <a:lnSpc>
                <a:spcPct val="100000"/>
              </a:lnSpc>
              <a:spcBef>
                <a:spcPts val="0"/>
              </a:spcBef>
              <a:spcAft>
                <a:spcPts val="600"/>
              </a:spcAft>
            </a:pPr>
            <a:r>
              <a:rPr lang="tr-TR" sz="2800" b="1" dirty="0">
                <a:latin typeface="Garamond" pitchFamily="18" charset="0"/>
              </a:rPr>
              <a:t>Nasıl üçgenin tanımından “üçgenin iç açılarının iki dik açıya eşit olduğu” sonucu çıkıyorsa nesneler de Tanrı’nın özünden öyle çıkarlar. </a:t>
            </a:r>
            <a:endParaRPr lang="tr-TR" sz="2800" dirty="0">
              <a:latin typeface="Garamond" pitchFamily="18" charset="0"/>
            </a:endParaRPr>
          </a:p>
          <a:p>
            <a:pPr algn="just">
              <a:spcBef>
                <a:spcPts val="0"/>
              </a:spcBef>
              <a:spcAft>
                <a:spcPts val="600"/>
              </a:spcAft>
            </a:pP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391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10000"/>
          </a:bodyPr>
          <a:lstStyle/>
          <a:p>
            <a:pPr algn="just">
              <a:lnSpc>
                <a:spcPct val="100000"/>
              </a:lnSpc>
              <a:spcBef>
                <a:spcPts val="0"/>
              </a:spcBef>
              <a:spcAft>
                <a:spcPts val="600"/>
              </a:spcAft>
            </a:pPr>
            <a:r>
              <a:rPr lang="tr-TR" sz="2800" dirty="0">
                <a:latin typeface="Garamond" pitchFamily="18" charset="0"/>
              </a:rPr>
              <a:t>Tanrı’yı evrenin biricik nedeni yapma düşüncesi, </a:t>
            </a:r>
            <a:r>
              <a:rPr lang="tr-TR" sz="2800" dirty="0" err="1">
                <a:latin typeface="Garamond" pitchFamily="18" charset="0"/>
              </a:rPr>
              <a:t>Occasionalistlerin</a:t>
            </a:r>
            <a:r>
              <a:rPr lang="tr-TR" sz="2800" dirty="0">
                <a:latin typeface="Garamond" pitchFamily="18" charset="0"/>
              </a:rPr>
              <a:t> de kabul ettiği bir düşüncedir. </a:t>
            </a:r>
          </a:p>
          <a:p>
            <a:pPr algn="just">
              <a:lnSpc>
                <a:spcPct val="100000"/>
              </a:lnSpc>
              <a:spcBef>
                <a:spcPts val="0"/>
              </a:spcBef>
              <a:spcAft>
                <a:spcPts val="600"/>
              </a:spcAft>
            </a:pPr>
            <a:r>
              <a:rPr lang="tr-TR" sz="2800" dirty="0">
                <a:latin typeface="Garamond" pitchFamily="18" charset="0"/>
              </a:rPr>
              <a:t>Spinoza ile </a:t>
            </a:r>
            <a:r>
              <a:rPr lang="tr-TR" sz="2800" dirty="0" err="1">
                <a:latin typeface="Garamond" pitchFamily="18" charset="0"/>
              </a:rPr>
              <a:t>Occasionalistler</a:t>
            </a:r>
            <a:r>
              <a:rPr lang="tr-TR" sz="2800" dirty="0">
                <a:latin typeface="Garamond" pitchFamily="18" charset="0"/>
              </a:rPr>
              <a:t> düşüncesi arasında bariz farklar: </a:t>
            </a:r>
          </a:p>
          <a:p>
            <a:pPr algn="just">
              <a:lnSpc>
                <a:spcPct val="100000"/>
              </a:lnSpc>
              <a:spcBef>
                <a:spcPts val="0"/>
              </a:spcBef>
              <a:spcAft>
                <a:spcPts val="600"/>
              </a:spcAft>
            </a:pPr>
            <a:r>
              <a:rPr lang="tr-TR" sz="2800" dirty="0" err="1">
                <a:latin typeface="Garamond" pitchFamily="18" charset="0"/>
              </a:rPr>
              <a:t>Occasionalistlere</a:t>
            </a:r>
            <a:r>
              <a:rPr lang="tr-TR" sz="2800" dirty="0">
                <a:latin typeface="Garamond" pitchFamily="18" charset="0"/>
              </a:rPr>
              <a:t> göre evrende var olan bütün nedenler Tanrı’nın etkinliği için bir vesileden ibarettir. </a:t>
            </a:r>
            <a:r>
              <a:rPr lang="tr-TR" sz="2800" b="1" dirty="0">
                <a:latin typeface="Garamond" pitchFamily="18" charset="0"/>
              </a:rPr>
              <a:t>Onlara göre Tanrı “yaradandır”, Spinoza’ya göre ise Tanrı var olanların genel özüdür. </a:t>
            </a:r>
          </a:p>
          <a:p>
            <a:pPr algn="just">
              <a:lnSpc>
                <a:spcPct val="100000"/>
              </a:lnSpc>
              <a:spcBef>
                <a:spcPts val="0"/>
              </a:spcBef>
              <a:spcAft>
                <a:spcPts val="600"/>
              </a:spcAft>
            </a:pPr>
            <a:r>
              <a:rPr lang="tr-TR" sz="2800" b="1" dirty="0" err="1">
                <a:latin typeface="Garamond" pitchFamily="18" charset="0"/>
              </a:rPr>
              <a:t>Occasionalistlere</a:t>
            </a:r>
            <a:r>
              <a:rPr lang="tr-TR" sz="2800" b="1" dirty="0">
                <a:latin typeface="Garamond" pitchFamily="18" charset="0"/>
              </a:rPr>
              <a:t> göre Tanrı evreni, iradesiyle ile yaratmıştır, Spinoza’ya göre evren Tanrı’nın özünden zorunlu bir sonuç olarak çıkmıştır. Tanrı evreni yaratmamıştır evrenin kendisidir. </a:t>
            </a:r>
            <a:endParaRPr lang="tr-TR" sz="2800" b="1">
              <a:latin typeface="Garamond" pitchFamily="18" charset="0"/>
            </a:endParaRPr>
          </a:p>
          <a:p>
            <a:pPr algn="just">
              <a:lnSpc>
                <a:spcPct val="100000"/>
              </a:lnSpc>
              <a:spcBef>
                <a:spcPts val="0"/>
              </a:spcBef>
              <a:spcAft>
                <a:spcPts val="600"/>
              </a:spcAft>
            </a:pPr>
            <a:r>
              <a:rPr lang="tr-TR" sz="2800" b="1">
                <a:latin typeface="Garamond" pitchFamily="18" charset="0"/>
              </a:rPr>
              <a:t>Spinoza’nın </a:t>
            </a:r>
            <a:r>
              <a:rPr lang="tr-TR" sz="2800" b="1" dirty="0">
                <a:latin typeface="Garamond" pitchFamily="18" charset="0"/>
              </a:rPr>
              <a:t>bu düşüncesinde Tanrı, canlı bir varlık olmaktan çıkıp lojik-matematik bir sebep, evrende böyle bir sebepten meydana gelen bir sonuç olmaktadır.</a:t>
            </a: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3917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10000"/>
          </a:bodyPr>
          <a:lstStyle/>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Tanrının varlığı zorunlu olmakla beraber sonsuzdur.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panteizmine uygun olarak, her şeyin Tanrı’da olduğu ve hiçbir şeyin Tanrı olmadan var olamayacağı ya da kavranamayacağı sonucunu çıkartır.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Tanrı’yla evrenin bir ve aynı olarak kabul edilmesi anlamında panteizminin mantıksal temelini oluşturan bu görüşe göre, kendinde var olan ve kendisi aracılığıyla kavranan mutlak olarak sonsuz Tanrı dışında hiçbir töz var olamayacağından, var olan her şey Tanrı’nın bir tezahürü ya da </a:t>
            </a:r>
            <a:r>
              <a:rPr lang="tr-TR" sz="2800" dirty="0" err="1">
                <a:effectLst/>
                <a:latin typeface="Garamond" pitchFamily="18" charset="0"/>
                <a:ea typeface="Calibri" panose="020F0502020204030204" pitchFamily="34" charset="0"/>
                <a:cs typeface="Arial" panose="020B0604020202020204" pitchFamily="34" charset="0"/>
              </a:rPr>
              <a:t>modüsü</a:t>
            </a:r>
            <a:r>
              <a:rPr lang="tr-TR" sz="2800" dirty="0">
                <a:effectLst/>
                <a:latin typeface="Garamond" pitchFamily="18" charset="0"/>
                <a:ea typeface="Calibri" panose="020F0502020204030204" pitchFamily="34" charset="0"/>
                <a:cs typeface="Arial" panose="020B0604020202020204" pitchFamily="34" charset="0"/>
              </a:rPr>
              <a:t>, yani hal veya değişimi olmak durumundadır.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Var olan her şey, Tanrı’da olmak, Tanrı’nın bir tezahürü, olmak durumunda olduğundan, Tanrı neden olduğu şeylere aşkın, onların dışında olamaz. Bu düşünce, Spinoza’nın panteizminin en açık ifadesidir.</a:t>
            </a:r>
          </a:p>
        </p:txBody>
      </p:sp>
    </p:spTree>
    <p:extLst>
      <p:ext uri="{BB962C8B-B14F-4D97-AF65-F5344CB8AC3E}">
        <p14:creationId xmlns:p14="http://schemas.microsoft.com/office/powerpoint/2010/main" val="3803917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 ya da Tanrı denilen töz, birtakım niteliklerle görünür.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 Tanrı’nın sahip olduğu sonsuz niteliklerden sadece madde ve ruhu bilebilir.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Ruh ve beden, Spinoza düşüncesinde iki farklı töz değil, tek tözün iki farklı algılanışı olmaktadır.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Çifte yön teorisi ya da paralelizm olarak bilinen bu anlayışa göre yer kaplayan her şey için bir düşünce, her düşünce için de yer kaplayan bir şey vardır.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Görünen ya da kavranan her şey bu iki niteliğinin görünümlerinden biridir.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Evrende var olan bütün nitelikler tek töz olan Tanrı’dan ve onun sonsuz ana niteliklerinden çıkmaktadır. </a:t>
            </a:r>
          </a:p>
        </p:txBody>
      </p:sp>
    </p:spTree>
    <p:extLst>
      <p:ext uri="{BB962C8B-B14F-4D97-AF65-F5344CB8AC3E}">
        <p14:creationId xmlns:p14="http://schemas.microsoft.com/office/powerpoint/2010/main" val="3803917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lnSpcReduction="100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evrende gördüğü zorunluluğu, madde ve ruh için de geçerli olduğu düşüncesindedir.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Madde dünyası nedenlerin sonucu zorunlulukla gerçekleşen mekanist bir doğadır.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Doğanın teleolojik bir özelliği olmadığından maddi dünyada rastlantı, amaç ve mucize olmaz.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Ruh dünyası da zorunluluğa bağlı bir dünya olup ruhta olan biten şeyler de matematik zorunlulukla birbirinden çıkarlar.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anlayış irade özgürlüğünü redde götürdüğünden Spinoza özgürlüğü bir kuruntu olarak görüp gerçek özgürlük, insanın kendi doğasının zorunluluğuna uymasıyla gerçekleşir.</a:t>
            </a:r>
          </a:p>
        </p:txBody>
      </p:sp>
    </p:spTree>
    <p:extLst>
      <p:ext uri="{BB962C8B-B14F-4D97-AF65-F5344CB8AC3E}">
        <p14:creationId xmlns:p14="http://schemas.microsoft.com/office/powerpoint/2010/main" val="293648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2060"/>
          </a:solidFill>
          <a:ln>
            <a:solidFill>
              <a:schemeClr val="tx2"/>
            </a:solidFill>
          </a:ln>
        </p:spPr>
        <p:txBody>
          <a:bodyPr>
            <a:noAutofit/>
          </a:bodyPr>
          <a:lstStyle/>
          <a:p>
            <a:pPr>
              <a:lnSpc>
                <a:spcPct val="100000"/>
              </a:lnSpc>
            </a:pPr>
            <a:r>
              <a:rPr lang="tr-TR" sz="6600" b="1" dirty="0">
                <a:latin typeface="Garamond" pitchFamily="18" charset="0"/>
              </a:rPr>
              <a:t>TÖZ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err="1">
                <a:effectLst/>
                <a:latin typeface="Garamond" pitchFamily="18" charset="0"/>
                <a:ea typeface="Calibri" panose="020F0502020204030204" pitchFamily="34" charset="0"/>
                <a:cs typeface="Arial" panose="020B0604020202020204" pitchFamily="34" charset="0"/>
              </a:rPr>
              <a:t>Descartesçı</a:t>
            </a:r>
            <a:r>
              <a:rPr lang="tr-TR" sz="2800" dirty="0">
                <a:effectLst/>
                <a:latin typeface="Garamond" pitchFamily="18" charset="0"/>
                <a:ea typeface="Calibri" panose="020F0502020204030204" pitchFamily="34" charset="0"/>
                <a:cs typeface="Arial" panose="020B0604020202020204" pitchFamily="34" charset="0"/>
              </a:rPr>
              <a:t> zihin-beden düalizminin yol açtığı problemini Spinoza, zihin ve beden, zaman zaman düşünce ana niteliği, zaman zaman da yer kaplama ana niteliğiyle değerlendirilen bir ve aynı birey olarak görmekle aşmaktadır.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Spinoza’nın zihin-beden görüşü, zihin ve bedenin, tek bir tözün iki ayrı tezahürü ya da görünümü olduğunu iddia eden görüş olarak bilinir.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görüş, zihin ve bedenin, tek töz ya da temel bir gerçekliğin, örneğin yazı ile turanın bir ve aynı madeni paranın ayırt edilebilir fakat gerçekte ayrılmaz yönleri olması gibi, soyutlama yoluyla birbirinden ayırt edilebilmekle birlikte, fiilen birbirinden ayrılmaz yönleri olduğunu dile getirir. </a:t>
            </a:r>
          </a:p>
        </p:txBody>
      </p:sp>
    </p:spTree>
    <p:extLst>
      <p:ext uri="{BB962C8B-B14F-4D97-AF65-F5344CB8AC3E}">
        <p14:creationId xmlns:p14="http://schemas.microsoft.com/office/powerpoint/2010/main" val="1048110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pPr>
              <a:lnSpc>
                <a:spcPct val="100000"/>
              </a:lnSpc>
            </a:pPr>
            <a:r>
              <a:rPr lang="tr-TR" sz="5400" b="1" dirty="0">
                <a:latin typeface="Garamond" pitchFamily="18" charset="0"/>
              </a:rPr>
              <a:t>BİLGİ VE YÖNTEM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bilimsel bilginin, kesin öncüllerden başlamaktan ve bunlardan sonuç çıkarmaktan geçtiği görüşündedir.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Onun çıkış noktası Tanrı bilgisi kavramı olup, Tanrı’yı bilmek aynı zamanda varılmak istenen en son noktadır. </a:t>
            </a:r>
          </a:p>
          <a:p>
            <a:pPr algn="just">
              <a:lnSpc>
                <a:spcPct val="100000"/>
              </a:lnSpc>
              <a:spcBef>
                <a:spcPts val="0"/>
              </a:spcBef>
              <a:spcAft>
                <a:spcPts val="600"/>
              </a:spcAft>
            </a:pPr>
            <a:r>
              <a:rPr lang="tr-TR" sz="2800" dirty="0">
                <a:latin typeface="Garamond" pitchFamily="18" charset="0"/>
                <a:ea typeface="Calibri" panose="020F0502020204030204" pitchFamily="34" charset="0"/>
                <a:cs typeface="Arial" panose="020B0604020202020204" pitchFamily="34" charset="0"/>
              </a:rPr>
              <a:t>Tanrı varlığı, </a:t>
            </a:r>
            <a:r>
              <a:rPr lang="tr-TR" sz="2800" dirty="0">
                <a:effectLst/>
                <a:latin typeface="Garamond" pitchFamily="18" charset="0"/>
                <a:ea typeface="Calibri" panose="020F0502020204030204" pitchFamily="34" charset="0"/>
                <a:cs typeface="Arial" panose="020B0604020202020204" pitchFamily="34" charset="0"/>
              </a:rPr>
              <a:t>belli bir düzene göre kendi özünden türettiğinden kökleri Tanrı’da olan bütün bu nesnelerin ideleri de onda olacaktır.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Tanrı bilinince Tanrı kavramın kapsadığı bütün öteki şeyler ve bunların birbirleriyle olan ilişkileri de öğrenilir.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düşüncesiyle Spinoza, “mantıki sebep” ile “gerçek sebep” özdeşleştirir. </a:t>
            </a:r>
          </a:p>
        </p:txBody>
      </p:sp>
    </p:spTree>
    <p:extLst>
      <p:ext uri="{BB962C8B-B14F-4D97-AF65-F5344CB8AC3E}">
        <p14:creationId xmlns:p14="http://schemas.microsoft.com/office/powerpoint/2010/main" val="1090938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pPr>
              <a:lnSpc>
                <a:spcPct val="100000"/>
              </a:lnSpc>
            </a:pPr>
            <a:r>
              <a:rPr lang="tr-TR" sz="5400" b="1" dirty="0">
                <a:latin typeface="Garamond" pitchFamily="18" charset="0"/>
              </a:rPr>
              <a:t>BİLGİ VE YÖNTEM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a:bodyPr>
          <a:lstStyle/>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Düşüncedeki bir düzen gerçeklikteki bir düzeni karşılar. Nasıl ki Tanrı gerçeklikteki her şeyin kaynağı ise Tanrı idesi de bütün bilgilerin kaynağıdır.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Descartes gibi önce kendi varlığını bulup bundan sonra Tanrı’yı ispatlama işine girmez.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Doğrudan doğruya Tanrı idesini esas alıp ve sistemini bunun üzerine kurduğundan Spinoza’nın sistemine matematik yöntemden ziyade geometrik yöntem denir.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yönteme göre önce tanımlar verilir sonra aksiyomlar, bundan sonra da önermeler ile bunların ispatı yapılır. Geometrinin şekilleri için uzay ne ise tek tek nesneler için de Tanrı odur.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Spinoza’da gerçek bilginin ölçütü </a:t>
            </a:r>
            <a:r>
              <a:rPr lang="tr-TR" sz="2800" dirty="0" err="1">
                <a:effectLst/>
                <a:latin typeface="Garamond" pitchFamily="18" charset="0"/>
                <a:ea typeface="Calibri" panose="020F0502020204030204" pitchFamily="34" charset="0"/>
                <a:cs typeface="Arial" panose="020B0604020202020204" pitchFamily="34" charset="0"/>
              </a:rPr>
              <a:t>upuygunluktur</a:t>
            </a:r>
            <a:r>
              <a:rPr lang="tr-TR" sz="2800" dirty="0">
                <a:effectLst/>
                <a:latin typeface="Garamond" pitchFamily="18"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29748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C00000"/>
          </a:solidFill>
          <a:ln>
            <a:solidFill>
              <a:schemeClr val="tx2"/>
            </a:solidFill>
          </a:ln>
        </p:spPr>
        <p:txBody>
          <a:bodyPr>
            <a:noAutofit/>
          </a:bodyPr>
          <a:lstStyle/>
          <a:p>
            <a:pPr>
              <a:lnSpc>
                <a:spcPct val="100000"/>
              </a:lnSpc>
            </a:pPr>
            <a:r>
              <a:rPr lang="tr-TR" sz="5400" b="1" dirty="0">
                <a:latin typeface="Garamond" pitchFamily="18" charset="0"/>
              </a:rPr>
              <a:t>BİLGİ VE YÖNTEM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Doğruluk ve </a:t>
            </a:r>
            <a:r>
              <a:rPr lang="tr-TR" sz="2800" dirty="0" err="1">
                <a:effectLst/>
                <a:latin typeface="Garamond" pitchFamily="18" charset="0"/>
                <a:ea typeface="Calibri" panose="020F0502020204030204" pitchFamily="34" charset="0"/>
                <a:cs typeface="Arial" panose="020B0604020202020204" pitchFamily="34" charset="0"/>
              </a:rPr>
              <a:t>upuygunluk</a:t>
            </a:r>
            <a:r>
              <a:rPr lang="tr-TR" sz="2800" dirty="0">
                <a:effectLst/>
                <a:latin typeface="Garamond" pitchFamily="18" charset="0"/>
                <a:ea typeface="Calibri" panose="020F0502020204030204" pitchFamily="34" charset="0"/>
                <a:cs typeface="Arial" panose="020B0604020202020204" pitchFamily="34" charset="0"/>
              </a:rPr>
              <a:t>, karşılıklı olarak birbirini gerektiren kavramlar olup, bütün upuygun ideler, nesneleriyle uyuşmak anlamında doğrudur ve doğru ideler de upuygundur.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İdeleri sadece doğa düzenini pasif bir biçimde yansıttığı, salt duyu algısı veya hayal gücü yoluyla kazanıldığı ölçüde, zihin ne kendi bedeninin ne de kendisine dışsal nesnelerin gerçek, upuygun bilgisine sahip olabilir.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Zihin var olan her şeyi, ilgili şeyin düzenine uygun, yani mantıksal ve nedensel bağımlılık düzenine göre kavradığı zaman, gerçek bilgiye erişir. </a:t>
            </a:r>
          </a:p>
        </p:txBody>
      </p:sp>
    </p:spTree>
    <p:extLst>
      <p:ext uri="{BB962C8B-B14F-4D97-AF65-F5344CB8AC3E}">
        <p14:creationId xmlns:p14="http://schemas.microsoft.com/office/powerpoint/2010/main" val="2679581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000" b="1" dirty="0">
                <a:latin typeface="Garamond" pitchFamily="18" charset="0"/>
              </a:rPr>
              <a:t>BİLGİ TÜRLERİ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84000"/>
          </a:xfrm>
          <a:solidFill>
            <a:schemeClr val="bg1"/>
          </a:solidFill>
          <a:ln>
            <a:solidFill>
              <a:schemeClr val="tx2"/>
            </a:solidFill>
          </a:ln>
        </p:spPr>
        <p:txBody>
          <a:bodyPr lIns="216000" tIns="216000" rIns="252000" bIns="108000" anchor="t">
            <a:normAutofit fontScale="925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 bilginin üç türlü olduğunu ifade eder. </a:t>
            </a:r>
          </a:p>
          <a:p>
            <a:pPr algn="just">
              <a:lnSpc>
                <a:spcPct val="100000"/>
              </a:lnSpc>
              <a:spcBef>
                <a:spcPts val="0"/>
              </a:spcBef>
              <a:spcAft>
                <a:spcPts val="600"/>
              </a:spcAft>
            </a:pPr>
            <a:r>
              <a:rPr lang="tr-TR" sz="2800" b="1" dirty="0">
                <a:effectLst/>
                <a:latin typeface="Garamond" pitchFamily="18" charset="0"/>
                <a:ea typeface="Calibri" panose="020F0502020204030204" pitchFamily="34" charset="0"/>
                <a:cs typeface="Arial" panose="020B0604020202020204" pitchFamily="34" charset="0"/>
              </a:rPr>
              <a:t>1.</a:t>
            </a:r>
            <a:r>
              <a:rPr lang="tr-TR" sz="2800" dirty="0">
                <a:effectLst/>
                <a:latin typeface="Garamond" pitchFamily="18" charset="0"/>
                <a:ea typeface="Calibri" panose="020F0502020204030204" pitchFamily="34" charset="0"/>
                <a:cs typeface="Arial" panose="020B0604020202020204" pitchFamily="34" charset="0"/>
              </a:rPr>
              <a:t> Çevremdeki cisimlerin bedenim üzerindeki etkileri, öncelikle hayal gücünün etkilerinden başka hiçbir şey olmayan idelerde yansıtılır.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Bilginin en aşağı düzeyi olarak gördüğü bu bilgi türü, zihnin hayal gücünün veya “muğlak </a:t>
            </a:r>
            <a:r>
              <a:rPr lang="tr-TR" sz="2800" dirty="0" err="1">
                <a:effectLst/>
                <a:latin typeface="Garamond" pitchFamily="18" charset="0"/>
                <a:ea typeface="Calibri" panose="020F0502020204030204" pitchFamily="34" charset="0"/>
                <a:cs typeface="Arial" panose="020B0604020202020204" pitchFamily="34" charset="0"/>
              </a:rPr>
              <a:t>deneyim”i</a:t>
            </a:r>
            <a:r>
              <a:rPr lang="tr-TR" sz="2800" dirty="0">
                <a:effectLst/>
                <a:latin typeface="Garamond" pitchFamily="18" charset="0"/>
                <a:ea typeface="Calibri" panose="020F0502020204030204" pitchFamily="34" charset="0"/>
                <a:cs typeface="Arial" panose="020B0604020202020204" pitchFamily="34" charset="0"/>
              </a:rPr>
              <a:t> olarak diye tanımlar.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Burada ide, temelde insan varlığına etki eden dış nedenlerin bir sonucu olup, kendisine ait bir faaliyeti ifade etmemekle beraber, insan zihnindeki diğer idelerin mantıksal bir sonucu da olmadığından bütünüyle insanın pasif oluşuna işaret eder.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türden bir bilgi rasyonel bir düzenden yoksun olmasından dolayı yanlış veya hata yapmanın temel nedeninin bu türden bir bilgiden kaynaklandığını vurgular.</a:t>
            </a:r>
          </a:p>
        </p:txBody>
      </p:sp>
    </p:spTree>
    <p:extLst>
      <p:ext uri="{BB962C8B-B14F-4D97-AF65-F5344CB8AC3E}">
        <p14:creationId xmlns:p14="http://schemas.microsoft.com/office/powerpoint/2010/main" val="1093797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000" b="1" dirty="0">
                <a:latin typeface="Garamond" pitchFamily="18" charset="0"/>
              </a:rPr>
              <a:t>BİLGİ TÜRLERİ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10000"/>
          </a:bodyPr>
          <a:lstStyle/>
          <a:p>
            <a:pPr algn="just">
              <a:lnSpc>
                <a:spcPct val="100000"/>
              </a:lnSpc>
              <a:spcBef>
                <a:spcPts val="0"/>
              </a:spcBef>
              <a:spcAft>
                <a:spcPts val="600"/>
              </a:spcAft>
            </a:pPr>
            <a:r>
              <a:rPr lang="tr-TR" sz="2800" b="1" dirty="0">
                <a:effectLst/>
                <a:latin typeface="Garamond" pitchFamily="18" charset="0"/>
                <a:ea typeface="Calibri" panose="020F0502020204030204" pitchFamily="34" charset="0"/>
                <a:cs typeface="Arial" panose="020B0604020202020204" pitchFamily="34" charset="0"/>
              </a:rPr>
              <a:t>2</a:t>
            </a:r>
            <a:r>
              <a:rPr lang="tr-TR" sz="2800" dirty="0">
                <a:effectLst/>
                <a:latin typeface="Garamond" pitchFamily="18" charset="0"/>
                <a:ea typeface="Calibri" panose="020F0502020204030204" pitchFamily="34" charset="0"/>
                <a:cs typeface="Arial" panose="020B0604020202020204" pitchFamily="34" charset="0"/>
              </a:rPr>
              <a:t>. Ona göre, birinci bilginin yetersizliğinden dolayı ikinci bilgi türü zorunlu olarak doğru olan bilimsel bilgi olmaktadır.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 bilginin birinci düzeyinden ikincisine geçerken, ilişkisiz izlenim ve muğlak ide ya da bulanık fikirlerden, birbirlerine mantıksal olarak bağlanmış açık önerme ve upuygun fikirlere geçer. </a:t>
            </a:r>
          </a:p>
          <a:p>
            <a:pPr algn="just">
              <a:lnSpc>
                <a:spcPct val="100000"/>
              </a:lnSpc>
              <a:spcBef>
                <a:spcPts val="0"/>
              </a:spcBef>
              <a:spcAft>
                <a:spcPts val="600"/>
              </a:spcAft>
            </a:pPr>
            <a:r>
              <a:rPr lang="tr-TR" sz="2800" b="1" dirty="0">
                <a:effectLst/>
                <a:latin typeface="Garamond" pitchFamily="18" charset="0"/>
                <a:ea typeface="Calibri" panose="020F0502020204030204" pitchFamily="34" charset="0"/>
                <a:cs typeface="Arial" panose="020B0604020202020204" pitchFamily="34" charset="0"/>
              </a:rPr>
              <a:t>3</a:t>
            </a:r>
            <a:r>
              <a:rPr lang="tr-TR" sz="2800" dirty="0">
                <a:effectLst/>
                <a:latin typeface="Garamond" pitchFamily="18" charset="0"/>
                <a:ea typeface="Calibri" panose="020F0502020204030204" pitchFamily="34" charset="0"/>
                <a:cs typeface="Arial" panose="020B0604020202020204" pitchFamily="34" charset="0"/>
              </a:rPr>
              <a:t>. İnsanın özgürleşmesini sağlayacak bilgi yolunda, bu ikinci bilgi türü doğru ve ortak fikirlere dayanmasına ve mutlak bir tutarlılık sergilemesine rağmen, üçüncü bilgi türü olan sezgisel bilgiye götürecek bir ara adım olmak durumundadır.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İkinci bilgi türünde doğanın bir bölümü, belirli neden sonuç ilişkileri tümdengelimsel bir sistem içinde bilinirken, üçüncüsünde doğanın bütünü Tanrıyla ilişki içinde kavranır, o sonsuz töze nedensel olarak bağımlı olan </a:t>
            </a:r>
            <a:r>
              <a:rPr lang="tr-TR" sz="2800" dirty="0">
                <a:latin typeface="Garamond" pitchFamily="18" charset="0"/>
                <a:ea typeface="Calibri" panose="020F0502020204030204" pitchFamily="34" charset="0"/>
                <a:cs typeface="Arial" panose="020B0604020202020204" pitchFamily="34" charset="0"/>
              </a:rPr>
              <a:t>büyük bir sistem </a:t>
            </a:r>
            <a:r>
              <a:rPr lang="tr-TR" sz="2800" dirty="0">
                <a:effectLst/>
                <a:latin typeface="Garamond" pitchFamily="18" charset="0"/>
                <a:ea typeface="Calibri" panose="020F0502020204030204" pitchFamily="34" charset="0"/>
                <a:cs typeface="Arial" panose="020B0604020202020204" pitchFamily="34" charset="0"/>
              </a:rPr>
              <a:t>diye görülür. </a:t>
            </a:r>
          </a:p>
        </p:txBody>
      </p:sp>
    </p:spTree>
    <p:extLst>
      <p:ext uri="{BB962C8B-B14F-4D97-AF65-F5344CB8AC3E}">
        <p14:creationId xmlns:p14="http://schemas.microsoft.com/office/powerpoint/2010/main" val="111132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50"/>
          </a:solidFill>
          <a:ln>
            <a:solidFill>
              <a:schemeClr val="tx2"/>
            </a:solidFill>
          </a:ln>
        </p:spPr>
        <p:txBody>
          <a:bodyPr>
            <a:noAutofit/>
          </a:bodyPr>
          <a:lstStyle/>
          <a:p>
            <a:pPr>
              <a:lnSpc>
                <a:spcPct val="100000"/>
              </a:lnSpc>
            </a:pPr>
            <a:r>
              <a:rPr lang="tr-TR" sz="6000" b="1" dirty="0">
                <a:latin typeface="Garamond" pitchFamily="18" charset="0"/>
              </a:rPr>
              <a:t>BİLGİ TÜRLERİ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lnSpcReduction="100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Doğadaki fenomenler artık birbirlerinden yalıtılmış fenomenler olarak değil, Tanrıdan çıkan, tek tözün ana nitelikleri kapsamı içine giren fenomenler olarak değerlendirilir.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Doğanın özsel yapısı ilahi ana niteliklerden türetilir.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Bununla birlikte, bu mistik bir aydınlanma süreci olmayıp, gelişen kavrayışa, kazanılan vukufa bağlı olarak ortaya çıkan bir bilgi türü, doğanın ezeli-ebedi bir yapı içinde kavranması sürecidir.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Bütün bilgi türleri gibi, bu bilgi türünün de temelde pratik bir değeri vardır. Söz konusu sezgisel bilgi, yani her şeyi ezeli-ebedi bir ışık altında, Tanrıda ve Tanrı aracılığıyla görme insana, onu kölelikten, yabancı bir düzende kendisine tamamen yabancı güçlerin oyuncağı olmaktan kurtarmak suretiyle, olabilecek en yüksek tatmini ve saadeti sağlar. </a:t>
            </a:r>
          </a:p>
        </p:txBody>
      </p:sp>
    </p:spTree>
    <p:extLst>
      <p:ext uri="{BB962C8B-B14F-4D97-AF65-F5344CB8AC3E}">
        <p14:creationId xmlns:p14="http://schemas.microsoft.com/office/powerpoint/2010/main" val="3034600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Spinoza’nın, metafiziği ve bilgi teorisiyle çok yakından ilişkili olan ahlakı, bir özgürlük ve kendini gerçekleştirme ahlakıdır.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Spinoza’nın ahlakında erdem düşüncesi korunmakla birlikte, büyük ölçüde anlam değişikliğine uğrar; nitekim erdem, onda, insanın kendi varlığını koruma ve geliştirme istek ve gücü anlamına gelir.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Ahlaki iyi de insanın gücünün artması açısından yararlı, kötü de bu amaç açısından zararlı olanla özdeşleştirilir.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Onun etik anlayışı, sadece modern etik teorilerden değil antik dünyanın kimi etik teorilerinden, ama özellikle de Musevi-Hıristiyan geleneği içinde yer alan hemen bütün ahlak anlayışlarından birçok yönden büyük farklılıklar gösterir. </a:t>
            </a:r>
          </a:p>
        </p:txBody>
      </p:sp>
    </p:spTree>
    <p:extLst>
      <p:ext uri="{BB962C8B-B14F-4D97-AF65-F5344CB8AC3E}">
        <p14:creationId xmlns:p14="http://schemas.microsoft.com/office/powerpoint/2010/main" val="455513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lnSpcReduction="100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 yerine getirilmeleri ahlaken iyi, göz ardı edilmeleri veya ihmal edilmeleri ahlaken kötü olan bir dizi yükümlülük veya eylem tarzı öne sürmez.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Geçmişte bunu yapmış yani normatif olarak birtakım eylem tarzları ve ödevler önermiş ahlak sistemlerinin, özellikle de özgür irade ve nihai amaçlar konusunda upuygun olmayan fikir ya da düşüncelere dayandıklarını öne süren Spinoza insanların, tutkular tarafından yönetilmek yerine, nedenlerin bilgisiyle belirlenen özgürlüğe ne ölçüde ulaşabileceklerini göstermeye çalışır.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yüzden, onda geleneksel etik anlayışının yerini, bir tür terapi düşüncesi alır.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 Spinoza, insanın duygu hayatının temel ana kaygısının, kendini koruma ya da varlığını sürdürme isteği olarak gördüğünden ahlak anlayışını duygu öğretisi üzerine inşa etmektedir. </a:t>
            </a:r>
          </a:p>
        </p:txBody>
      </p:sp>
    </p:spTree>
    <p:extLst>
      <p:ext uri="{BB962C8B-B14F-4D97-AF65-F5344CB8AC3E}">
        <p14:creationId xmlns:p14="http://schemas.microsoft.com/office/powerpoint/2010/main" val="3093260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84000"/>
          </a:xfrm>
          <a:solidFill>
            <a:schemeClr val="bg1"/>
          </a:solidFill>
          <a:ln>
            <a:solidFill>
              <a:schemeClr val="tx2"/>
            </a:solidFill>
          </a:ln>
        </p:spPr>
        <p:txBody>
          <a:bodyPr lIns="216000" tIns="216000" rIns="252000" bIns="108000" anchor="t">
            <a:normAutofit/>
          </a:bodyPr>
          <a:lstStyle/>
          <a:p>
            <a:pPr algn="just">
              <a:lnSpc>
                <a:spcPct val="100000"/>
              </a:lnSpc>
              <a:spcBef>
                <a:spcPts val="0"/>
              </a:spcBef>
              <a:spcAft>
                <a:spcPts val="600"/>
              </a:spcAft>
            </a:pPr>
            <a:r>
              <a:rPr lang="tr-TR" sz="2800" dirty="0">
                <a:latin typeface="Garamond" pitchFamily="18" charset="0"/>
                <a:ea typeface="Calibri" panose="020F0502020204030204" pitchFamily="34" charset="0"/>
                <a:cs typeface="Arial" panose="020B0604020202020204" pitchFamily="34" charset="0"/>
              </a:rPr>
              <a:t>Ona göre bir şey kendinden dolayı iyi veya kötü olmayıp, insanın </a:t>
            </a:r>
            <a:r>
              <a:rPr lang="tr-TR" sz="2800" dirty="0">
                <a:effectLst/>
                <a:latin typeface="Garamond" pitchFamily="18" charset="0"/>
                <a:ea typeface="Calibri" panose="020F0502020204030204" pitchFamily="34" charset="0"/>
                <a:cs typeface="Arial" panose="020B0604020202020204" pitchFamily="34" charset="0"/>
              </a:rPr>
              <a:t>kendini koruma güdüsüne uygun olanlar iyi; bu duyguya aykırı olanlar kötüdür.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İyi ile kötü göreceli değerler haline gelmektedir. Haz ve acı da bu temel duygudan doğmaktadır.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varlığını koruyan, onun gelişip ilerlemesini sağlayan şeyler sevinç verirken, buna engel olan şeyler de acı ve üzüntü verir.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kendini korumayı istemesinin özü, kendisini güçlendirme ve elden geldiğince yetkin olmaktır.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erdemlilik ile kendini koruma isteği arasında bir bağ kurarak erdem, bu amacın gerçekleşmesi olarak ifade etmektedir.</a:t>
            </a:r>
          </a:p>
        </p:txBody>
      </p:sp>
    </p:spTree>
    <p:extLst>
      <p:ext uri="{BB962C8B-B14F-4D97-AF65-F5344CB8AC3E}">
        <p14:creationId xmlns:p14="http://schemas.microsoft.com/office/powerpoint/2010/main" val="846371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latin typeface="Garamond" pitchFamily="18" charset="0"/>
                <a:ea typeface="Calibri" panose="020F0502020204030204" pitchFamily="34" charset="0"/>
                <a:cs typeface="Arial" panose="020B0604020202020204" pitchFamily="34" charset="0"/>
              </a:rPr>
              <a:t>Spinoza, ahlak yasasını doğa yasasıyla aynı gördüğünden, ona göre </a:t>
            </a:r>
            <a:r>
              <a:rPr lang="tr-TR" sz="2800" dirty="0">
                <a:effectLst/>
                <a:latin typeface="Garamond" pitchFamily="18" charset="0"/>
                <a:ea typeface="Calibri" panose="020F0502020204030204" pitchFamily="34" charset="0"/>
                <a:cs typeface="Arial" panose="020B0604020202020204" pitchFamily="34" charset="0"/>
              </a:rPr>
              <a:t>“erdem”, “güçlü olmak” “yetkin olmak” aynı anlamdadır.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 yasası gereği beden gelişip güçlenmek ister, aynı şekilde ruhta da bu istek ve eğilim görülür.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Beden maddi olarak güçlenmek isterken ruh düşünce bakımından yetkinleşmek ister.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Ruhtaki bu yetkinliği sağlayan şey açık ve seçik bilgilere sahip olmaktır.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Buna göre insanın erdemli olması demek, hem ruhen hem de bedenen aynı yetkinliğe kavuşması demektir. </a:t>
            </a:r>
          </a:p>
        </p:txBody>
      </p:sp>
    </p:spTree>
    <p:extLst>
      <p:ext uri="{BB962C8B-B14F-4D97-AF65-F5344CB8AC3E}">
        <p14:creationId xmlns:p14="http://schemas.microsoft.com/office/powerpoint/2010/main" val="1878450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 erdeme ve özgürlüğe ulaştıran gerçek bilgi, Tanrı’yı bilmek, her şeyi onun özünden zorunlulukla türediğini kavramaktır.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Tanrı bilgisi, bilginin zirvesi olduğu gibi erdemin de zirvesi olup, insan bu bilgi ve erdem sayesinde istek ve arzularından kurtulup, özgürlüğe ulaşır.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dünyada özgür olmak için yapılacak ilk şey, dünyayı, dünyada hüküm süren determinizmi kabul </a:t>
            </a:r>
            <a:r>
              <a:rPr lang="tr-TR" sz="2800" dirty="0">
                <a:latin typeface="Garamond" pitchFamily="18" charset="0"/>
                <a:ea typeface="Calibri" panose="020F0502020204030204" pitchFamily="34" charset="0"/>
                <a:cs typeface="Arial" panose="020B0604020202020204" pitchFamily="34" charset="0"/>
              </a:rPr>
              <a:t>edip, nedenleri bilerek; sahip olduğumuz şeyi isteyerek, kendimizi özgür kılabiliriz.</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 sahip olduğu bilgi bağlamında doğanın bütününe dair sezgisel bir kavrayışa eriştiği ölçüde, her bir eyleminin sonsuz nedenler zincirindeki zorunlu bir halka olduğunun bilincine varır. </a:t>
            </a:r>
          </a:p>
        </p:txBody>
      </p:sp>
    </p:spTree>
    <p:extLst>
      <p:ext uri="{BB962C8B-B14F-4D97-AF65-F5344CB8AC3E}">
        <p14:creationId xmlns:p14="http://schemas.microsoft.com/office/powerpoint/2010/main" val="1793295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özgürlük, insan ancak eylemlerinin nedenleri hakkında upuygun ve doğru bir fikre sahip olduğu ölçüde özgürleştiğini savunur.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Doğadaki nedensellikten bağımsız mutlak bir özgürlük düşüncesine karşı olan Spinoza’ya göre insanlar, sonlu ve sınırlı varlıklar olduğu için bütün eylemlerinin nedeni ve sorumlusu olamaz.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 ruhen ve bedenen yetkinleşmesini mümkün kılan erdem, gerçek bir bilgiden başka bir şey değildir.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Onun eylemleri kendi iradesinin tercihlerini yansıtmaktan çok, kendisini tehdit eden şeylere karşı olan korkularının ifadesi olduğundan insan başlangıçta kendi dışındaki nedenlerin esiri olan bir köleden başka bir şey değildir.</a:t>
            </a:r>
          </a:p>
        </p:txBody>
      </p:sp>
    </p:spTree>
    <p:extLst>
      <p:ext uri="{BB962C8B-B14F-4D97-AF65-F5344CB8AC3E}">
        <p14:creationId xmlns:p14="http://schemas.microsoft.com/office/powerpoint/2010/main" val="3898862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İnsanların eylemlerinin çoğu zaman garip bir görünüm almasının nedeni eylemlerin hem insanların arzularına hem de dış nedenlere bağlı olmasıdır.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Dış güçlerin kaçınılmaz olarak baskın çıktığını, insanın her daim acı ve ölüm tehdidiyle karşı karşıya bulunduğunu savunan Spinoza, “dış nedenlerin çok farklı şekilde etkisi altında bulunduğumuzu ve karşıt rüzgârların harekete geçirdiği denizin dalgaları gibi, talihimizi ve kaderimizi bilmeden yüzüp durduğumuzu” söyler.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Başımıza gelen her şeyi kabul edilebilir olduğunu akıldan geçtiğini ifade eder.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özgür olması için meydana gelen her şeyin zorunlu olduğunu anlaması, aklı sayesinde bu kaçınılmaz zorunlulukla birleşmesi gerekir. </a:t>
            </a:r>
          </a:p>
        </p:txBody>
      </p:sp>
    </p:spTree>
    <p:extLst>
      <p:ext uri="{BB962C8B-B14F-4D97-AF65-F5344CB8AC3E}">
        <p14:creationId xmlns:p14="http://schemas.microsoft.com/office/powerpoint/2010/main" val="418379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Ona göre, insanın başına bir felaket geldiğinde, dünyadaki nedensellik zincirinin bu felaketi kaçınılmaz kıldığını kavrarsa sakin olur; acılarını bireysel varlığının dar bakış açısından ele almayı bırakıp, her şeyin birbirleriyle bağlantısı açısından ele aldığı takdirde huzur ve sükûn bulur.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Nedenlere ilişkin gerçek bilgiye sahip olmak, doğanın bütününe ilişkin daha tam bir bilgiye erişmek ve doğa da Tanrıyla bir ve aynı olduğu için Tanrının bilgisine sahip olmak anlamına gelir.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Doğa, Tanrı ve doğanın bir parçası olan kendimize dair bilgiye sahip olduğumuz ölçüde, duygularımızın ve arzularımızın kölesi olmaktan kurtulur, bireysel şeyleri sevmeyi veya onlardan nefret etmeyi unuturuz. </a:t>
            </a:r>
          </a:p>
        </p:txBody>
      </p:sp>
    </p:spTree>
    <p:extLst>
      <p:ext uri="{BB962C8B-B14F-4D97-AF65-F5344CB8AC3E}">
        <p14:creationId xmlns:p14="http://schemas.microsoft.com/office/powerpoint/2010/main" val="517793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lnSpcReduction="100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Özgür insan, doğadaki münferit olay, kişi ya da nesnelerden etkilenmeyen, onların niçin oldukları gibi olduklarını ve neden olduklarından başka türlü olamayacaklarını anlamaya çalışan ve bu bilgiyle kendini dönüştürüp gerçekleştiren insandır.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bilginin artışına katkıda bulunan her şey, özgürlüğün gerçekleşmesine yardımcı olur.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Bir şeyin erdemi, o şeyin doğasının bir parçası olan veya özünü meydana getiren etkin bir güç ya da kapasite olduğundan, insan için en temel erdem açık seçik olarak kavramak olup, tüm diğer erdemler ona tâbi olur.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Özgür insan, sadece aklın buyruklarına göre yaşayan, hiçbir zaman ölüm korkusu duymayan kişidir. </a:t>
            </a:r>
          </a:p>
        </p:txBody>
      </p:sp>
    </p:spTree>
    <p:extLst>
      <p:ext uri="{BB962C8B-B14F-4D97-AF65-F5344CB8AC3E}">
        <p14:creationId xmlns:p14="http://schemas.microsoft.com/office/powerpoint/2010/main" val="3450917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fontScale="92500"/>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Onun gerçek mutluluğu, doğa adını verdiğimiz sistemin bütününü temaşa etmekten, maddi şeylerin nedensel düzenini mantıksal düşünce bağıntısıyla yansıtmaktan oluşur.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Hakikatin peşinden koşanların, aradıkları bilgi ve iyilik ortak olduğu için birbirleriyle hiçbir zaman çatışmayacaklarını öne süren Spinoza, böyle insanların başkalarına hakikatin bilgisine ulaşmada ve dolayısıyla, ihtiraslarını kontrol altına almada yardım ederken, gerçekte kendilerine yardım etmiş olacaklarını savunur.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erdemleri belirli etkilenim ya da duygu halleriyle özdeşleştirip onların değerlerini bir bireyin kendi varlığını koruma gücüne yaptıkları katkının bir fonksiyonu olarak değerlendirir.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duygulanımları üç başlık altında ele alır:</a:t>
            </a:r>
          </a:p>
        </p:txBody>
      </p:sp>
    </p:spTree>
    <p:extLst>
      <p:ext uri="{BB962C8B-B14F-4D97-AF65-F5344CB8AC3E}">
        <p14:creationId xmlns:p14="http://schemas.microsoft.com/office/powerpoint/2010/main" val="3220441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marL="365125" indent="0" algn="just">
              <a:lnSpc>
                <a:spcPct val="100000"/>
              </a:lnSpc>
              <a:spcBef>
                <a:spcPts val="0"/>
              </a:spcBef>
              <a:spcAft>
                <a:spcPts val="600"/>
              </a:spcAft>
              <a:buNone/>
            </a:pPr>
            <a:r>
              <a:rPr lang="tr-TR" sz="2800" b="1" dirty="0">
                <a:effectLst/>
                <a:latin typeface="Garamond" pitchFamily="18" charset="0"/>
                <a:ea typeface="Calibri" panose="020F0502020204030204" pitchFamily="34" charset="0"/>
                <a:cs typeface="Arial" panose="020B0604020202020204" pitchFamily="34" charset="0"/>
              </a:rPr>
              <a:t>1. Özleri itibariyle iyi olanlar.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Bunların en başında haz gelmiş olup hazzın, bedenin etkinlik gücündeki artışın düşünce düzeyindeki ifadesi olarak hiçbir zaman kötü ve zararlı olamayacağını söyleyen Spinoza, buna rağmen gerçek haz ile sözde haz arasında bir ayrım yapar.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Ayrımın temelinde, bütün-parça ilkesi var olup, bir bütün olarak organizmanın iyiliğine, refahına ve mutluluğuna hizmet eden haz gerçek hazzı temsil ederken, organizmanın sadece bir parçasının iyiliğine hizmet eden haz, zararlı da olabileceği için sözde ya da kısmi bir hazzı ifade eder. </a:t>
            </a:r>
          </a:p>
        </p:txBody>
      </p:sp>
    </p:spTree>
    <p:extLst>
      <p:ext uri="{BB962C8B-B14F-4D97-AF65-F5344CB8AC3E}">
        <p14:creationId xmlns:p14="http://schemas.microsoft.com/office/powerpoint/2010/main" val="4218936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marL="365125" indent="0" algn="just">
              <a:lnSpc>
                <a:spcPct val="100000"/>
              </a:lnSpc>
              <a:spcBef>
                <a:spcPts val="0"/>
              </a:spcBef>
              <a:spcAft>
                <a:spcPts val="600"/>
              </a:spcAft>
              <a:buNone/>
            </a:pPr>
            <a:r>
              <a:rPr lang="tr-TR" sz="2800" b="1" dirty="0">
                <a:effectLst/>
                <a:latin typeface="Garamond" pitchFamily="18" charset="0"/>
                <a:ea typeface="Calibri" panose="020F0502020204030204" pitchFamily="34" charset="0"/>
                <a:cs typeface="Arial" panose="020B0604020202020204" pitchFamily="34" charset="0"/>
              </a:rPr>
              <a:t>2. Doğaları gereği kötü olanlar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doğaları itibariyle kötü olan duygulanımlar olarak kin, nefret, kıskançlık, öfke, başkalarını hor görme ve intikam gibi duyguları sayar.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Bunlar, gerçekte toplumsal kötülükler olup insanların birbirlerinden yabancılaşmalarına yol açar.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bu çerçeve içinde umut, merhamet ve korku gibi geleneksel dini değer ya da erdemlere de iyi gözle bakmaz.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Bunlar, onun bakış açısından, bilgisizlik ve güçsüzlüğü ifade ettikleri için insana hiçbir şekilde faydalı olamazlar. </a:t>
            </a:r>
          </a:p>
          <a:p>
            <a:pPr algn="just">
              <a:lnSpc>
                <a:spcPct val="100000"/>
              </a:lnSpc>
              <a:spcBef>
                <a:spcPts val="0"/>
              </a:spcBef>
              <a:spcAft>
                <a:spcPts val="600"/>
              </a:spcAft>
            </a:pP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573098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7030A0"/>
          </a:solidFill>
          <a:ln>
            <a:solidFill>
              <a:schemeClr val="tx2"/>
            </a:solidFill>
          </a:ln>
        </p:spPr>
        <p:txBody>
          <a:bodyPr>
            <a:noAutofit/>
          </a:bodyPr>
          <a:lstStyle/>
          <a:p>
            <a:pPr>
              <a:lnSpc>
                <a:spcPct val="100000"/>
              </a:lnSpc>
            </a:pPr>
            <a:r>
              <a:rPr lang="tr-TR" sz="6000" b="1" dirty="0">
                <a:latin typeface="Garamond" pitchFamily="18" charset="0"/>
              </a:rPr>
              <a:t>AHLAK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marL="365125" indent="0" algn="just">
              <a:lnSpc>
                <a:spcPct val="100000"/>
              </a:lnSpc>
              <a:spcBef>
                <a:spcPts val="0"/>
              </a:spcBef>
              <a:spcAft>
                <a:spcPts val="600"/>
              </a:spcAft>
              <a:buNone/>
            </a:pPr>
            <a:r>
              <a:rPr lang="tr-TR" sz="2800" b="1" dirty="0">
                <a:effectLst/>
                <a:latin typeface="Garamond" pitchFamily="18" charset="0"/>
                <a:ea typeface="Calibri" panose="020F0502020204030204" pitchFamily="34" charset="0"/>
                <a:cs typeface="Arial" panose="020B0604020202020204" pitchFamily="34" charset="0"/>
              </a:rPr>
              <a:t>3. Ne iyi ne de kötü olanlar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Kendi içlerinde ne iyi ne de kötü olan duygular ölçüye ve konularına bağlı olarak değer kazanırlar. Örneğin, aşk, cinsellik şeklinde tezahür ettiği zaman, Spinoza onu en büyük kötülük olarak değerlendirir, fakat Tanrıya yönelik bir aşkı, en yüksek değer ve yaşantı olarak görür.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Spinoza’nın sistemi, Tanrı düşüncesi ile başladığı gibi sonu da “Tanrı’ya karşı duyulan entelektüel sevgi” olmaktadır.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bilgiye dayanan sevgi, insanı sonsuz varlığa yükseltmekte tam bir özgürlüğe, tam bir yetkinliğe kavuşturmaktadır.</a:t>
            </a:r>
          </a:p>
          <a:p>
            <a:pPr algn="just">
              <a:lnSpc>
                <a:spcPct val="100000"/>
              </a:lnSpc>
              <a:spcBef>
                <a:spcPts val="0"/>
              </a:spcBef>
              <a:spcAft>
                <a:spcPts val="600"/>
              </a:spcAft>
            </a:pP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1133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Bütün varlığı sıkı bir determinizme bağlayan Spinoza devlet ve toplumu da bu yasaya göre belirlemektedir.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 insanın en yüksek ahlaki amaçları olarak özgürlüğe, kemale ermeye ve kendini gerçekleştirmeye ancak sağlam bir sosyal düzende erişilebileceğini söylediğinden etiğiyle siyaset felsefesi arasında doğrudan bir ilişki vardır.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Nasıl ki iyi, insanın elde etmek istediği, kötü de kaçındığı şey olarak insanın “kendini koruma” duygusundan doğan şey ise; hak kavramı da “kendini koruma” duygusundan ortaya çıkan bir kavramdır.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Bir insanın ne kadar gücü varsa o kadar hakkı vardır. </a:t>
            </a:r>
          </a:p>
        </p:txBody>
      </p:sp>
    </p:spTree>
    <p:extLst>
      <p:ext uri="{BB962C8B-B14F-4D97-AF65-F5344CB8AC3E}">
        <p14:creationId xmlns:p14="http://schemas.microsoft.com/office/powerpoint/2010/main" val="316608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lnSpcReduction="10000"/>
          </a:bodyPr>
          <a:lstStyle/>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kendini koruma isteği, kendi varlığını, gücünü ve haklarını “güven” altında bulundurmasını gerektirir ki buna da ancak devlet halinde ulaşabilir.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Devlet sayesinde her bireyin varlığı ve kendini koruma duygusu güven altına alınacağına olan inançtan dolayı insanlar bunu bir sözleşme ile devlet kurmaya yönelmişlerdir.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devlet ve toplum yapay bir kurum olduğundan insanın, kendi güven ve mutluluğu sağlamak için kurduğu büyük bir makinedir. </a:t>
            </a:r>
          </a:p>
          <a:p>
            <a:pPr algn="just">
              <a:lnSpc>
                <a:spcPct val="11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Devlet ve toplum düşüncesi genel olarak Hobbes’la uygunluk göstermesine karşılık devletin yönetim biçiminde Hobbes’a göre en iyi yönetim biçimi, mutlakiyetçi devlettir (</a:t>
            </a:r>
            <a:r>
              <a:rPr lang="tr-TR" sz="2800" dirty="0" err="1">
                <a:effectLst/>
                <a:latin typeface="Garamond" pitchFamily="18" charset="0"/>
                <a:ea typeface="Calibri" panose="020F0502020204030204" pitchFamily="34" charset="0"/>
                <a:cs typeface="Arial" panose="020B0604020202020204" pitchFamily="34" charset="0"/>
              </a:rPr>
              <a:t>absolutizm</a:t>
            </a:r>
            <a:r>
              <a:rPr lang="tr-TR" sz="2800" dirty="0">
                <a:effectLst/>
                <a:latin typeface="Garamond" pitchFamily="18"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166351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Herkesin birbirinin kurdu olduğu “doğal hale” ancak bir otoriteye mutlak itaatle ve bireyin kendi haklarını bu otoriteye devretmeleriyle son verilebilir.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böyle bir yönetim şeklini devlet kavramına aykırı gördüğünden uygun görmez.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Bireyin hakkı ile gücü birbirine bağlı olduğundan bütün erk, tek bir kişi veya bir grupta toplanması durumunda bireyin hak ve gücünü ortadan kaldırır.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gücünün sınırı haklarının da sınırı demek olduğundan insanın gücünü kaybetmesi, haklarını da kaybetmesi anlamına gelir. </a:t>
            </a:r>
          </a:p>
          <a:p>
            <a:pPr algn="just">
              <a:lnSpc>
                <a:spcPct val="100000"/>
              </a:lnSpc>
              <a:spcBef>
                <a:spcPts val="0"/>
              </a:spcBef>
              <a:spcAft>
                <a:spcPts val="600"/>
              </a:spcAft>
            </a:pPr>
            <a:endParaRPr lang="tr-TR" sz="2800" dirty="0">
              <a:effectLst/>
              <a:latin typeface="Garamond"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44019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 </a:t>
            </a:r>
            <a:r>
              <a:rPr lang="tr-TR" sz="2800" dirty="0" err="1">
                <a:effectLst/>
                <a:latin typeface="Garamond" pitchFamily="18" charset="0"/>
                <a:ea typeface="Calibri" panose="020F0502020204030204" pitchFamily="34" charset="0"/>
                <a:cs typeface="Arial" panose="020B0604020202020204" pitchFamily="34" charset="0"/>
              </a:rPr>
              <a:t>absolist</a:t>
            </a:r>
            <a:r>
              <a:rPr lang="tr-TR" sz="2800" dirty="0">
                <a:effectLst/>
                <a:latin typeface="Garamond" pitchFamily="18" charset="0"/>
                <a:ea typeface="Calibri" panose="020F0502020204030204" pitchFamily="34" charset="0"/>
                <a:cs typeface="Arial" panose="020B0604020202020204" pitchFamily="34" charset="0"/>
              </a:rPr>
              <a:t> devlet şekli yerine içinde yaşadığı Hollanda demokrasisinden esinlenerek demokrat yönetim modelini savunur.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tarz bir devletin görevi, bireyin hak ve güçlerini birbirlerinin huzurunu bozmayacak şekilde gelişip güven altına alınmasını sağlamaktır.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Daha sonraları, demokrasinin eksikliklerini görerek “en iyilerin” bilgi ve tutumlarına dayanan “aristokrat bir cumhuriyetin” en iyi yönetim biçimi olduğu düşüncesine ulaşacaktır.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Ona göre devletin görev ve amacı, insanların sınırsız istek ve arzularının yaratacağı genel bir savaş durumuna son verip barışı sağlamasıdır. </a:t>
            </a:r>
          </a:p>
        </p:txBody>
      </p:sp>
    </p:spTree>
    <p:extLst>
      <p:ext uri="{BB962C8B-B14F-4D97-AF65-F5344CB8AC3E}">
        <p14:creationId xmlns:p14="http://schemas.microsoft.com/office/powerpoint/2010/main" val="1101884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Bu barış, devletin insanı hayvan veya makine haline getirerek bir kölelik şekline sokmak olmayıp, insanın hem bedenen hem de ruhen gelişmesine imkân tanıyan özgür bir ortam şeklinde olmalıdır.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Spinoza’ya göre devletin gücü de bireylerin özgür iradelerinden, devlete özgürce katılmalarından ve devleti özgür olarak onaylamalarından kaynaklanır.</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İnsanın devlet içinde yaşaması, haklarının ortadan kalkması veya haklarından vazgeçmesi anlamından ziyade bu haklarının güvence altına alınması demektir.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Onun için devlet, konuşma, düşünme, yazma özgürlüğüne karşı müdahalede bulunursa amacına aykırı hareket etmiş olur. </a:t>
            </a:r>
          </a:p>
        </p:txBody>
      </p:sp>
    </p:spTree>
    <p:extLst>
      <p:ext uri="{BB962C8B-B14F-4D97-AF65-F5344CB8AC3E}">
        <p14:creationId xmlns:p14="http://schemas.microsoft.com/office/powerpoint/2010/main" val="1199359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89ED96-0732-A83B-CC21-7E17FAAB0AE5}"/>
              </a:ext>
            </a:extLst>
          </p:cNvPr>
          <p:cNvSpPr>
            <a:spLocks noGrp="1"/>
          </p:cNvSpPr>
          <p:nvPr>
            <p:ph type="title"/>
          </p:nvPr>
        </p:nvSpPr>
        <p:spPr>
          <a:xfrm>
            <a:off x="356461" y="300334"/>
            <a:ext cx="11432266" cy="984118"/>
          </a:xfrm>
          <a:solidFill>
            <a:srgbClr val="00B0F0"/>
          </a:solidFill>
          <a:ln>
            <a:solidFill>
              <a:schemeClr val="tx2"/>
            </a:solidFill>
          </a:ln>
        </p:spPr>
        <p:txBody>
          <a:bodyPr>
            <a:noAutofit/>
          </a:bodyPr>
          <a:lstStyle/>
          <a:p>
            <a:pPr>
              <a:lnSpc>
                <a:spcPct val="100000"/>
              </a:lnSpc>
            </a:pPr>
            <a:r>
              <a:rPr lang="tr-TR" sz="6000" b="1" dirty="0">
                <a:latin typeface="Garamond" pitchFamily="18" charset="0"/>
              </a:rPr>
              <a:t>DEVLET ANLAYIŞI</a:t>
            </a:r>
          </a:p>
        </p:txBody>
      </p:sp>
      <p:sp>
        <p:nvSpPr>
          <p:cNvPr id="3" name="İçerik Yer Tutucusu 2">
            <a:extLst>
              <a:ext uri="{FF2B5EF4-FFF2-40B4-BE49-F238E27FC236}">
                <a16:creationId xmlns:a16="http://schemas.microsoft.com/office/drawing/2014/main" id="{9C96A7EF-89D3-0E36-5D88-3ACB6C25CC91}"/>
              </a:ext>
            </a:extLst>
          </p:cNvPr>
          <p:cNvSpPr>
            <a:spLocks noGrp="1"/>
          </p:cNvSpPr>
          <p:nvPr>
            <p:ph idx="1"/>
          </p:nvPr>
        </p:nvSpPr>
        <p:spPr>
          <a:xfrm>
            <a:off x="356461" y="1406770"/>
            <a:ext cx="11432266" cy="5150896"/>
          </a:xfrm>
          <a:solidFill>
            <a:schemeClr val="bg1"/>
          </a:solidFill>
          <a:ln>
            <a:solidFill>
              <a:schemeClr val="tx2"/>
            </a:solidFill>
          </a:ln>
        </p:spPr>
        <p:txBody>
          <a:bodyPr lIns="216000" tIns="216000" rIns="252000" bIns="216000" anchor="t">
            <a:normAutofit/>
          </a:bodyPr>
          <a:lstStyle/>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Bütün bu özgürlüklerin yanında Spinoza, din özgürlüğünü de şiddetle savunmuş olup, ona göre, din ne devlete ne de bilime karışır.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Devlet de ancak dış eylemlere karışabilir, gönüllere karışamaz. </a:t>
            </a:r>
          </a:p>
          <a:p>
            <a:pPr algn="just">
              <a:lnSpc>
                <a:spcPct val="100000"/>
              </a:lnSpc>
              <a:spcBef>
                <a:spcPts val="0"/>
              </a:spcBef>
              <a:spcAft>
                <a:spcPts val="600"/>
              </a:spcAft>
            </a:pPr>
            <a:r>
              <a:rPr lang="tr-TR" sz="2800" dirty="0">
                <a:effectLst/>
                <a:latin typeface="Garamond" pitchFamily="18" charset="0"/>
                <a:ea typeface="Calibri" panose="020F0502020204030204" pitchFamily="34" charset="0"/>
                <a:cs typeface="Arial" panose="020B0604020202020204" pitchFamily="34" charset="0"/>
              </a:rPr>
              <a:t>Devlet görevi gereği, insanların manevi hayatını özgür bir şekilde gelişmesini sağlamak zorundadır. </a:t>
            </a:r>
          </a:p>
        </p:txBody>
      </p:sp>
    </p:spTree>
    <p:extLst>
      <p:ext uri="{BB962C8B-B14F-4D97-AF65-F5344CB8AC3E}">
        <p14:creationId xmlns:p14="http://schemas.microsoft.com/office/powerpoint/2010/main" val="159795720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{C8C7DF48-F000-4264-AD87-AFDE62276B37}tf16401371</Template>
  <TotalTime>2099</TotalTime>
  <Words>4223</Words>
  <Application>Microsoft Office PowerPoint</Application>
  <PresentationFormat>Geniş ekran</PresentationFormat>
  <Paragraphs>233</Paragraphs>
  <Slides>46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46</vt:i4>
      </vt:variant>
    </vt:vector>
  </HeadingPairs>
  <TitlesOfParts>
    <vt:vector size="52" baseType="lpstr">
      <vt:lpstr>Calibri</vt:lpstr>
      <vt:lpstr>Calibri Light</vt:lpstr>
      <vt:lpstr>Garamond</vt:lpstr>
      <vt:lpstr>Rockwell</vt:lpstr>
      <vt:lpstr>Wingdings</vt:lpstr>
      <vt:lpstr>Atlas</vt:lpstr>
      <vt:lpstr>SPİNOZA</vt:lpstr>
      <vt:lpstr>OCCASIONALISTLER</vt:lpstr>
      <vt:lpstr>OCCASIONALISTLER</vt:lpstr>
      <vt:lpstr>OCCASIONALISTLER</vt:lpstr>
      <vt:lpstr>BENEDICTUS SPINOZA (1632-1677)</vt:lpstr>
      <vt:lpstr>BENEDICTUS SPINOZA (1632-1677)</vt:lpstr>
      <vt:lpstr>FELSEFESİ</vt:lpstr>
      <vt:lpstr>FELSEFESİ</vt:lpstr>
      <vt:lpstr>FELSEFESİ</vt:lpstr>
      <vt:lpstr>FELSEFESİ</vt:lpstr>
      <vt:lpstr>FELSEFESİ</vt:lpstr>
      <vt:lpstr>TÖZ ANLAYIŞI</vt:lpstr>
      <vt:lpstr>TÖZ ANLAYIŞI</vt:lpstr>
      <vt:lpstr>TÖZ ANLAYIŞI</vt:lpstr>
      <vt:lpstr>TÖZ ANLAYIŞI</vt:lpstr>
      <vt:lpstr>TÖZ ANLAYIŞI</vt:lpstr>
      <vt:lpstr>TÖZ ANLAYIŞI</vt:lpstr>
      <vt:lpstr>TÖZ ANLAYIŞI</vt:lpstr>
      <vt:lpstr>TÖZ ANLAYIŞI</vt:lpstr>
      <vt:lpstr>TÖZ ANLAYIŞI</vt:lpstr>
      <vt:lpstr>TÖZ ANLAYIŞI</vt:lpstr>
      <vt:lpstr>BİLGİ VE YÖNTEM ANLAYIŞI</vt:lpstr>
      <vt:lpstr>BİLGİ VE YÖNTEM ANLAYIŞI</vt:lpstr>
      <vt:lpstr>BİLGİ VE YÖNTEM ANLAYIŞI</vt:lpstr>
      <vt:lpstr>BİLGİ TÜRLERİ</vt:lpstr>
      <vt:lpstr>BİLGİ TÜRLERİ</vt:lpstr>
      <vt:lpstr>BİLGİ TÜRLERİ</vt:lpstr>
      <vt:lpstr>AHLAK ANLAYIŞI</vt:lpstr>
      <vt:lpstr>AHLAK ANLAYIŞI</vt:lpstr>
      <vt:lpstr>AHLAK ANLAYIŞI</vt:lpstr>
      <vt:lpstr>AHLAK ANLAYIŞI</vt:lpstr>
      <vt:lpstr>AHLAK ANLAYIŞI</vt:lpstr>
      <vt:lpstr>AHLAK ANLAYIŞI</vt:lpstr>
      <vt:lpstr>AHLAK ANLAYIŞI</vt:lpstr>
      <vt:lpstr>AHLAK ANLAYIŞI</vt:lpstr>
      <vt:lpstr>AHLAK ANLAYIŞI</vt:lpstr>
      <vt:lpstr>AHLAK ANLAYIŞI</vt:lpstr>
      <vt:lpstr>AHLAK ANLAYIŞI</vt:lpstr>
      <vt:lpstr>AHLAK ANLAYIŞI</vt:lpstr>
      <vt:lpstr>AHLAK ANLAYIŞI</vt:lpstr>
      <vt:lpstr>DEVLET ANLAYIŞI</vt:lpstr>
      <vt:lpstr>DEVLET ANLAYIŞI</vt:lpstr>
      <vt:lpstr>DEVLET ANLAYIŞI</vt:lpstr>
      <vt:lpstr>DEVLET ANLAYIŞI</vt:lpstr>
      <vt:lpstr>DEVLET ANLAYIŞI</vt:lpstr>
      <vt:lpstr>DEVLET ANLAYIŞI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SPİNOZA</dc:title>
  <dc:creator>Şerefettin</dc:creator>
  <cp:lastModifiedBy>Şerefettin</cp:lastModifiedBy>
  <cp:revision>56</cp:revision>
  <dcterms:created xsi:type="dcterms:W3CDTF">2024-05-28T18:59:10Z</dcterms:created>
  <dcterms:modified xsi:type="dcterms:W3CDTF">2024-06-06T19:16:54Z</dcterms:modified>
</cp:coreProperties>
</file>